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76" r:id="rId2"/>
    <p:sldId id="313" r:id="rId3"/>
    <p:sldId id="311" r:id="rId4"/>
    <p:sldId id="330" r:id="rId5"/>
    <p:sldId id="314" r:id="rId6"/>
    <p:sldId id="318" r:id="rId7"/>
    <p:sldId id="319" r:id="rId8"/>
    <p:sldId id="320" r:id="rId9"/>
    <p:sldId id="322" r:id="rId10"/>
    <p:sldId id="321" r:id="rId11"/>
  </p:sldIdLst>
  <p:sldSz cx="9144000" cy="6858000" type="screen4x3"/>
  <p:notesSz cx="6858000" cy="9144000"/>
  <p:custDataLst>
    <p:tags r:id="rId13"/>
  </p:custDataLst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307" autoAdjust="0"/>
  </p:normalViewPr>
  <p:slideViewPr>
    <p:cSldViewPr snapToGrid="0" snapToObjects="1">
      <p:cViewPr>
        <p:scale>
          <a:sx n="100" d="100"/>
          <a:sy n="100" d="100"/>
        </p:scale>
        <p:origin x="-1860" y="-5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nfilipovic\Desktop\iskori&#353;tenost%20sredstava\tablice2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r-H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12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37680968904310702"/>
          <c:y val="9.6852275621748408E-3"/>
          <c:w val="0.47449197028337597"/>
          <c:h val="0.86028792325842596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Sheet1!$I$96</c:f>
              <c:strCache>
                <c:ptCount val="1"/>
                <c:pt idx="0">
                  <c:v>31.12.2011.</c:v>
                </c:pt>
              </c:strCache>
            </c:strRef>
          </c:tx>
          <c:spPr>
            <a:solidFill>
              <a:schemeClr val="tx2">
                <a:lumMod val="20000"/>
                <a:lumOff val="80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4.9066674908837801E-2"/>
                  <c:y val="2.7262009046663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5.5466675983903597E-2"/>
                  <c:y val="2.25988643117412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/>
                </a:pPr>
                <a:endParaRPr lang="sr-Latn-R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Sheet1!$H$97:$H$98</c:f>
              <c:strCache>
                <c:ptCount val="2"/>
                <c:pt idx="0">
                  <c:v>Ugovorena sredstva u odnosu na alocirana sredstva</c:v>
                </c:pt>
                <c:pt idx="1">
                  <c:v>Isplaćena sredstva u odnosu na alocirana sredstva</c:v>
                </c:pt>
              </c:strCache>
            </c:strRef>
          </c:cat>
          <c:val>
            <c:numRef>
              <c:f>Sheet1!$I$97:$I$98</c:f>
              <c:numCache>
                <c:formatCode>0%</c:formatCode>
                <c:ptCount val="2"/>
                <c:pt idx="0" formatCode="0.00%">
                  <c:v>0.374</c:v>
                </c:pt>
                <c:pt idx="1">
                  <c:v>0.19</c:v>
                </c:pt>
              </c:numCache>
            </c:numRef>
          </c:val>
        </c:ser>
        <c:ser>
          <c:idx val="1"/>
          <c:order val="1"/>
          <c:tx>
            <c:strRef>
              <c:f>Sheet1!$J$96</c:f>
              <c:strCache>
                <c:ptCount val="1"/>
                <c:pt idx="0">
                  <c:v>29.06.2012.</c:v>
                </c:pt>
              </c:strCache>
            </c:strRef>
          </c:tx>
          <c:spPr>
            <a:solidFill>
              <a:srgbClr val="7030A0"/>
            </a:solidFill>
          </c:spPr>
          <c:invertIfNegative val="0"/>
          <c:dLbls>
            <c:dLbl>
              <c:idx val="0"/>
              <c:layout>
                <c:manualLayout>
                  <c:x val="2.1333336916885999E-2"/>
                  <c:y val="3.228409187391609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4133339067017703E-2"/>
                  <c:y val="-6.456818374783219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/>
                </a:pPr>
                <a:endParaRPr lang="sr-Latn-R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Sheet1!$H$97:$H$98</c:f>
              <c:strCache>
                <c:ptCount val="2"/>
                <c:pt idx="0">
                  <c:v>Ugovorena sredstva u odnosu na alocirana sredstva</c:v>
                </c:pt>
                <c:pt idx="1">
                  <c:v>Isplaćena sredstva u odnosu na alocirana sredstva</c:v>
                </c:pt>
              </c:strCache>
            </c:strRef>
          </c:cat>
          <c:val>
            <c:numRef>
              <c:f>Sheet1!$J$97:$J$98</c:f>
              <c:numCache>
                <c:formatCode>0.00%</c:formatCode>
                <c:ptCount val="2"/>
                <c:pt idx="0">
                  <c:v>0.49109999999999998</c:v>
                </c:pt>
                <c:pt idx="1">
                  <c:v>0.2402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35748224"/>
        <c:axId val="135766400"/>
        <c:axId val="0"/>
      </c:bar3DChart>
      <c:catAx>
        <c:axId val="135748224"/>
        <c:scaling>
          <c:orientation val="minMax"/>
        </c:scaling>
        <c:delete val="1"/>
        <c:axPos val="l"/>
        <c:majorTickMark val="out"/>
        <c:minorTickMark val="none"/>
        <c:tickLblPos val="nextTo"/>
        <c:crossAx val="135766400"/>
        <c:crosses val="autoZero"/>
        <c:auto val="1"/>
        <c:lblAlgn val="ctr"/>
        <c:lblOffset val="100"/>
        <c:noMultiLvlLbl val="0"/>
      </c:catAx>
      <c:valAx>
        <c:axId val="135766400"/>
        <c:scaling>
          <c:orientation val="minMax"/>
        </c:scaling>
        <c:delete val="0"/>
        <c:axPos val="b"/>
        <c:majorGridlines/>
        <c:numFmt formatCode="General" sourceLinked="0"/>
        <c:majorTickMark val="out"/>
        <c:minorTickMark val="none"/>
        <c:tickLblPos val="nextTo"/>
        <c:crossAx val="13574822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7247386264216997"/>
          <c:y val="0.13355683546347599"/>
          <c:w val="0.12525065616797901"/>
          <c:h val="0.24217970800524899"/>
        </c:manualLayout>
      </c:layout>
      <c:overlay val="0"/>
      <c:txPr>
        <a:bodyPr/>
        <a:lstStyle/>
        <a:p>
          <a:pPr>
            <a:defRPr sz="1400"/>
          </a:pPr>
          <a:endParaRPr lang="sr-Latn-RS"/>
        </a:p>
      </c:txPr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4678ACF4-5DB4-409D-BFB9-3859167D222C}" type="datetimeFigureOut">
              <a:rPr lang="en-US"/>
              <a:pPr>
                <a:defRPr/>
              </a:pPr>
              <a:t>7/18/2012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358B8C04-D209-4F88-A1D1-DE67340C82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42643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a-IN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a-IN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FBC70C-B03C-482C-AD45-B67D53609424}" type="datetimeFigureOut">
              <a:rPr lang="en-US"/>
              <a:pPr>
                <a:defRPr/>
              </a:pPr>
              <a:t>7/18/2012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3A8819-DE19-4639-B9F4-2CB3035490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a-IN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a-IN" smtClean="0"/>
              <a:t>Click to edit Master text styles</a:t>
            </a:r>
          </a:p>
          <a:p>
            <a:pPr lvl="1"/>
            <a:r>
              <a:rPr lang="ta-IN" smtClean="0"/>
              <a:t>Second level</a:t>
            </a:r>
          </a:p>
          <a:p>
            <a:pPr lvl="2"/>
            <a:r>
              <a:rPr lang="ta-IN" smtClean="0"/>
              <a:t>Third level</a:t>
            </a:r>
          </a:p>
          <a:p>
            <a:pPr lvl="3"/>
            <a:r>
              <a:rPr lang="ta-IN" smtClean="0"/>
              <a:t>Fourth level</a:t>
            </a:r>
          </a:p>
          <a:p>
            <a:pPr lvl="4"/>
            <a:r>
              <a:rPr lang="ta-IN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DC4178-4FFD-41CF-BD22-6676D4360698}" type="datetimeFigureOut">
              <a:rPr lang="en-US"/>
              <a:pPr>
                <a:defRPr/>
              </a:pPr>
              <a:t>7/18/2012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FC3AD0-7E87-405C-8B1A-6C25B6090B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a-IN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a-IN" smtClean="0"/>
              <a:t>Click to edit Master text styles</a:t>
            </a:r>
          </a:p>
          <a:p>
            <a:pPr lvl="1"/>
            <a:r>
              <a:rPr lang="ta-IN" smtClean="0"/>
              <a:t>Second level</a:t>
            </a:r>
          </a:p>
          <a:p>
            <a:pPr lvl="2"/>
            <a:r>
              <a:rPr lang="ta-IN" smtClean="0"/>
              <a:t>Third level</a:t>
            </a:r>
          </a:p>
          <a:p>
            <a:pPr lvl="3"/>
            <a:r>
              <a:rPr lang="ta-IN" smtClean="0"/>
              <a:t>Fourth level</a:t>
            </a:r>
          </a:p>
          <a:p>
            <a:pPr lvl="4"/>
            <a:r>
              <a:rPr lang="ta-IN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7CA71D-5D2B-493C-8064-66B8C0B60ACC}" type="datetimeFigureOut">
              <a:rPr lang="en-US"/>
              <a:pPr>
                <a:defRPr/>
              </a:pPr>
              <a:t>7/18/2012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DE4A10-F72B-4399-8D23-4AAEAF738C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a-IN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a-IN" smtClean="0"/>
              <a:t>Click to edit Master text styles</a:t>
            </a:r>
          </a:p>
          <a:p>
            <a:pPr lvl="1"/>
            <a:r>
              <a:rPr lang="ta-IN" smtClean="0"/>
              <a:t>Second level</a:t>
            </a:r>
          </a:p>
          <a:p>
            <a:pPr lvl="2"/>
            <a:r>
              <a:rPr lang="ta-IN" smtClean="0"/>
              <a:t>Third level</a:t>
            </a:r>
          </a:p>
          <a:p>
            <a:pPr lvl="3"/>
            <a:r>
              <a:rPr lang="ta-IN" smtClean="0"/>
              <a:t>Fourth level</a:t>
            </a:r>
          </a:p>
          <a:p>
            <a:pPr lvl="4"/>
            <a:r>
              <a:rPr lang="ta-IN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7DAA52-578F-4A68-BF62-5B982345CF21}" type="datetimeFigureOut">
              <a:rPr lang="en-US"/>
              <a:pPr>
                <a:defRPr/>
              </a:pPr>
              <a:t>7/18/2012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C436B2-E847-451B-B498-ED56609116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a-IN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a-IN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5B179-1E98-4CCC-ACC9-10D841DC1E40}" type="datetimeFigureOut">
              <a:rPr lang="en-US"/>
              <a:pPr>
                <a:defRPr/>
              </a:pPr>
              <a:t>7/18/2012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260BF6-B623-4DB0-BED8-2682F21E70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a-IN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a-IN" smtClean="0"/>
              <a:t>Click to edit Master text styles</a:t>
            </a:r>
          </a:p>
          <a:p>
            <a:pPr lvl="1"/>
            <a:r>
              <a:rPr lang="ta-IN" smtClean="0"/>
              <a:t>Second level</a:t>
            </a:r>
          </a:p>
          <a:p>
            <a:pPr lvl="2"/>
            <a:r>
              <a:rPr lang="ta-IN" smtClean="0"/>
              <a:t>Third level</a:t>
            </a:r>
          </a:p>
          <a:p>
            <a:pPr lvl="3"/>
            <a:r>
              <a:rPr lang="ta-IN" smtClean="0"/>
              <a:t>Fourth level</a:t>
            </a:r>
          </a:p>
          <a:p>
            <a:pPr lvl="4"/>
            <a:r>
              <a:rPr lang="ta-IN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a-IN" smtClean="0"/>
              <a:t>Click to edit Master text styles</a:t>
            </a:r>
          </a:p>
          <a:p>
            <a:pPr lvl="1"/>
            <a:r>
              <a:rPr lang="ta-IN" smtClean="0"/>
              <a:t>Second level</a:t>
            </a:r>
          </a:p>
          <a:p>
            <a:pPr lvl="2"/>
            <a:r>
              <a:rPr lang="ta-IN" smtClean="0"/>
              <a:t>Third level</a:t>
            </a:r>
          </a:p>
          <a:p>
            <a:pPr lvl="3"/>
            <a:r>
              <a:rPr lang="ta-IN" smtClean="0"/>
              <a:t>Fourth level</a:t>
            </a:r>
          </a:p>
          <a:p>
            <a:pPr lvl="4"/>
            <a:r>
              <a:rPr lang="ta-IN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14E047-0573-4197-9F38-D32B88FBFDF6}" type="datetimeFigureOut">
              <a:rPr lang="en-US"/>
              <a:pPr>
                <a:defRPr/>
              </a:pPr>
              <a:t>7/18/2012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14DBD7-6103-42E5-A6E6-9B3228277B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a-IN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a-IN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a-IN" smtClean="0"/>
              <a:t>Click to edit Master text styles</a:t>
            </a:r>
          </a:p>
          <a:p>
            <a:pPr lvl="1"/>
            <a:r>
              <a:rPr lang="ta-IN" smtClean="0"/>
              <a:t>Second level</a:t>
            </a:r>
          </a:p>
          <a:p>
            <a:pPr lvl="2"/>
            <a:r>
              <a:rPr lang="ta-IN" smtClean="0"/>
              <a:t>Third level</a:t>
            </a:r>
          </a:p>
          <a:p>
            <a:pPr lvl="3"/>
            <a:r>
              <a:rPr lang="ta-IN" smtClean="0"/>
              <a:t>Fourth level</a:t>
            </a:r>
          </a:p>
          <a:p>
            <a:pPr lvl="4"/>
            <a:r>
              <a:rPr lang="ta-IN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a-IN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a-IN" smtClean="0"/>
              <a:t>Click to edit Master text styles</a:t>
            </a:r>
          </a:p>
          <a:p>
            <a:pPr lvl="1"/>
            <a:r>
              <a:rPr lang="ta-IN" smtClean="0"/>
              <a:t>Second level</a:t>
            </a:r>
          </a:p>
          <a:p>
            <a:pPr lvl="2"/>
            <a:r>
              <a:rPr lang="ta-IN" smtClean="0"/>
              <a:t>Third level</a:t>
            </a:r>
          </a:p>
          <a:p>
            <a:pPr lvl="3"/>
            <a:r>
              <a:rPr lang="ta-IN" smtClean="0"/>
              <a:t>Fourth level</a:t>
            </a:r>
          </a:p>
          <a:p>
            <a:pPr lvl="4"/>
            <a:r>
              <a:rPr lang="ta-IN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A60CAC-6DEC-403B-B208-505456B6D7A2}" type="datetimeFigureOut">
              <a:rPr lang="en-US"/>
              <a:pPr>
                <a:defRPr/>
              </a:pPr>
              <a:t>7/18/2012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FC4620-3167-4C21-B238-10FA7C42BB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a-IN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0683A5-3211-428E-AB69-86AB5F2BE93B}" type="datetimeFigureOut">
              <a:rPr lang="en-US"/>
              <a:pPr>
                <a:defRPr/>
              </a:pPr>
              <a:t>7/18/2012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98191F-33C8-4992-A231-2E47CC255F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451EAF-DB5C-4391-B2A9-7AF9C634AFC7}" type="datetimeFigureOut">
              <a:rPr lang="en-US"/>
              <a:pPr>
                <a:defRPr/>
              </a:pPr>
              <a:t>7/18/2012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F7D2F3-1B8D-4780-AAA6-906A23CEEE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a-IN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a-IN" smtClean="0"/>
              <a:t>Click to edit Master text styles</a:t>
            </a:r>
          </a:p>
          <a:p>
            <a:pPr lvl="1"/>
            <a:r>
              <a:rPr lang="ta-IN" smtClean="0"/>
              <a:t>Second level</a:t>
            </a:r>
          </a:p>
          <a:p>
            <a:pPr lvl="2"/>
            <a:r>
              <a:rPr lang="ta-IN" smtClean="0"/>
              <a:t>Third level</a:t>
            </a:r>
          </a:p>
          <a:p>
            <a:pPr lvl="3"/>
            <a:r>
              <a:rPr lang="ta-IN" smtClean="0"/>
              <a:t>Fourth level</a:t>
            </a:r>
          </a:p>
          <a:p>
            <a:pPr lvl="4"/>
            <a:r>
              <a:rPr lang="ta-IN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a-IN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48A6CD-6083-46EA-B76C-1E1578298D7E}" type="datetimeFigureOut">
              <a:rPr lang="en-US"/>
              <a:pPr>
                <a:defRPr/>
              </a:pPr>
              <a:t>7/18/2012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6241AD-EC66-4070-ADD0-AD0035A9A1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a-IN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a-IN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414BA5-A58E-4BBD-BA90-2D48C513D706}" type="datetimeFigureOut">
              <a:rPr lang="en-US"/>
              <a:pPr>
                <a:defRPr/>
              </a:pPr>
              <a:t>7/18/2012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F72BFB-B49B-4FBE-9F6A-1CD9EA9424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ta-IN" smtClean="0"/>
              <a:t>Click to edit Master title style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a-IN" smtClean="0"/>
              <a:t>Click to edit Master text styles</a:t>
            </a:r>
          </a:p>
          <a:p>
            <a:pPr lvl="1"/>
            <a:r>
              <a:rPr lang="ta-IN" smtClean="0"/>
              <a:t>Second level</a:t>
            </a:r>
          </a:p>
          <a:p>
            <a:pPr lvl="2"/>
            <a:r>
              <a:rPr lang="ta-IN" smtClean="0"/>
              <a:t>Third level</a:t>
            </a:r>
          </a:p>
          <a:p>
            <a:pPr lvl="3"/>
            <a:r>
              <a:rPr lang="ta-IN" smtClean="0"/>
              <a:t>Fourth level</a:t>
            </a:r>
          </a:p>
          <a:p>
            <a:pPr lvl="4"/>
            <a:r>
              <a:rPr lang="ta-IN" smtClean="0"/>
              <a:t>Fifth level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5F17361-8C65-4097-ACE4-0689526BD881}" type="datetimeFigureOut">
              <a:rPr lang="en-US"/>
              <a:pPr>
                <a:defRPr/>
              </a:pPr>
              <a:t>7/18/2012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AB0C056-6403-41F2-B61B-E8C6215A63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0" y="1803400"/>
            <a:ext cx="9144000" cy="1470025"/>
          </a:xfrm>
        </p:spPr>
        <p:txBody>
          <a:bodyPr/>
          <a:lstStyle/>
          <a:p>
            <a:pPr eaLnBrk="1" hangingPunct="1"/>
            <a:r>
              <a:rPr lang="ta-IN" sz="2800" b="1" dirty="0" smtClean="0"/>
              <a:t>Iskorištenost IPA sredstava u 6 mjeseci mandata nove Vlade RH</a:t>
            </a:r>
            <a:endParaRPr lang="sr-Latn-CS" sz="2800" b="1" dirty="0" smtClean="0"/>
          </a:p>
        </p:txBody>
      </p:sp>
      <p:sp>
        <p:nvSpPr>
          <p:cNvPr id="2051" name="Subtitle 2"/>
          <p:cNvSpPr>
            <a:spLocks noGrp="1"/>
          </p:cNvSpPr>
          <p:nvPr>
            <p:ph type="subTitle" idx="1"/>
          </p:nvPr>
        </p:nvSpPr>
        <p:spPr>
          <a:xfrm>
            <a:off x="1371600" y="4867275"/>
            <a:ext cx="6400800" cy="1054100"/>
          </a:xfrm>
        </p:spPr>
        <p:txBody>
          <a:bodyPr/>
          <a:lstStyle/>
          <a:p>
            <a:pPr eaLnBrk="1" hangingPunct="1"/>
            <a:r>
              <a:rPr lang="sr-Latn-CS" sz="2000" dirty="0" smtClean="0">
                <a:solidFill>
                  <a:srgbClr val="000000"/>
                </a:solidFill>
              </a:rPr>
              <a:t>Zagreb, 18. srpnja 2012</a:t>
            </a:r>
            <a:r>
              <a:rPr lang="sr-Latn-CS" sz="2000" b="1" dirty="0" smtClean="0">
                <a:solidFill>
                  <a:srgbClr val="000000"/>
                </a:solidFill>
              </a:rPr>
              <a:t>. </a:t>
            </a:r>
          </a:p>
        </p:txBody>
      </p:sp>
      <p:pic>
        <p:nvPicPr>
          <p:cNvPr id="2053" name="Picture 9" descr="002"/>
          <p:cNvPicPr>
            <a:picLocks noChangeAspect="1" noChangeArrowheads="1"/>
          </p:cNvPicPr>
          <p:nvPr/>
        </p:nvPicPr>
        <p:blipFill>
          <a:blip r:embed="rId2"/>
          <a:srcRect l="32999" t="65660" r="24706" b="6012"/>
          <a:stretch>
            <a:fillRect/>
          </a:stretch>
        </p:blipFill>
        <p:spPr bwMode="auto">
          <a:xfrm>
            <a:off x="0" y="0"/>
            <a:ext cx="4643438" cy="18034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</p:pic>
      <p:sp>
        <p:nvSpPr>
          <p:cNvPr id="6" name="Subtitle 2"/>
          <p:cNvSpPr txBox="1">
            <a:spLocks/>
          </p:cNvSpPr>
          <p:nvPr/>
        </p:nvSpPr>
        <p:spPr bwMode="auto">
          <a:xfrm>
            <a:off x="1376363" y="3813175"/>
            <a:ext cx="6400800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Font typeface="Arial" charset="0"/>
              <a:buNone/>
              <a:defRPr/>
            </a:pPr>
            <a:r>
              <a:rPr lang="sr-Latn-CS" sz="2400" b="1" dirty="0">
                <a:solidFill>
                  <a:srgbClr val="000000"/>
                </a:solidFill>
                <a:latin typeface="+mn-lt"/>
              </a:rPr>
              <a:t>Prof. dr. sc. Branko Grčić, potpredsjednik Vlade RH i ministar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867400"/>
            <a:ext cx="9144000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0" y="2135187"/>
            <a:ext cx="9144000" cy="1470025"/>
          </a:xfrm>
        </p:spPr>
        <p:txBody>
          <a:bodyPr/>
          <a:lstStyle/>
          <a:p>
            <a:r>
              <a:rPr lang="hr-HR" sz="3600" b="1" dirty="0" smtClean="0"/>
              <a:t>HVALA NA PAŽNJI </a:t>
            </a:r>
            <a:endParaRPr lang="en-US" sz="3600" b="1" dirty="0"/>
          </a:p>
        </p:txBody>
      </p:sp>
      <p:sp>
        <p:nvSpPr>
          <p:cNvPr id="2051" name="Subtitle 2"/>
          <p:cNvSpPr>
            <a:spLocks noGrp="1"/>
          </p:cNvSpPr>
          <p:nvPr>
            <p:ph type="subTitle" idx="1"/>
          </p:nvPr>
        </p:nvSpPr>
        <p:spPr>
          <a:xfrm>
            <a:off x="1371600" y="4867275"/>
            <a:ext cx="6400800" cy="1054100"/>
          </a:xfrm>
        </p:spPr>
        <p:txBody>
          <a:bodyPr/>
          <a:lstStyle/>
          <a:p>
            <a:pPr eaLnBrk="1" hangingPunct="1"/>
            <a:r>
              <a:rPr lang="sr-Latn-CS" sz="2400" b="1" smtClean="0">
                <a:solidFill>
                  <a:srgbClr val="000000"/>
                </a:solidFill>
              </a:rPr>
              <a:t>Zagreb, 18. srpnja 2012. </a:t>
            </a:r>
          </a:p>
        </p:txBody>
      </p:sp>
      <p:pic>
        <p:nvPicPr>
          <p:cNvPr id="2053" name="Picture 9" descr="002"/>
          <p:cNvPicPr>
            <a:picLocks noChangeAspect="1" noChangeArrowheads="1"/>
          </p:cNvPicPr>
          <p:nvPr/>
        </p:nvPicPr>
        <p:blipFill>
          <a:blip r:embed="rId2"/>
          <a:srcRect l="32999" t="65660" r="24706" b="6012"/>
          <a:stretch>
            <a:fillRect/>
          </a:stretch>
        </p:blipFill>
        <p:spPr bwMode="auto">
          <a:xfrm>
            <a:off x="0" y="0"/>
            <a:ext cx="4643438" cy="18034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</p:pic>
      <p:sp>
        <p:nvSpPr>
          <p:cNvPr id="6" name="Subtitle 2"/>
          <p:cNvSpPr txBox="1">
            <a:spLocks/>
          </p:cNvSpPr>
          <p:nvPr/>
        </p:nvSpPr>
        <p:spPr bwMode="auto">
          <a:xfrm>
            <a:off x="1376363" y="3813175"/>
            <a:ext cx="6400800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Font typeface="Arial" charset="0"/>
              <a:buNone/>
              <a:defRPr/>
            </a:pPr>
            <a:r>
              <a:rPr lang="ta-IN" sz="2400" b="1" dirty="0" smtClean="0">
                <a:solidFill>
                  <a:srgbClr val="000000"/>
                </a:solidFill>
                <a:latin typeface="+mn-lt"/>
              </a:rPr>
              <a:t>www.mrrfeu.hr</a:t>
            </a:r>
            <a:endParaRPr lang="sr-Latn-CS" sz="2400" b="1" dirty="0">
              <a:solidFill>
                <a:srgbClr val="000000"/>
              </a:solidFill>
              <a:latin typeface="+mn-lt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867400"/>
            <a:ext cx="9144000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0796316"/>
              </p:ext>
            </p:extLst>
          </p:nvPr>
        </p:nvGraphicFramePr>
        <p:xfrm>
          <a:off x="0" y="1"/>
          <a:ext cx="9144003" cy="68143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6202"/>
                <a:gridCol w="1130298"/>
                <a:gridCol w="1215046"/>
                <a:gridCol w="1188084"/>
                <a:gridCol w="1241123"/>
                <a:gridCol w="1007750"/>
                <a:gridCol w="1007750"/>
                <a:gridCol w="1007750"/>
              </a:tblGrid>
              <a:tr h="864693">
                <a:tc gridSpan="8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2000" b="1" i="0" u="none" strike="noStrike" dirty="0" smtClean="0">
                          <a:latin typeface="+mn-lt"/>
                          <a:cs typeface="Times New Roman"/>
                        </a:rPr>
                        <a:t>Ukupni financijski pregled </a:t>
                      </a:r>
                      <a:r>
                        <a:rPr lang="ta-IN" sz="2000" b="1" i="0" u="none" strike="noStrike" dirty="0" smtClean="0">
                          <a:latin typeface="+mn-lt"/>
                          <a:cs typeface="Times New Roman"/>
                        </a:rPr>
                        <a:t>ugovorenih</a:t>
                      </a:r>
                      <a:r>
                        <a:rPr lang="ta-IN" sz="2000" b="1" i="0" u="none" strike="noStrike" baseline="0" dirty="0" smtClean="0">
                          <a:latin typeface="+mn-lt"/>
                          <a:cs typeface="Times New Roman"/>
                        </a:rPr>
                        <a:t> i isplaćenih sredstava iz</a:t>
                      </a:r>
                      <a:r>
                        <a:rPr lang="hr-HR" sz="2000" b="1" i="0" u="none" strike="noStrike" dirty="0" smtClean="0">
                          <a:latin typeface="+mn-lt"/>
                          <a:cs typeface="Times New Roman"/>
                        </a:rPr>
                        <a:t> programa pomoći</a:t>
                      </a:r>
                      <a:r>
                        <a:rPr lang="ta-IN" sz="2000" b="1" i="0" u="none" strike="noStrike" dirty="0" smtClean="0">
                          <a:latin typeface="+mn-lt"/>
                          <a:cs typeface="Times New Roman"/>
                        </a:rPr>
                        <a:t> IPA 2007 – 2011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a-IN" sz="1800" dirty="0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+mn-lt"/>
                          <a:cs typeface="Times New Roman"/>
                        </a:rPr>
                        <a:t> </a:t>
                      </a:r>
                      <a:r>
                        <a:rPr lang="ta-IN" sz="18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cs typeface="Times New Roman"/>
                        </a:rPr>
                        <a:t>- stanje na 31.12.2011 -</a:t>
                      </a:r>
                      <a:endParaRPr lang="en-US" sz="1800" dirty="0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r-HR" sz="2000" b="1" i="0" u="none" strike="noStrike" dirty="0" smtClean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r-HR" sz="2000" b="1" i="0" u="none" strike="noStrike" dirty="0" smtClean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807047"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b="1" i="0" u="none" strike="noStrike" dirty="0">
                          <a:latin typeface="+mn-lt"/>
                          <a:cs typeface="Times New Roman"/>
                        </a:rPr>
                        <a:t>Program</a:t>
                      </a:r>
                    </a:p>
                  </a:txBody>
                  <a:tcPr marL="0" marR="0" marT="0" marB="0" anchor="ctr">
                    <a:lnR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b="1" i="0" u="none" strike="noStrike" dirty="0">
                          <a:latin typeface="+mn-lt"/>
                          <a:cs typeface="Times New Roman"/>
                        </a:rPr>
                        <a:t>Dodijeljena sredstva 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b="1" i="0" u="none" strike="noStrike" dirty="0">
                          <a:latin typeface="+mn-lt"/>
                          <a:cs typeface="Times New Roman"/>
                        </a:rPr>
                        <a:t>Primljena sredstva od EK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b="1" i="0" u="none" strike="noStrike" dirty="0">
                          <a:latin typeface="+mn-lt"/>
                          <a:cs typeface="Times New Roman"/>
                        </a:rPr>
                        <a:t>Ugovoreni </a:t>
                      </a:r>
                      <a:endParaRPr lang="hr-HR" sz="1400" b="1" i="0" u="none" strike="noStrike" dirty="0" smtClean="0">
                        <a:latin typeface="+mn-lt"/>
                        <a:cs typeface="Times New Roman"/>
                      </a:endParaRPr>
                    </a:p>
                    <a:p>
                      <a:pPr algn="ctr" fontAlgn="ctr"/>
                      <a:r>
                        <a:rPr lang="hr-HR" sz="1400" b="1" i="0" u="none" strike="noStrike" dirty="0" smtClean="0">
                          <a:latin typeface="+mn-lt"/>
                          <a:cs typeface="Times New Roman"/>
                        </a:rPr>
                        <a:t>iznos</a:t>
                      </a:r>
                      <a:endParaRPr lang="hr-HR" sz="1400" b="1" i="0" u="none" strike="noStrike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b="1" i="0" u="none" strike="noStrike" dirty="0">
                          <a:latin typeface="+mn-lt"/>
                          <a:cs typeface="Times New Roman"/>
                        </a:rPr>
                        <a:t>Plaćeni iznos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b="1" i="0" u="none" strike="noStrike" dirty="0">
                          <a:latin typeface="+mn-lt"/>
                          <a:cs typeface="Times New Roman"/>
                        </a:rPr>
                        <a:t>% Ugovoreno / Dodijeljeno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a-IN" sz="1400" b="1" i="0" u="none" strike="noStrike" dirty="0" smtClean="0">
                          <a:latin typeface="+mn-lt"/>
                          <a:cs typeface="Times New Roman"/>
                        </a:rPr>
                        <a:t>%</a:t>
                      </a:r>
                      <a:r>
                        <a:rPr lang="ta-IN" sz="1400" b="1" i="0" u="none" strike="noStrike" baseline="0" dirty="0" smtClean="0">
                          <a:latin typeface="+mn-lt"/>
                          <a:cs typeface="Times New Roman"/>
                        </a:rPr>
                        <a:t> isplaćeno od dodijeljenih sredstava</a:t>
                      </a:r>
                      <a:endParaRPr lang="hr-HR" sz="1400" b="1" i="0" u="none" strike="noStrike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a-IN" sz="1400" b="1" i="0" u="none" strike="noStrike" dirty="0" smtClean="0">
                          <a:latin typeface="+mn-lt"/>
                          <a:cs typeface="Times New Roman"/>
                        </a:rPr>
                        <a:t>%</a:t>
                      </a:r>
                      <a:r>
                        <a:rPr lang="ta-IN" sz="1400" b="1" i="0" u="none" strike="noStrike" baseline="0" dirty="0" smtClean="0">
                          <a:latin typeface="+mn-lt"/>
                          <a:cs typeface="Times New Roman"/>
                        </a:rPr>
                        <a:t> isplaćeno od ugovorenog</a:t>
                      </a:r>
                      <a:endParaRPr lang="hr-HR" sz="1400" b="1" i="0" u="none" strike="noStrike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86469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latin typeface="+mn-lt"/>
                          <a:cs typeface="Times New Roman"/>
                        </a:rPr>
                        <a:t>IPA I</a:t>
                      </a:r>
                      <a:endParaRPr lang="ta-IN" sz="1200" b="1" i="0" u="none" strike="noStrike" dirty="0" smtClean="0">
                        <a:latin typeface="+mn-lt"/>
                        <a:cs typeface="Times New Roman"/>
                      </a:endParaRPr>
                    </a:p>
                    <a:p>
                      <a:pPr algn="ctr" fontAlgn="ctr"/>
                      <a:r>
                        <a:rPr lang="ta-IN" sz="1200" b="1" i="0" u="none" strike="noStrike" dirty="0" smtClean="0">
                          <a:latin typeface="+mn-lt"/>
                          <a:cs typeface="Times New Roman"/>
                        </a:rPr>
                        <a:t>Jačanje</a:t>
                      </a:r>
                      <a:r>
                        <a:rPr lang="ta-IN" sz="1200" b="1" i="0" u="none" strike="noStrike" baseline="0" dirty="0" smtClean="0">
                          <a:latin typeface="+mn-lt"/>
                          <a:cs typeface="Times New Roman"/>
                        </a:rPr>
                        <a:t> administrativnih kapaciteta i pomoć u tranziciji</a:t>
                      </a:r>
                      <a:endParaRPr lang="ta-IN" sz="1200" b="1" i="0" u="none" strike="noStrike" dirty="0" smtClean="0"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>
                    <a:lnR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latin typeface="+mn-lt"/>
                          <a:cs typeface="Times New Roman"/>
                        </a:rPr>
                        <a:t>201</a:t>
                      </a:r>
                      <a:r>
                        <a:rPr lang="ta-IN" sz="1200" b="0" i="0" u="none" strike="noStrike" baseline="0" dirty="0" smtClean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lang="en-US" sz="1200" b="0" i="0" u="none" strike="noStrike" dirty="0" smtClean="0">
                          <a:latin typeface="+mn-lt"/>
                          <a:cs typeface="Times New Roman"/>
                        </a:rPr>
                        <a:t>434</a:t>
                      </a:r>
                      <a:r>
                        <a:rPr lang="ta-IN" sz="1200" b="0" i="0" u="none" strike="noStrike" baseline="0" dirty="0" smtClean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lang="en-US" sz="1200" b="0" i="0" u="none" strike="noStrike" dirty="0" smtClean="0">
                          <a:latin typeface="+mn-lt"/>
                          <a:cs typeface="Times New Roman"/>
                        </a:rPr>
                        <a:t>016</a:t>
                      </a:r>
                      <a:endParaRPr lang="en-US" sz="1200" b="0" i="0" u="none" strike="noStrike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latin typeface="+mn-lt"/>
                          <a:cs typeface="Times New Roman"/>
                        </a:rPr>
                        <a:t>94</a:t>
                      </a:r>
                      <a:r>
                        <a:rPr lang="ta-IN" sz="1200" b="0" i="0" u="none" strike="noStrike" baseline="0" dirty="0" smtClean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lang="en-US" sz="1200" b="0" i="0" u="none" strike="noStrike" dirty="0" smtClean="0">
                          <a:latin typeface="+mn-lt"/>
                          <a:cs typeface="Times New Roman"/>
                        </a:rPr>
                        <a:t>648</a:t>
                      </a:r>
                      <a:r>
                        <a:rPr lang="ta-IN" sz="1200" b="0" i="0" u="none" strike="noStrike" baseline="0" dirty="0" smtClean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lang="en-US" sz="1200" b="0" i="0" u="none" strike="noStrike" dirty="0" smtClean="0">
                          <a:latin typeface="+mn-lt"/>
                          <a:cs typeface="Times New Roman"/>
                        </a:rPr>
                        <a:t>780</a:t>
                      </a:r>
                      <a:endParaRPr lang="en-US" sz="1200" b="0" i="0" u="none" strike="noStrike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>
                    <a:lnB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latin typeface="+mn-lt"/>
                          <a:cs typeface="Times New Roman"/>
                        </a:rPr>
                        <a:t>1</a:t>
                      </a:r>
                      <a:r>
                        <a:rPr lang="ta-IN" sz="1200" b="0" i="0" u="none" strike="noStrike" dirty="0" smtClean="0">
                          <a:latin typeface="+mn-lt"/>
                          <a:cs typeface="Times New Roman"/>
                        </a:rPr>
                        <a:t>01</a:t>
                      </a:r>
                      <a:r>
                        <a:rPr lang="ta-IN" sz="1200" b="0" i="0" u="none" strike="noStrike" baseline="0" dirty="0" smtClean="0">
                          <a:latin typeface="+mn-lt"/>
                          <a:cs typeface="Times New Roman"/>
                        </a:rPr>
                        <a:t> 956 519</a:t>
                      </a:r>
                      <a:endParaRPr lang="en-US" sz="1200" b="0" i="0" u="none" strike="noStrike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>
                    <a:lnB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a-IN" sz="1200" b="0" i="0" u="none" strike="noStrike" dirty="0" smtClean="0">
                          <a:latin typeface="+mn-lt"/>
                          <a:cs typeface="Times New Roman"/>
                        </a:rPr>
                        <a:t>65</a:t>
                      </a:r>
                      <a:r>
                        <a:rPr lang="ta-IN" sz="1200" b="0" i="0" u="none" strike="noStrike" baseline="0" dirty="0" smtClean="0">
                          <a:latin typeface="+mn-lt"/>
                          <a:cs typeface="Times New Roman"/>
                        </a:rPr>
                        <a:t> 898 976</a:t>
                      </a:r>
                      <a:endParaRPr lang="en-US" sz="1200" b="0" i="0" u="none" strike="noStrike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>
                    <a:lnB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a-IN" sz="1200" b="1" i="0" u="none" strike="noStrike" dirty="0" smtClean="0">
                          <a:latin typeface="+mn-lt"/>
                          <a:cs typeface="Times New Roman"/>
                        </a:rPr>
                        <a:t>50.62 %</a:t>
                      </a:r>
                      <a:endParaRPr lang="en-US" sz="1200" b="1" i="0" u="none" strike="noStrike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>
                    <a:lnB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a-IN" sz="1200" b="0" i="0" u="none" strike="noStrike" dirty="0" smtClean="0">
                          <a:latin typeface="+mn-lt"/>
                          <a:cs typeface="Times New Roman"/>
                        </a:rPr>
                        <a:t>32.71 </a:t>
                      </a:r>
                      <a:r>
                        <a:rPr lang="en-US" sz="1200" b="0" i="0" u="none" strike="noStrike" dirty="0" smtClean="0">
                          <a:latin typeface="+mn-lt"/>
                          <a:cs typeface="Times New Roman"/>
                        </a:rPr>
                        <a:t>%</a:t>
                      </a:r>
                      <a:endParaRPr lang="en-US" sz="1200" b="0" i="0" u="none" strike="noStrike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>
                    <a:lnB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latin typeface="+mn-lt"/>
                          <a:cs typeface="Times New Roman"/>
                        </a:rPr>
                        <a:t>6</a:t>
                      </a:r>
                      <a:r>
                        <a:rPr lang="ta-IN" sz="1200" b="0" i="0" u="none" strike="noStrike" dirty="0" smtClean="0">
                          <a:latin typeface="+mn-lt"/>
                          <a:cs typeface="Times New Roman"/>
                        </a:rPr>
                        <a:t>4.63 </a:t>
                      </a:r>
                      <a:r>
                        <a:rPr lang="en-US" sz="1200" b="0" i="0" u="none" strike="noStrike" dirty="0" smtClean="0">
                          <a:latin typeface="+mn-lt"/>
                          <a:cs typeface="Times New Roman"/>
                        </a:rPr>
                        <a:t>%</a:t>
                      </a:r>
                      <a:endParaRPr lang="en-US" sz="1200" b="0" i="0" u="none" strike="noStrike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>
                    <a:lnB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1755">
                <a:tc>
                  <a:txBody>
                    <a:bodyPr/>
                    <a:lstStyle/>
                    <a:p>
                      <a:pPr algn="ctr" fontAlgn="ctr"/>
                      <a:r>
                        <a:rPr lang="ta-IN" sz="1200" b="1" i="0" u="none" strike="noStrike" dirty="0" smtClean="0">
                          <a:latin typeface="+mn-lt"/>
                          <a:cs typeface="Times New Roman"/>
                        </a:rPr>
                        <a:t>I</a:t>
                      </a:r>
                      <a:r>
                        <a:rPr lang="en-US" sz="1200" b="1" i="0" u="none" strike="noStrike" dirty="0" smtClean="0">
                          <a:latin typeface="+mn-lt"/>
                          <a:cs typeface="Times New Roman"/>
                        </a:rPr>
                        <a:t>PA II</a:t>
                      </a:r>
                      <a:endParaRPr lang="ta-IN" sz="1200" b="1" i="0" u="none" strike="noStrike" dirty="0" smtClean="0">
                        <a:latin typeface="+mn-lt"/>
                        <a:cs typeface="Times New Roman"/>
                      </a:endParaRPr>
                    </a:p>
                    <a:p>
                      <a:pPr algn="ctr" fontAlgn="ctr"/>
                      <a:r>
                        <a:rPr lang="ta-IN" sz="1200" b="1" i="0" u="none" strike="noStrike" dirty="0" smtClean="0">
                          <a:latin typeface="+mn-lt"/>
                          <a:cs typeface="Times New Roman"/>
                        </a:rPr>
                        <a:t>Prekogranična transnacionalna </a:t>
                      </a:r>
                      <a:r>
                        <a:rPr lang="ta-IN" sz="1200" b="1" i="0" u="none" strike="noStrike" baseline="0" dirty="0" smtClean="0">
                          <a:latin typeface="+mn-lt"/>
                          <a:cs typeface="Times New Roman"/>
                        </a:rPr>
                        <a:t> suradnja</a:t>
                      </a:r>
                      <a:endParaRPr lang="hr-HR" sz="1200" b="1" i="0" u="none" strike="noStrike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>
                    <a:lnR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latin typeface="+mn-lt"/>
                          <a:cs typeface="Times New Roman"/>
                        </a:rPr>
                        <a:t>10</a:t>
                      </a:r>
                      <a:r>
                        <a:rPr lang="ta-IN" sz="1200" b="0" i="0" u="none" strike="noStrike" baseline="0" dirty="0" smtClean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lang="en-US" sz="1200" b="0" i="0" u="none" strike="noStrike" dirty="0" smtClean="0">
                          <a:latin typeface="+mn-lt"/>
                          <a:cs typeface="Times New Roman"/>
                        </a:rPr>
                        <a:t>319</a:t>
                      </a:r>
                      <a:r>
                        <a:rPr lang="ta-IN" sz="1200" b="0" i="0" u="none" strike="noStrike" baseline="0" dirty="0" smtClean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lang="en-US" sz="1200" b="0" i="0" u="none" strike="noStrike" dirty="0" smtClean="0">
                          <a:latin typeface="+mn-lt"/>
                          <a:cs typeface="Times New Roman"/>
                        </a:rPr>
                        <a:t>302</a:t>
                      </a:r>
                      <a:endParaRPr lang="en-US" sz="1200" b="0" i="0" u="none" strike="noStrike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latin typeface="+mn-lt"/>
                          <a:cs typeface="Times New Roman"/>
                        </a:rPr>
                        <a:t>5</a:t>
                      </a:r>
                      <a:r>
                        <a:rPr lang="ta-IN" sz="1200" b="0" i="0" u="none" strike="noStrike" baseline="0" dirty="0" smtClean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lang="en-US" sz="1200" b="0" i="0" u="none" strike="noStrike" dirty="0" smtClean="0">
                          <a:latin typeface="+mn-lt"/>
                          <a:cs typeface="Times New Roman"/>
                        </a:rPr>
                        <a:t>315</a:t>
                      </a:r>
                      <a:r>
                        <a:rPr lang="ta-IN" sz="1200" b="0" i="0" u="none" strike="noStrike" baseline="0" dirty="0" smtClean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lang="en-US" sz="1200" b="0" i="0" u="none" strike="noStrike" dirty="0" smtClean="0">
                          <a:latin typeface="+mn-lt"/>
                          <a:cs typeface="Times New Roman"/>
                        </a:rPr>
                        <a:t>556</a:t>
                      </a:r>
                      <a:endParaRPr lang="en-US" sz="1200" b="0" i="0" u="none" strike="noStrike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latin typeface="+mn-lt"/>
                          <a:cs typeface="Times New Roman"/>
                        </a:rPr>
                        <a:t>5</a:t>
                      </a:r>
                      <a:r>
                        <a:rPr lang="ta-IN" sz="1200" b="0" i="0" u="none" strike="noStrike" baseline="0" dirty="0" smtClean="0">
                          <a:latin typeface="+mn-lt"/>
                          <a:cs typeface="Times New Roman"/>
                        </a:rPr>
                        <a:t> 469 904</a:t>
                      </a:r>
                      <a:endParaRPr lang="en-US" sz="1200" b="0" i="0" u="none" strike="noStrike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a-IN" sz="1200" b="0" i="0" u="none" strike="noStrike" dirty="0" smtClean="0">
                          <a:latin typeface="+mn-lt"/>
                          <a:cs typeface="Times New Roman"/>
                        </a:rPr>
                        <a:t>3</a:t>
                      </a:r>
                      <a:r>
                        <a:rPr lang="ta-IN" sz="1200" b="0" i="0" u="none" strike="noStrike" baseline="0" dirty="0" smtClean="0">
                          <a:latin typeface="+mn-lt"/>
                          <a:cs typeface="Times New Roman"/>
                        </a:rPr>
                        <a:t> 386 036</a:t>
                      </a:r>
                      <a:endParaRPr lang="en-US" sz="1200" b="0" i="0" u="none" strike="noStrike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a-IN" sz="1200" b="1" i="0" u="none" strike="noStrike" dirty="0" smtClean="0">
                          <a:latin typeface="+mn-lt"/>
                          <a:cs typeface="Times New Roman"/>
                        </a:rPr>
                        <a:t>53.01 </a:t>
                      </a:r>
                      <a:r>
                        <a:rPr lang="en-US" sz="1200" b="1" i="0" u="none" strike="noStrike" dirty="0" smtClean="0">
                          <a:latin typeface="+mn-lt"/>
                          <a:cs typeface="Times New Roman"/>
                        </a:rPr>
                        <a:t>%</a:t>
                      </a:r>
                      <a:endParaRPr lang="en-US" sz="1200" b="1" i="0" u="none" strike="noStrike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a-IN" sz="1200" b="0" i="0" u="none" strike="noStrike" dirty="0" smtClean="0">
                          <a:latin typeface="+mn-lt"/>
                          <a:cs typeface="Times New Roman"/>
                        </a:rPr>
                        <a:t>32.81 </a:t>
                      </a:r>
                      <a:r>
                        <a:rPr lang="en-US" sz="1200" b="0" i="0" u="none" strike="noStrike" dirty="0" smtClean="0">
                          <a:latin typeface="+mn-lt"/>
                          <a:cs typeface="Times New Roman"/>
                        </a:rPr>
                        <a:t>%</a:t>
                      </a:r>
                      <a:endParaRPr lang="en-US" sz="1200" b="0" i="0" u="none" strike="noStrike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latin typeface="+mn-lt"/>
                          <a:cs typeface="Times New Roman"/>
                        </a:rPr>
                        <a:t>6</a:t>
                      </a:r>
                      <a:r>
                        <a:rPr lang="ta-IN" sz="1200" b="0" i="0" u="none" strike="noStrike" dirty="0" smtClean="0">
                          <a:latin typeface="+mn-lt"/>
                          <a:cs typeface="Times New Roman"/>
                        </a:rPr>
                        <a:t>1.90 </a:t>
                      </a:r>
                      <a:r>
                        <a:rPr lang="en-US" sz="1200" b="0" i="0" u="none" strike="noStrike" dirty="0" smtClean="0">
                          <a:latin typeface="+mn-lt"/>
                          <a:cs typeface="Times New Roman"/>
                        </a:rPr>
                        <a:t>%</a:t>
                      </a:r>
                      <a:endParaRPr lang="en-US" sz="1200" b="0" i="0" u="none" strike="noStrike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217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latin typeface="+mn-lt"/>
                          <a:cs typeface="Times New Roman"/>
                        </a:rPr>
                        <a:t>IPA </a:t>
                      </a:r>
                      <a:r>
                        <a:rPr lang="en-US" sz="1200" b="1" i="0" u="none" strike="noStrike" dirty="0" err="1" smtClean="0">
                          <a:latin typeface="+mn-lt"/>
                          <a:cs typeface="Times New Roman"/>
                        </a:rPr>
                        <a:t>IIIa</a:t>
                      </a:r>
                      <a:r>
                        <a:rPr lang="en-US" sz="1200" b="1" i="0" u="none" strike="noStrike" dirty="0" smtClean="0">
                          <a:latin typeface="+mn-lt"/>
                          <a:cs typeface="Times New Roman"/>
                        </a:rPr>
                        <a:t> </a:t>
                      </a:r>
                      <a:endParaRPr lang="ta-IN" sz="1200" b="1" i="0" u="none" strike="noStrike" dirty="0" smtClean="0">
                        <a:latin typeface="+mn-lt"/>
                        <a:cs typeface="Times New Roman"/>
                      </a:endParaRPr>
                    </a:p>
                    <a:p>
                      <a:pPr algn="ctr" fontAlgn="ctr"/>
                      <a:r>
                        <a:rPr lang="ta-IN" sz="1200" b="1" i="0" u="none" strike="noStrike" dirty="0" smtClean="0">
                          <a:latin typeface="+mn-lt"/>
                          <a:cs typeface="Times New Roman"/>
                        </a:rPr>
                        <a:t>Promet</a:t>
                      </a:r>
                      <a:endParaRPr lang="hr-HR" sz="1200" b="1" i="0" u="none" strike="noStrike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>
                    <a:lnR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latin typeface="+mn-lt"/>
                          <a:cs typeface="Times New Roman"/>
                        </a:rPr>
                        <a:t>96</a:t>
                      </a:r>
                      <a:r>
                        <a:rPr lang="ta-IN" sz="1200" b="0" i="0" u="none" strike="noStrike" baseline="0" dirty="0" smtClean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lang="en-US" sz="1200" b="0" i="0" u="none" strike="noStrike" dirty="0" smtClean="0">
                          <a:latin typeface="+mn-lt"/>
                          <a:cs typeface="Times New Roman"/>
                        </a:rPr>
                        <a:t>700</a:t>
                      </a:r>
                      <a:r>
                        <a:rPr lang="ta-IN" sz="1200" b="0" i="0" u="none" strike="noStrike" baseline="0" dirty="0" smtClean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lang="en-US" sz="1200" b="0" i="0" u="none" strike="noStrike" dirty="0" smtClean="0">
                          <a:latin typeface="+mn-lt"/>
                          <a:cs typeface="Times New Roman"/>
                        </a:rPr>
                        <a:t>500</a:t>
                      </a:r>
                      <a:endParaRPr lang="en-US" sz="1200" b="0" i="0" u="none" strike="noStrike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latin typeface="+mn-lt"/>
                          <a:cs typeface="Times New Roman"/>
                        </a:rPr>
                        <a:t>2</a:t>
                      </a:r>
                      <a:r>
                        <a:rPr lang="ta-IN" sz="1200" b="0" i="0" u="none" strike="noStrike" dirty="0" smtClean="0">
                          <a:latin typeface="+mn-lt"/>
                          <a:cs typeface="Times New Roman"/>
                        </a:rPr>
                        <a:t>3</a:t>
                      </a:r>
                      <a:r>
                        <a:rPr lang="ta-IN" sz="1200" b="0" i="0" u="none" strike="noStrike" baseline="0" dirty="0" smtClean="0">
                          <a:latin typeface="+mn-lt"/>
                          <a:cs typeface="Times New Roman"/>
                        </a:rPr>
                        <a:t> 761 096</a:t>
                      </a:r>
                      <a:endParaRPr lang="en-US" sz="1200" b="0" i="0" u="none" strike="noStrike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a-IN" sz="1200" b="0" i="0" u="none" strike="noStrike" dirty="0" smtClean="0">
                          <a:latin typeface="+mn-lt"/>
                          <a:cs typeface="Times New Roman"/>
                        </a:rPr>
                        <a:t>15</a:t>
                      </a:r>
                      <a:r>
                        <a:rPr lang="ta-IN" sz="1200" b="0" i="0" u="none" strike="noStrike" baseline="0" dirty="0" smtClean="0">
                          <a:latin typeface="+mn-lt"/>
                          <a:cs typeface="Times New Roman"/>
                        </a:rPr>
                        <a:t> 337 033</a:t>
                      </a:r>
                      <a:endParaRPr lang="en-US" sz="1200" b="0" i="0" u="none" strike="noStrike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a-IN" sz="1200" b="0" i="0" u="none" strike="noStrike" baseline="0" dirty="0" smtClean="0">
                          <a:latin typeface="+mn-lt"/>
                          <a:cs typeface="Times New Roman"/>
                        </a:rPr>
                        <a:t>7 171 614</a:t>
                      </a:r>
                      <a:endParaRPr lang="en-US" sz="1200" b="0" i="0" u="none" strike="noStrike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a-IN" sz="1200" b="1" i="0" u="none" strike="noStrike" dirty="0" smtClean="0">
                          <a:latin typeface="+mn-lt"/>
                          <a:cs typeface="Times New Roman"/>
                        </a:rPr>
                        <a:t>15.86 </a:t>
                      </a:r>
                      <a:r>
                        <a:rPr lang="en-US" sz="1200" b="1" i="0" u="none" strike="noStrike" dirty="0" smtClean="0">
                          <a:latin typeface="+mn-lt"/>
                          <a:cs typeface="Times New Roman"/>
                        </a:rPr>
                        <a:t>%</a:t>
                      </a:r>
                      <a:endParaRPr lang="en-US" sz="1200" b="1" i="0" u="none" strike="noStrike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a-IN" sz="1200" b="0" i="0" u="none" strike="noStrike" dirty="0" smtClean="0">
                          <a:latin typeface="+mn-lt"/>
                          <a:cs typeface="Times New Roman"/>
                        </a:rPr>
                        <a:t>7.42 </a:t>
                      </a:r>
                      <a:r>
                        <a:rPr lang="en-US" sz="1200" b="0" i="0" u="none" strike="noStrike" dirty="0" smtClean="0">
                          <a:latin typeface="+mn-lt"/>
                          <a:cs typeface="Times New Roman"/>
                        </a:rPr>
                        <a:t>%</a:t>
                      </a:r>
                      <a:endParaRPr lang="en-US" sz="1200" b="0" i="0" u="none" strike="noStrike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latin typeface="+mn-lt"/>
                          <a:cs typeface="Times New Roman"/>
                        </a:rPr>
                        <a:t>46.</a:t>
                      </a:r>
                      <a:r>
                        <a:rPr lang="ta-IN" sz="1200" b="0" i="0" u="none" strike="noStrike" dirty="0" smtClean="0">
                          <a:latin typeface="+mn-lt"/>
                          <a:cs typeface="Times New Roman"/>
                        </a:rPr>
                        <a:t>76 </a:t>
                      </a:r>
                      <a:r>
                        <a:rPr lang="en-US" sz="1200" b="0" i="0" u="none" strike="noStrike" dirty="0" smtClean="0">
                          <a:latin typeface="+mn-lt"/>
                          <a:cs typeface="Times New Roman"/>
                        </a:rPr>
                        <a:t>%</a:t>
                      </a:r>
                      <a:endParaRPr lang="en-US" sz="1200" b="0" i="0" u="none" strike="noStrike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217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latin typeface="+mn-lt"/>
                          <a:cs typeface="Times New Roman"/>
                        </a:rPr>
                        <a:t>IPA </a:t>
                      </a:r>
                      <a:r>
                        <a:rPr lang="en-US" sz="1200" b="1" i="0" u="none" strike="noStrike" dirty="0" err="1" smtClean="0">
                          <a:latin typeface="+mn-lt"/>
                          <a:cs typeface="Times New Roman"/>
                        </a:rPr>
                        <a:t>IIIb</a:t>
                      </a:r>
                      <a:endParaRPr lang="ta-IN" sz="1200" b="1" i="0" u="none" strike="noStrike" dirty="0" smtClean="0">
                        <a:latin typeface="+mn-lt"/>
                        <a:cs typeface="Times New Roman"/>
                      </a:endParaRPr>
                    </a:p>
                    <a:p>
                      <a:pPr algn="ctr" fontAlgn="ctr"/>
                      <a:r>
                        <a:rPr lang="ta-IN" sz="1200" b="1" i="0" u="none" strike="noStrike" dirty="0" smtClean="0">
                          <a:latin typeface="+mn-lt"/>
                          <a:cs typeface="Times New Roman"/>
                        </a:rPr>
                        <a:t>Okoliš</a:t>
                      </a:r>
                      <a:endParaRPr lang="hr-HR" sz="1200" b="1" i="0" u="none" strike="noStrike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>
                    <a:lnR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latin typeface="+mn-lt"/>
                          <a:cs typeface="Times New Roman"/>
                        </a:rPr>
                        <a:t>96</a:t>
                      </a:r>
                      <a:r>
                        <a:rPr lang="ta-IN" sz="1200" b="0" i="0" u="none" strike="noStrike" baseline="0" dirty="0" smtClean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lang="en-US" sz="1200" b="0" i="0" u="none" strike="noStrike" dirty="0" smtClean="0">
                          <a:latin typeface="+mn-lt"/>
                          <a:cs typeface="Times New Roman"/>
                        </a:rPr>
                        <a:t>699</a:t>
                      </a:r>
                      <a:r>
                        <a:rPr lang="ta-IN" sz="1200" b="0" i="0" u="none" strike="noStrike" baseline="0" dirty="0" smtClean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lang="en-US" sz="1200" b="0" i="0" u="none" strike="noStrike" dirty="0" smtClean="0">
                          <a:latin typeface="+mn-lt"/>
                          <a:cs typeface="Times New Roman"/>
                        </a:rPr>
                        <a:t>750</a:t>
                      </a:r>
                      <a:endParaRPr lang="en-US" sz="1200" b="0" i="0" u="none" strike="noStrike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latin typeface="+mn-lt"/>
                          <a:cs typeface="Times New Roman"/>
                        </a:rPr>
                        <a:t>2</a:t>
                      </a:r>
                      <a:r>
                        <a:rPr lang="ta-IN" sz="1200" b="0" i="0" u="none" strike="noStrike" dirty="0" smtClean="0">
                          <a:latin typeface="+mn-lt"/>
                          <a:cs typeface="Times New Roman"/>
                        </a:rPr>
                        <a:t>2</a:t>
                      </a:r>
                      <a:r>
                        <a:rPr lang="ta-IN" sz="1200" b="0" i="0" u="none" strike="noStrike" baseline="0" dirty="0" smtClean="0">
                          <a:latin typeface="+mn-lt"/>
                          <a:cs typeface="Times New Roman"/>
                        </a:rPr>
                        <a:t> 012 029</a:t>
                      </a:r>
                      <a:endParaRPr lang="en-US" sz="1200" b="0" i="0" u="none" strike="noStrike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latin typeface="+mn-lt"/>
                          <a:cs typeface="Times New Roman"/>
                        </a:rPr>
                        <a:t>5</a:t>
                      </a:r>
                      <a:r>
                        <a:rPr lang="ta-IN" sz="1200" b="0" i="0" u="none" strike="noStrike" dirty="0" smtClean="0">
                          <a:latin typeface="+mn-lt"/>
                          <a:cs typeface="Times New Roman"/>
                        </a:rPr>
                        <a:t>2</a:t>
                      </a:r>
                      <a:r>
                        <a:rPr lang="ta-IN" sz="1200" b="0" i="0" u="none" strike="noStrike" baseline="0" dirty="0" smtClean="0">
                          <a:latin typeface="+mn-lt"/>
                          <a:cs typeface="Times New Roman"/>
                        </a:rPr>
                        <a:t> 624 973</a:t>
                      </a:r>
                      <a:endParaRPr lang="en-US" sz="1200" b="0" i="0" u="none" strike="noStrike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a-IN" sz="1200" b="0" i="0" u="none" strike="noStrike" dirty="0" smtClean="0">
                          <a:latin typeface="+mn-lt"/>
                          <a:cs typeface="Times New Roman"/>
                        </a:rPr>
                        <a:t>11</a:t>
                      </a:r>
                      <a:r>
                        <a:rPr lang="ta-IN" sz="1200" b="0" i="0" u="none" strike="noStrike" baseline="0" dirty="0" smtClean="0">
                          <a:latin typeface="+mn-lt"/>
                          <a:cs typeface="Times New Roman"/>
                        </a:rPr>
                        <a:t> 258 327</a:t>
                      </a:r>
                      <a:endParaRPr lang="en-US" sz="1200" b="0" i="0" u="none" strike="noStrike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latin typeface="+mn-lt"/>
                          <a:cs typeface="Times New Roman"/>
                        </a:rPr>
                        <a:t>5</a:t>
                      </a:r>
                      <a:r>
                        <a:rPr lang="ta-IN" sz="1200" b="1" i="0" u="none" strike="noStrike" dirty="0" smtClean="0">
                          <a:latin typeface="+mn-lt"/>
                          <a:cs typeface="Times New Roman"/>
                        </a:rPr>
                        <a:t>4.42 </a:t>
                      </a:r>
                      <a:r>
                        <a:rPr lang="en-US" sz="1200" b="1" i="0" u="none" strike="noStrike" dirty="0" smtClean="0">
                          <a:latin typeface="+mn-lt"/>
                          <a:cs typeface="Times New Roman"/>
                        </a:rPr>
                        <a:t>%</a:t>
                      </a:r>
                      <a:endParaRPr lang="en-US" sz="1200" b="1" i="0" u="none" strike="noStrike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a-IN" sz="1200" b="0" i="0" u="none" strike="noStrike" dirty="0" smtClean="0">
                          <a:latin typeface="+mn-lt"/>
                          <a:cs typeface="Times New Roman"/>
                        </a:rPr>
                        <a:t>11.64 </a:t>
                      </a:r>
                      <a:r>
                        <a:rPr lang="en-US" sz="1200" b="0" i="0" u="none" strike="noStrike" dirty="0" smtClean="0">
                          <a:latin typeface="+mn-lt"/>
                          <a:cs typeface="Times New Roman"/>
                        </a:rPr>
                        <a:t>%</a:t>
                      </a:r>
                      <a:endParaRPr lang="en-US" sz="1200" b="0" i="0" u="none" strike="noStrike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latin typeface="+mn-lt"/>
                          <a:cs typeface="Times New Roman"/>
                        </a:rPr>
                        <a:t>21.</a:t>
                      </a:r>
                      <a:r>
                        <a:rPr lang="ta-IN" sz="1200" b="0" i="0" u="none" strike="noStrike" dirty="0" smtClean="0">
                          <a:latin typeface="+mn-lt"/>
                          <a:cs typeface="Times New Roman"/>
                        </a:rPr>
                        <a:t>39 </a:t>
                      </a:r>
                      <a:r>
                        <a:rPr lang="en-US" sz="1200" b="0" i="0" u="none" strike="noStrike" dirty="0" smtClean="0">
                          <a:latin typeface="+mn-lt"/>
                          <a:cs typeface="Times New Roman"/>
                        </a:rPr>
                        <a:t>%</a:t>
                      </a:r>
                      <a:endParaRPr lang="en-US" sz="1200" b="0" i="0" u="none" strike="noStrike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881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latin typeface="+mn-lt"/>
                          <a:cs typeface="Times New Roman"/>
                        </a:rPr>
                        <a:t>IPA </a:t>
                      </a:r>
                      <a:r>
                        <a:rPr lang="en-US" sz="1200" b="1" i="0" u="none" strike="noStrike" dirty="0" err="1" smtClean="0">
                          <a:latin typeface="+mn-lt"/>
                          <a:cs typeface="Times New Roman"/>
                        </a:rPr>
                        <a:t>IIIc</a:t>
                      </a:r>
                      <a:endParaRPr lang="ta-IN" sz="1200" b="1" i="0" u="none" strike="noStrike" dirty="0" smtClean="0">
                        <a:latin typeface="+mn-lt"/>
                        <a:cs typeface="Times New Roman"/>
                      </a:endParaRPr>
                    </a:p>
                    <a:p>
                      <a:pPr algn="ctr" fontAlgn="ctr"/>
                      <a:r>
                        <a:rPr lang="ta-IN" sz="1200" b="1" i="0" u="none" strike="noStrike" dirty="0" smtClean="0">
                          <a:latin typeface="+mn-lt"/>
                          <a:cs typeface="Times New Roman"/>
                        </a:rPr>
                        <a:t>Regionalna</a:t>
                      </a:r>
                      <a:r>
                        <a:rPr lang="ta-IN" sz="1200" b="1" i="0" u="none" strike="noStrike" baseline="0" dirty="0" smtClean="0">
                          <a:latin typeface="+mn-lt"/>
                          <a:cs typeface="Times New Roman"/>
                        </a:rPr>
                        <a:t> konkurentnost</a:t>
                      </a:r>
                      <a:endParaRPr lang="hr-HR" sz="1200" b="1" i="0" u="none" strike="noStrike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>
                    <a:lnR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latin typeface="+mn-lt"/>
                          <a:cs typeface="Times New Roman"/>
                        </a:rPr>
                        <a:t>63</a:t>
                      </a:r>
                      <a:r>
                        <a:rPr lang="ta-IN" sz="1200" b="0" i="0" u="none" strike="noStrike" baseline="0" dirty="0" smtClean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lang="en-US" sz="1200" b="0" i="0" u="none" strike="noStrike" dirty="0" smtClean="0">
                          <a:latin typeface="+mn-lt"/>
                          <a:cs typeface="Times New Roman"/>
                        </a:rPr>
                        <a:t>949</a:t>
                      </a:r>
                      <a:r>
                        <a:rPr lang="ta-IN" sz="1200" b="0" i="0" u="none" strike="noStrike" baseline="0" dirty="0" smtClean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lang="en-US" sz="1200" b="0" i="0" u="none" strike="noStrike" dirty="0" smtClean="0">
                          <a:latin typeface="+mn-lt"/>
                          <a:cs typeface="Times New Roman"/>
                        </a:rPr>
                        <a:t>750</a:t>
                      </a:r>
                      <a:r>
                        <a:rPr lang="ta-IN" sz="1200" b="0" i="0" u="none" strike="noStrike" baseline="0" dirty="0" smtClean="0">
                          <a:latin typeface="+mn-lt"/>
                          <a:cs typeface="Times New Roman"/>
                        </a:rPr>
                        <a:t> </a:t>
                      </a:r>
                      <a:endParaRPr lang="en-US" sz="1200" b="0" i="0" u="none" strike="noStrike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a-IN" sz="1200" b="0" i="0" u="none" strike="noStrike" dirty="0" smtClean="0">
                          <a:latin typeface="+mn-lt"/>
                          <a:cs typeface="Times New Roman"/>
                        </a:rPr>
                        <a:t>17</a:t>
                      </a:r>
                      <a:r>
                        <a:rPr lang="ta-IN" sz="1200" b="0" i="0" u="none" strike="noStrike" baseline="0" dirty="0" smtClean="0">
                          <a:latin typeface="+mn-lt"/>
                          <a:cs typeface="Times New Roman"/>
                        </a:rPr>
                        <a:t> 450 536</a:t>
                      </a:r>
                      <a:endParaRPr lang="en-US" sz="1200" b="0" i="0" u="none" strike="noStrike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a-IN" sz="1200" b="0" i="0" u="none" strike="noStrike" dirty="0" smtClean="0">
                          <a:latin typeface="+mn-lt"/>
                          <a:cs typeface="Times New Roman"/>
                        </a:rPr>
                        <a:t>20</a:t>
                      </a:r>
                      <a:r>
                        <a:rPr lang="ta-IN" sz="1200" b="0" i="0" u="none" strike="noStrike" baseline="0" dirty="0" smtClean="0">
                          <a:latin typeface="+mn-lt"/>
                          <a:cs typeface="Times New Roman"/>
                        </a:rPr>
                        <a:t> 474 175</a:t>
                      </a:r>
                      <a:endParaRPr lang="en-US" sz="1200" b="0" i="0" u="none" strike="noStrike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a-IN" sz="1200" b="0" i="0" u="none" strike="noStrike" dirty="0" smtClean="0">
                          <a:latin typeface="+mn-lt"/>
                          <a:cs typeface="Times New Roman"/>
                        </a:rPr>
                        <a:t>12</a:t>
                      </a:r>
                      <a:r>
                        <a:rPr lang="ta-IN" sz="1200" b="0" i="0" u="none" strike="noStrike" baseline="0" dirty="0" smtClean="0">
                          <a:latin typeface="+mn-lt"/>
                          <a:cs typeface="Times New Roman"/>
                        </a:rPr>
                        <a:t> 025 885</a:t>
                      </a:r>
                      <a:endParaRPr lang="en-US" sz="1200" b="0" i="0" u="none" strike="noStrike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a-IN" sz="1200" b="1" i="0" u="none" strike="noStrike" dirty="0" smtClean="0">
                          <a:latin typeface="+mn-lt"/>
                          <a:cs typeface="Times New Roman"/>
                        </a:rPr>
                        <a:t>32.02 </a:t>
                      </a:r>
                      <a:r>
                        <a:rPr lang="en-US" sz="1200" b="1" i="0" u="none" strike="noStrike" dirty="0" smtClean="0">
                          <a:latin typeface="+mn-lt"/>
                          <a:cs typeface="Times New Roman"/>
                        </a:rPr>
                        <a:t>%</a:t>
                      </a:r>
                      <a:endParaRPr lang="en-US" sz="1200" b="1" i="0" u="none" strike="noStrike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a-IN" sz="1200" b="0" i="0" u="none" strike="noStrike" dirty="0" smtClean="0">
                          <a:latin typeface="+mn-lt"/>
                          <a:cs typeface="Times New Roman"/>
                        </a:rPr>
                        <a:t>18.81 </a:t>
                      </a:r>
                      <a:r>
                        <a:rPr lang="en-US" sz="1200" b="0" i="0" u="none" strike="noStrike" dirty="0" smtClean="0">
                          <a:latin typeface="+mn-lt"/>
                          <a:cs typeface="Times New Roman"/>
                        </a:rPr>
                        <a:t>%</a:t>
                      </a:r>
                      <a:endParaRPr lang="en-US" sz="1200" b="0" i="0" u="none" strike="noStrike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latin typeface="+mn-lt"/>
                          <a:cs typeface="Times New Roman"/>
                        </a:rPr>
                        <a:t>5</a:t>
                      </a:r>
                      <a:r>
                        <a:rPr lang="ta-IN" sz="1200" b="0" i="0" u="none" strike="noStrike" dirty="0" smtClean="0">
                          <a:latin typeface="+mn-lt"/>
                          <a:cs typeface="Times New Roman"/>
                        </a:rPr>
                        <a:t>8.74 </a:t>
                      </a:r>
                      <a:r>
                        <a:rPr lang="en-US" sz="1200" b="0" i="0" u="none" strike="noStrike" dirty="0" smtClean="0">
                          <a:latin typeface="+mn-lt"/>
                          <a:cs typeface="Times New Roman"/>
                        </a:rPr>
                        <a:t>%</a:t>
                      </a:r>
                      <a:endParaRPr lang="en-US" sz="1200" b="0" i="0" u="none" strike="noStrike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217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latin typeface="+mn-lt"/>
                          <a:cs typeface="Times New Roman"/>
                        </a:rPr>
                        <a:t>IPA IV </a:t>
                      </a:r>
                      <a:endParaRPr lang="ta-IN" sz="1200" b="1" i="0" u="none" strike="noStrike" dirty="0" smtClean="0">
                        <a:latin typeface="+mn-lt"/>
                        <a:cs typeface="Times New Roman"/>
                      </a:endParaRPr>
                    </a:p>
                    <a:p>
                      <a:pPr algn="ctr" fontAlgn="ctr"/>
                      <a:r>
                        <a:rPr lang="ta-IN" sz="1200" b="1" i="0" u="none" strike="noStrike" dirty="0" smtClean="0">
                          <a:latin typeface="+mn-lt"/>
                          <a:cs typeface="Times New Roman"/>
                        </a:rPr>
                        <a:t>Ljudski</a:t>
                      </a:r>
                      <a:r>
                        <a:rPr lang="ta-IN" sz="1200" b="1" i="0" u="none" strike="noStrike" baseline="0" dirty="0" smtClean="0">
                          <a:latin typeface="+mn-lt"/>
                          <a:cs typeface="Times New Roman"/>
                        </a:rPr>
                        <a:t> resursi</a:t>
                      </a:r>
                      <a:endParaRPr lang="hr-HR" sz="1200" b="1" i="0" u="none" strike="noStrike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>
                    <a:lnR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latin typeface="+mn-lt"/>
                          <a:cs typeface="Times New Roman"/>
                        </a:rPr>
                        <a:t>69</a:t>
                      </a:r>
                      <a:r>
                        <a:rPr lang="ta-IN" sz="1200" b="0" i="0" u="none" strike="noStrike" baseline="0" dirty="0" smtClean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lang="en-US" sz="1200" b="0" i="0" u="none" strike="noStrike" dirty="0" smtClean="0">
                          <a:latin typeface="+mn-lt"/>
                          <a:cs typeface="Times New Roman"/>
                        </a:rPr>
                        <a:t>977</a:t>
                      </a:r>
                      <a:r>
                        <a:rPr lang="ta-IN" sz="1200" b="0" i="0" u="none" strike="noStrike" baseline="0" dirty="0" smtClean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lang="en-US" sz="1200" b="0" i="0" u="none" strike="noStrike" dirty="0" smtClean="0">
                          <a:latin typeface="+mn-lt"/>
                          <a:cs typeface="Times New Roman"/>
                        </a:rPr>
                        <a:t>000</a:t>
                      </a:r>
                      <a:endParaRPr lang="en-US" sz="1200" b="0" i="0" u="none" strike="noStrike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a-IN" sz="1200" b="0" i="0" u="none" strike="noStrike" dirty="0" smtClean="0">
                          <a:latin typeface="+mn-lt"/>
                          <a:cs typeface="Times New Roman"/>
                        </a:rPr>
                        <a:t>22</a:t>
                      </a:r>
                      <a:r>
                        <a:rPr lang="ta-IN" sz="1200" b="0" i="0" u="none" strike="noStrike" baseline="0" dirty="0" smtClean="0">
                          <a:latin typeface="+mn-lt"/>
                          <a:cs typeface="Times New Roman"/>
                        </a:rPr>
                        <a:t> 235 367</a:t>
                      </a:r>
                      <a:endParaRPr lang="en-US" sz="1200" b="0" i="0" u="none" strike="noStrike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latin typeface="+mn-lt"/>
                          <a:cs typeface="Times New Roman"/>
                        </a:rPr>
                        <a:t>3</a:t>
                      </a:r>
                      <a:r>
                        <a:rPr lang="ta-IN" sz="1200" b="0" i="0" u="none" strike="noStrike" dirty="0" smtClean="0">
                          <a:latin typeface="+mn-lt"/>
                          <a:cs typeface="Times New Roman"/>
                        </a:rPr>
                        <a:t>4</a:t>
                      </a:r>
                      <a:r>
                        <a:rPr lang="ta-IN" sz="1200" b="0" i="0" u="none" strike="noStrike" baseline="0" dirty="0" smtClean="0">
                          <a:latin typeface="+mn-lt"/>
                          <a:cs typeface="Times New Roman"/>
                        </a:rPr>
                        <a:t> 564 732</a:t>
                      </a:r>
                      <a:endParaRPr lang="en-US" sz="1200" b="0" i="0" u="none" strike="noStrike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latin typeface="+mn-lt"/>
                          <a:cs typeface="Times New Roman"/>
                        </a:rPr>
                        <a:t>2</a:t>
                      </a:r>
                      <a:r>
                        <a:rPr lang="ta-IN" sz="1200" b="0" i="0" u="none" strike="noStrike" dirty="0" smtClean="0">
                          <a:latin typeface="+mn-lt"/>
                          <a:cs typeface="Times New Roman"/>
                        </a:rPr>
                        <a:t>4</a:t>
                      </a:r>
                      <a:r>
                        <a:rPr lang="ta-IN" sz="1200" b="0" i="0" u="none" strike="noStrike" baseline="0" dirty="0" smtClean="0">
                          <a:latin typeface="+mn-lt"/>
                          <a:cs typeface="Times New Roman"/>
                        </a:rPr>
                        <a:t> 950 907</a:t>
                      </a:r>
                      <a:endParaRPr lang="en-US" sz="1200" b="0" i="0" u="none" strike="noStrike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a-IN" sz="1200" b="1" i="0" u="none" strike="noStrike" dirty="0" smtClean="0">
                          <a:latin typeface="+mn-lt"/>
                          <a:cs typeface="Times New Roman"/>
                        </a:rPr>
                        <a:t>49.39 </a:t>
                      </a:r>
                      <a:r>
                        <a:rPr lang="en-US" sz="1200" b="1" i="0" u="none" strike="noStrike" dirty="0" smtClean="0">
                          <a:latin typeface="+mn-lt"/>
                          <a:cs typeface="Times New Roman"/>
                        </a:rPr>
                        <a:t>%</a:t>
                      </a:r>
                      <a:endParaRPr lang="en-US" sz="1200" b="1" i="0" u="none" strike="noStrike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a-IN" sz="1200" b="0" i="0" u="none" strike="noStrike" dirty="0" smtClean="0">
                          <a:latin typeface="+mn-lt"/>
                          <a:cs typeface="Times New Roman"/>
                        </a:rPr>
                        <a:t>35.66 </a:t>
                      </a:r>
                      <a:r>
                        <a:rPr lang="en-US" sz="1200" b="0" i="0" u="none" strike="noStrike" dirty="0" smtClean="0">
                          <a:latin typeface="+mn-lt"/>
                          <a:cs typeface="Times New Roman"/>
                        </a:rPr>
                        <a:t>%</a:t>
                      </a:r>
                      <a:endParaRPr lang="en-US" sz="1200" b="0" i="0" u="none" strike="noStrike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latin typeface="+mn-lt"/>
                          <a:cs typeface="Times New Roman"/>
                        </a:rPr>
                        <a:t>72.</a:t>
                      </a:r>
                      <a:r>
                        <a:rPr lang="ta-IN" sz="1200" b="0" i="0" u="none" strike="noStrike" dirty="0" smtClean="0">
                          <a:latin typeface="+mn-lt"/>
                          <a:cs typeface="Times New Roman"/>
                        </a:rPr>
                        <a:t>19 </a:t>
                      </a:r>
                      <a:r>
                        <a:rPr lang="en-US" sz="1200" b="0" i="0" u="none" strike="noStrike" dirty="0" smtClean="0">
                          <a:latin typeface="+mn-lt"/>
                          <a:cs typeface="Times New Roman"/>
                        </a:rPr>
                        <a:t>%</a:t>
                      </a:r>
                      <a:endParaRPr lang="en-US" sz="1200" b="0" i="0" u="none" strike="noStrike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631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latin typeface="+mn-lt"/>
                          <a:cs typeface="Times New Roman"/>
                        </a:rPr>
                        <a:t>IPA V </a:t>
                      </a:r>
                      <a:endParaRPr lang="ta-IN" sz="1200" b="1" i="0" u="none" strike="noStrike" dirty="0" smtClean="0">
                        <a:latin typeface="+mn-lt"/>
                        <a:cs typeface="Times New Roman"/>
                      </a:endParaRPr>
                    </a:p>
                    <a:p>
                      <a:pPr algn="ctr" fontAlgn="ctr"/>
                      <a:r>
                        <a:rPr lang="ta-IN" sz="1200" b="1" i="0" u="none" strike="noStrike" dirty="0" smtClean="0">
                          <a:latin typeface="+mn-lt"/>
                          <a:cs typeface="Times New Roman"/>
                        </a:rPr>
                        <a:t>Poljoprivreda</a:t>
                      </a:r>
                      <a:endParaRPr lang="hr-HR" sz="1200" b="1" i="0" u="none" strike="noStrike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>
                    <a:lnR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latin typeface="+mn-lt"/>
                          <a:cs typeface="Times New Roman"/>
                        </a:rPr>
                        <a:t>129</a:t>
                      </a:r>
                      <a:r>
                        <a:rPr lang="ta-IN" sz="1200" b="0" i="0" u="none" strike="noStrike" baseline="0" dirty="0" smtClean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lang="en-US" sz="1200" b="0" i="0" u="none" strike="noStrike" dirty="0" smtClean="0">
                          <a:latin typeface="+mn-lt"/>
                          <a:cs typeface="Times New Roman"/>
                        </a:rPr>
                        <a:t>400</a:t>
                      </a:r>
                      <a:r>
                        <a:rPr lang="ta-IN" sz="1200" b="0" i="0" u="none" strike="noStrike" baseline="0" dirty="0" smtClean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lang="en-US" sz="1200" b="0" i="0" u="none" strike="noStrike" dirty="0" smtClean="0">
                          <a:latin typeface="+mn-lt"/>
                          <a:cs typeface="Times New Roman"/>
                        </a:rPr>
                        <a:t>000</a:t>
                      </a:r>
                      <a:endParaRPr lang="en-US" sz="1200" b="0" i="0" u="none" strike="noStrike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latin typeface="+mn-lt"/>
                          <a:cs typeface="Times New Roman"/>
                        </a:rPr>
                        <a:t>2</a:t>
                      </a:r>
                      <a:r>
                        <a:rPr lang="ta-IN" sz="1200" b="0" i="0" u="none" strike="noStrike" dirty="0" smtClean="0">
                          <a:latin typeface="+mn-lt"/>
                          <a:cs typeface="Times New Roman"/>
                        </a:rPr>
                        <a:t>4</a:t>
                      </a:r>
                      <a:r>
                        <a:rPr lang="ta-IN" sz="1200" b="0" i="0" u="none" strike="noStrike" baseline="0" dirty="0" smtClean="0">
                          <a:latin typeface="+mn-lt"/>
                          <a:cs typeface="Times New Roman"/>
                        </a:rPr>
                        <a:t> 965 534</a:t>
                      </a:r>
                      <a:endParaRPr lang="en-US" sz="1200" b="0" i="0" u="none" strike="noStrike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a-IN" sz="1200" b="0" i="0" u="none" strike="noStrike" dirty="0" smtClean="0">
                          <a:latin typeface="+mn-lt"/>
                          <a:cs typeface="Times New Roman"/>
                        </a:rPr>
                        <a:t>19</a:t>
                      </a:r>
                      <a:r>
                        <a:rPr lang="ta-IN" sz="1200" b="0" i="0" u="none" strike="noStrike" baseline="0" dirty="0" smtClean="0">
                          <a:latin typeface="+mn-lt"/>
                          <a:cs typeface="Times New Roman"/>
                        </a:rPr>
                        <a:t> 569 850</a:t>
                      </a:r>
                      <a:endParaRPr lang="en-US" sz="1200" b="0" i="0" u="none" strike="noStrike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a-IN" sz="1200" b="0" i="0" u="none" strike="noStrike" dirty="0" smtClean="0">
                          <a:latin typeface="+mn-lt"/>
                          <a:cs typeface="Times New Roman"/>
                        </a:rPr>
                        <a:t>2</a:t>
                      </a:r>
                      <a:r>
                        <a:rPr lang="ta-IN" sz="1200" b="0" i="0" u="none" strike="noStrike" baseline="0" dirty="0" smtClean="0">
                          <a:latin typeface="+mn-lt"/>
                          <a:cs typeface="Times New Roman"/>
                        </a:rPr>
                        <a:t> 286 144</a:t>
                      </a:r>
                      <a:endParaRPr lang="en-US" sz="1200" b="0" i="0" u="none" strike="noStrike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a-IN" sz="1200" b="1" i="0" u="none" strike="noStrike" dirty="0" smtClean="0">
                          <a:latin typeface="+mn-lt"/>
                          <a:cs typeface="Times New Roman"/>
                        </a:rPr>
                        <a:t>15.12 </a:t>
                      </a:r>
                      <a:r>
                        <a:rPr lang="en-US" sz="1200" b="1" i="0" u="none" strike="noStrike" dirty="0" smtClean="0">
                          <a:latin typeface="+mn-lt"/>
                          <a:cs typeface="Times New Roman"/>
                        </a:rPr>
                        <a:t>%</a:t>
                      </a:r>
                      <a:endParaRPr lang="en-US" sz="1200" b="1" i="0" u="none" strike="noStrike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a-IN" sz="1200" b="0" i="0" u="none" strike="noStrike" dirty="0" smtClean="0">
                          <a:latin typeface="+mn-lt"/>
                          <a:cs typeface="Times New Roman"/>
                        </a:rPr>
                        <a:t>1.77 </a:t>
                      </a:r>
                      <a:r>
                        <a:rPr lang="en-US" sz="1200" b="0" i="0" u="none" strike="noStrike" dirty="0" smtClean="0">
                          <a:latin typeface="+mn-lt"/>
                          <a:cs typeface="Times New Roman"/>
                        </a:rPr>
                        <a:t>%</a:t>
                      </a:r>
                      <a:endParaRPr lang="en-US" sz="1200" b="0" i="0" u="none" strike="noStrike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latin typeface="+mn-lt"/>
                          <a:cs typeface="Times New Roman"/>
                        </a:rPr>
                        <a:t>1</a:t>
                      </a:r>
                      <a:r>
                        <a:rPr lang="ta-IN" sz="1200" b="0" i="0" u="none" strike="noStrike" dirty="0" smtClean="0">
                          <a:latin typeface="+mn-lt"/>
                          <a:cs typeface="Times New Roman"/>
                        </a:rPr>
                        <a:t>1.68 </a:t>
                      </a:r>
                      <a:r>
                        <a:rPr lang="en-US" sz="1200" b="0" i="0" u="none" strike="noStrike" dirty="0" smtClean="0">
                          <a:latin typeface="+mn-lt"/>
                          <a:cs typeface="Times New Roman"/>
                        </a:rPr>
                        <a:t>%</a:t>
                      </a:r>
                      <a:endParaRPr lang="en-US" sz="1200" b="0" i="0" u="none" strike="noStrike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9571"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b="1" i="0" u="none" strike="noStrike" dirty="0">
                          <a:latin typeface="+mn-lt"/>
                          <a:cs typeface="Times New Roman"/>
                        </a:rPr>
                        <a:t>UKUPNO IPA</a:t>
                      </a:r>
                    </a:p>
                  </a:txBody>
                  <a:tcPr marL="0" marR="0" marT="0" marB="0" anchor="ctr">
                    <a:lnR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latin typeface="+mn-lt"/>
                          <a:cs typeface="Times New Roman"/>
                        </a:rPr>
                        <a:t>668</a:t>
                      </a:r>
                      <a:r>
                        <a:rPr lang="ta-IN" sz="1400" b="1" i="0" u="none" strike="noStrike" baseline="0" dirty="0" smtClean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lang="en-US" sz="1400" b="1" i="0" u="none" strike="noStrike" dirty="0" smtClean="0">
                          <a:latin typeface="+mn-lt"/>
                          <a:cs typeface="Times New Roman"/>
                        </a:rPr>
                        <a:t>480</a:t>
                      </a:r>
                      <a:r>
                        <a:rPr lang="ta-IN" sz="1400" b="1" i="0" u="none" strike="noStrike" baseline="0" dirty="0" smtClean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lang="en-US" sz="1400" b="1" i="0" u="none" strike="noStrike" dirty="0" smtClean="0">
                          <a:latin typeface="+mn-lt"/>
                          <a:cs typeface="Times New Roman"/>
                        </a:rPr>
                        <a:t>318</a:t>
                      </a:r>
                      <a:endParaRPr lang="en-US" sz="1400" b="1" i="0" u="none" strike="noStrike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latin typeface="+mn-lt"/>
                          <a:cs typeface="Times New Roman"/>
                        </a:rPr>
                        <a:t>2</a:t>
                      </a:r>
                      <a:r>
                        <a:rPr lang="ta-IN" sz="1400" b="1" i="0" u="none" strike="noStrike" dirty="0" smtClean="0">
                          <a:latin typeface="+mn-lt"/>
                          <a:cs typeface="Times New Roman"/>
                        </a:rPr>
                        <a:t>10</a:t>
                      </a:r>
                      <a:r>
                        <a:rPr lang="ta-IN" sz="1400" b="1" i="0" u="none" strike="noStrike" baseline="0" dirty="0" smtClean="0">
                          <a:latin typeface="+mn-lt"/>
                          <a:cs typeface="Times New Roman"/>
                        </a:rPr>
                        <a:t> 388 901</a:t>
                      </a:r>
                      <a:endParaRPr lang="en-US" sz="1400" b="1" i="0" u="none" strike="noStrike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a-IN" sz="1400" b="1" i="0" u="none" strike="noStrike" dirty="0" smtClean="0">
                          <a:latin typeface="+mn-lt"/>
                          <a:cs typeface="Times New Roman"/>
                        </a:rPr>
                        <a:t>249</a:t>
                      </a:r>
                      <a:r>
                        <a:rPr lang="ta-IN" sz="1400" b="1" i="0" u="none" strike="noStrike" baseline="0" dirty="0" smtClean="0">
                          <a:latin typeface="+mn-lt"/>
                          <a:cs typeface="Times New Roman"/>
                        </a:rPr>
                        <a:t> 997 189</a:t>
                      </a:r>
                      <a:endParaRPr lang="en-US" sz="1400" b="1" i="0" u="none" strike="noStrike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latin typeface="+mn-lt"/>
                          <a:cs typeface="Times New Roman"/>
                        </a:rPr>
                        <a:t>1</a:t>
                      </a:r>
                      <a:r>
                        <a:rPr lang="ta-IN" sz="1400" b="1" i="0" u="none" strike="noStrike" dirty="0" smtClean="0">
                          <a:latin typeface="+mn-lt"/>
                          <a:cs typeface="Times New Roman"/>
                        </a:rPr>
                        <a:t>26</a:t>
                      </a:r>
                      <a:r>
                        <a:rPr lang="ta-IN" sz="1400" b="1" i="0" u="none" strike="noStrike" baseline="0" dirty="0" smtClean="0">
                          <a:latin typeface="+mn-lt"/>
                          <a:cs typeface="Times New Roman"/>
                        </a:rPr>
                        <a:t> 977 896</a:t>
                      </a:r>
                      <a:endParaRPr lang="en-US" sz="1400" b="1" i="0" u="none" strike="noStrike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a-IN" sz="1400" b="1" i="0" u="none" strike="noStrike" dirty="0" smtClean="0">
                          <a:solidFill>
                            <a:schemeClr val="tx1"/>
                          </a:solidFill>
                          <a:latin typeface="+mn-lt"/>
                          <a:cs typeface="Times New Roman"/>
                        </a:rPr>
                        <a:t>37.40 </a:t>
                      </a:r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latin typeface="+mn-lt"/>
                          <a:cs typeface="Times New Roman"/>
                        </a:rPr>
                        <a:t>%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a-IN" sz="1400" b="1" i="0" u="none" strike="noStrike" dirty="0" smtClean="0">
                          <a:solidFill>
                            <a:schemeClr val="tx1"/>
                          </a:solidFill>
                          <a:latin typeface="+mn-lt"/>
                          <a:cs typeface="Times New Roman"/>
                        </a:rPr>
                        <a:t>19.00 </a:t>
                      </a:r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latin typeface="+mn-lt"/>
                          <a:cs typeface="Times New Roman"/>
                        </a:rPr>
                        <a:t>%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a-IN" sz="1400" b="1" i="0" u="none" strike="noStrike" dirty="0" smtClean="0">
                          <a:solidFill>
                            <a:schemeClr val="tx1"/>
                          </a:solidFill>
                          <a:latin typeface="+mn-lt"/>
                          <a:cs typeface="Times New Roman"/>
                        </a:rPr>
                        <a:t>50.79 </a:t>
                      </a:r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latin typeface="+mn-lt"/>
                          <a:cs typeface="Times New Roman"/>
                        </a:rPr>
                        <a:t>%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96699544"/>
              </p:ext>
            </p:extLst>
          </p:nvPr>
        </p:nvGraphicFramePr>
        <p:xfrm>
          <a:off x="0" y="1"/>
          <a:ext cx="9144003" cy="69955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6202"/>
                <a:gridCol w="1130298"/>
                <a:gridCol w="1215046"/>
                <a:gridCol w="1188084"/>
                <a:gridCol w="1241123"/>
                <a:gridCol w="1007750"/>
                <a:gridCol w="1007750"/>
                <a:gridCol w="1007750"/>
              </a:tblGrid>
              <a:tr h="899429">
                <a:tc gridSpan="8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2000" b="1" i="0" u="none" strike="noStrike" dirty="0" smtClean="0">
                          <a:latin typeface="+mn-lt"/>
                          <a:cs typeface="Times New Roman"/>
                        </a:rPr>
                        <a:t>Ukupni financijski pregled </a:t>
                      </a:r>
                      <a:r>
                        <a:rPr lang="ta-IN" sz="2000" b="1" i="0" u="none" strike="noStrike" dirty="0" smtClean="0">
                          <a:latin typeface="+mn-lt"/>
                          <a:cs typeface="Times New Roman"/>
                        </a:rPr>
                        <a:t>ugovorenih</a:t>
                      </a:r>
                      <a:r>
                        <a:rPr lang="ta-IN" sz="2000" b="1" i="0" u="none" strike="noStrike" baseline="0" dirty="0" smtClean="0">
                          <a:latin typeface="+mn-lt"/>
                          <a:cs typeface="Times New Roman"/>
                        </a:rPr>
                        <a:t> i isplaćenih sredstava iz</a:t>
                      </a:r>
                      <a:r>
                        <a:rPr lang="hr-HR" sz="2000" b="1" i="0" u="none" strike="noStrike" dirty="0" smtClean="0">
                          <a:latin typeface="+mn-lt"/>
                          <a:cs typeface="Times New Roman"/>
                        </a:rPr>
                        <a:t> programa pomoći</a:t>
                      </a:r>
                      <a:r>
                        <a:rPr lang="ta-IN" sz="2000" b="1" i="0" u="none" strike="noStrike" dirty="0" smtClean="0">
                          <a:latin typeface="+mn-lt"/>
                          <a:cs typeface="Times New Roman"/>
                        </a:rPr>
                        <a:t> IPA 2007 – 2011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a-IN" sz="1800" dirty="0" smtClean="0">
                          <a:solidFill>
                            <a:srgbClr val="953735"/>
                          </a:solidFill>
                          <a:latin typeface="+mn-lt"/>
                          <a:cs typeface="Times New Roman"/>
                        </a:rPr>
                        <a:t>- stanje na 29.6.2012 -</a:t>
                      </a:r>
                      <a:endParaRPr lang="en-US" sz="1800" dirty="0" smtClean="0">
                        <a:solidFill>
                          <a:srgbClr val="953735"/>
                        </a:solidFill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r-HR" sz="2000" b="1" i="0" u="none" strike="noStrike" dirty="0" smtClean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r-HR" sz="2000" b="1" i="0" u="none" strike="noStrike" dirty="0" smtClean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814934"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b="1" i="0" u="none" strike="noStrike" dirty="0">
                          <a:latin typeface="+mn-lt"/>
                          <a:cs typeface="Times New Roman"/>
                        </a:rPr>
                        <a:t>Program</a:t>
                      </a:r>
                    </a:p>
                  </a:txBody>
                  <a:tcPr marL="0" marR="0" marT="0" marB="0" anchor="ctr">
                    <a:lnR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b="1" i="0" u="none" strike="noStrike" dirty="0">
                          <a:latin typeface="+mn-lt"/>
                          <a:cs typeface="Times New Roman"/>
                        </a:rPr>
                        <a:t>Dodijeljena sredstva 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b="1" i="0" u="none" strike="noStrike" dirty="0">
                          <a:latin typeface="+mn-lt"/>
                          <a:cs typeface="Times New Roman"/>
                        </a:rPr>
                        <a:t>Primljena sredstva od EK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b="1" i="0" u="none" strike="noStrike" dirty="0">
                          <a:latin typeface="+mn-lt"/>
                          <a:cs typeface="Times New Roman"/>
                        </a:rPr>
                        <a:t>Ugovoreni </a:t>
                      </a:r>
                      <a:endParaRPr lang="hr-HR" sz="1400" b="1" i="0" u="none" strike="noStrike" dirty="0" smtClean="0">
                        <a:latin typeface="+mn-lt"/>
                        <a:cs typeface="Times New Roman"/>
                      </a:endParaRPr>
                    </a:p>
                    <a:p>
                      <a:pPr algn="ctr" fontAlgn="ctr"/>
                      <a:r>
                        <a:rPr lang="hr-HR" sz="1400" b="1" i="0" u="none" strike="noStrike" dirty="0" smtClean="0">
                          <a:latin typeface="+mn-lt"/>
                          <a:cs typeface="Times New Roman"/>
                        </a:rPr>
                        <a:t>iznos</a:t>
                      </a:r>
                      <a:endParaRPr lang="hr-HR" sz="1400" b="1" i="0" u="none" strike="noStrike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b="1" i="0" u="none" strike="noStrike" dirty="0">
                          <a:latin typeface="+mn-lt"/>
                          <a:cs typeface="Times New Roman"/>
                        </a:rPr>
                        <a:t>Plaćeni iznos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b="1" i="0" u="none" strike="noStrike" dirty="0">
                          <a:latin typeface="+mn-lt"/>
                          <a:cs typeface="Times New Roman"/>
                        </a:rPr>
                        <a:t>% Ugovoreno / Dodijeljeno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a-IN" sz="1400" b="1" i="0" u="none" strike="noStrike" dirty="0" smtClean="0">
                          <a:latin typeface="+mn-lt"/>
                          <a:cs typeface="Times New Roman"/>
                        </a:rPr>
                        <a:t>%</a:t>
                      </a:r>
                      <a:r>
                        <a:rPr lang="ta-IN" sz="1400" b="1" i="0" u="none" strike="noStrike" baseline="0" dirty="0" smtClean="0">
                          <a:latin typeface="+mn-lt"/>
                          <a:cs typeface="Times New Roman"/>
                        </a:rPr>
                        <a:t> isplaćeno od dodijeljenih sredstava</a:t>
                      </a:r>
                      <a:endParaRPr lang="hr-HR" sz="1400" b="1" i="0" u="none" strike="noStrike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a-IN" sz="1400" b="1" i="0" u="none" strike="noStrike" dirty="0" smtClean="0">
                          <a:latin typeface="+mn-lt"/>
                          <a:cs typeface="Times New Roman"/>
                        </a:rPr>
                        <a:t>%</a:t>
                      </a:r>
                      <a:r>
                        <a:rPr lang="ta-IN" sz="1400" b="1" i="0" u="none" strike="noStrike" baseline="0" dirty="0" smtClean="0">
                          <a:latin typeface="+mn-lt"/>
                          <a:cs typeface="Times New Roman"/>
                        </a:rPr>
                        <a:t> isplaćeno od ugovorenog</a:t>
                      </a:r>
                      <a:endParaRPr lang="hr-HR" sz="1400" b="1" i="0" u="none" strike="noStrike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87314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latin typeface="+mn-lt"/>
                          <a:cs typeface="Times New Roman"/>
                        </a:rPr>
                        <a:t>IPA I</a:t>
                      </a:r>
                      <a:endParaRPr lang="ta-IN" sz="1200" b="1" i="0" u="none" strike="noStrike" dirty="0" smtClean="0">
                        <a:latin typeface="+mn-lt"/>
                        <a:cs typeface="Times New Roman"/>
                      </a:endParaRPr>
                    </a:p>
                    <a:p>
                      <a:pPr algn="ctr" fontAlgn="ctr"/>
                      <a:r>
                        <a:rPr lang="ta-IN" sz="1200" b="1" i="0" u="none" strike="noStrike" dirty="0" smtClean="0">
                          <a:latin typeface="+mn-lt"/>
                          <a:cs typeface="Times New Roman"/>
                        </a:rPr>
                        <a:t>Jačanje</a:t>
                      </a:r>
                      <a:r>
                        <a:rPr lang="ta-IN" sz="1200" b="1" i="0" u="none" strike="noStrike" baseline="0" dirty="0" smtClean="0">
                          <a:latin typeface="+mn-lt"/>
                          <a:cs typeface="Times New Roman"/>
                        </a:rPr>
                        <a:t> administrativnih kapaciteta i pomoć u tranziciji</a:t>
                      </a:r>
                      <a:endParaRPr lang="ta-IN" sz="1200" b="1" i="0" u="none" strike="noStrike" dirty="0" smtClean="0"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>
                    <a:lnR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latin typeface="+mn-lt"/>
                          <a:cs typeface="Times New Roman"/>
                        </a:rPr>
                        <a:t>201</a:t>
                      </a:r>
                      <a:r>
                        <a:rPr lang="ta-IN" sz="1200" b="0" i="0" u="none" strike="noStrike" dirty="0" smtClean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lang="en-US" sz="1200" b="0" i="0" u="none" strike="noStrike" dirty="0" smtClean="0">
                          <a:latin typeface="+mn-lt"/>
                          <a:cs typeface="Times New Roman"/>
                        </a:rPr>
                        <a:t>434</a:t>
                      </a:r>
                      <a:r>
                        <a:rPr lang="ta-IN" sz="1200" b="0" i="0" u="none" strike="noStrike" baseline="0" dirty="0" smtClean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lang="en-US" sz="1200" b="0" i="0" u="none" strike="noStrike" dirty="0" smtClean="0">
                          <a:latin typeface="+mn-lt"/>
                          <a:cs typeface="Times New Roman"/>
                        </a:rPr>
                        <a:t>016</a:t>
                      </a:r>
                      <a:endParaRPr lang="en-US" sz="1200" b="0" i="0" u="none" strike="noStrike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latin typeface="+mn-lt"/>
                          <a:cs typeface="Times New Roman"/>
                        </a:rPr>
                        <a:t>94</a:t>
                      </a:r>
                      <a:r>
                        <a:rPr lang="ta-IN" sz="1200" b="0" i="0" u="none" strike="noStrike" baseline="0" dirty="0" smtClean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lang="en-US" sz="1200" b="0" i="0" u="none" strike="noStrike" dirty="0" smtClean="0">
                          <a:latin typeface="+mn-lt"/>
                          <a:cs typeface="Times New Roman"/>
                        </a:rPr>
                        <a:t>648</a:t>
                      </a:r>
                      <a:r>
                        <a:rPr lang="ta-IN" sz="1200" b="0" i="0" u="none" strike="noStrike" baseline="0" dirty="0" smtClean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lang="en-US" sz="1200" b="0" i="0" u="none" strike="noStrike" dirty="0" smtClean="0">
                          <a:latin typeface="+mn-lt"/>
                          <a:cs typeface="Times New Roman"/>
                        </a:rPr>
                        <a:t>780</a:t>
                      </a:r>
                      <a:endParaRPr lang="en-US" sz="1200" b="0" i="0" u="none" strike="noStrike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>
                    <a:lnB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latin typeface="+mn-lt"/>
                          <a:cs typeface="Times New Roman"/>
                        </a:rPr>
                        <a:t>1</a:t>
                      </a:r>
                      <a:r>
                        <a:rPr lang="ta-IN" sz="1200" b="0" i="0" u="none" strike="noStrike" dirty="0" smtClean="0">
                          <a:latin typeface="+mn-lt"/>
                          <a:cs typeface="Times New Roman"/>
                        </a:rPr>
                        <a:t>21</a:t>
                      </a:r>
                      <a:r>
                        <a:rPr lang="ta-IN" sz="1200" b="0" i="0" u="none" strike="noStrike" baseline="0" dirty="0" smtClean="0">
                          <a:latin typeface="+mn-lt"/>
                          <a:cs typeface="Times New Roman"/>
                        </a:rPr>
                        <a:t> 740 691</a:t>
                      </a:r>
                      <a:endParaRPr lang="en-US" sz="1200" b="0" i="0" u="none" strike="noStrike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>
                    <a:lnB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a-IN" sz="1200" b="0" i="0" u="none" strike="noStrike" dirty="0" smtClean="0">
                          <a:latin typeface="+mn-lt"/>
                          <a:cs typeface="Times New Roman"/>
                        </a:rPr>
                        <a:t>80</a:t>
                      </a:r>
                      <a:r>
                        <a:rPr lang="ta-IN" sz="1200" b="0" i="0" u="none" strike="noStrike" baseline="0" dirty="0" smtClean="0">
                          <a:latin typeface="+mn-lt"/>
                          <a:cs typeface="Times New Roman"/>
                        </a:rPr>
                        <a:t> 318 224</a:t>
                      </a:r>
                      <a:endParaRPr lang="en-US" sz="1200" b="0" i="0" u="none" strike="noStrike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>
                    <a:lnB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a-IN" sz="1200" b="1" i="0" u="none" strike="noStrike" dirty="0" smtClean="0">
                          <a:latin typeface="+mn-lt"/>
                          <a:cs typeface="Times New Roman"/>
                        </a:rPr>
                        <a:t>60.44 %</a:t>
                      </a:r>
                      <a:endParaRPr lang="en-US" sz="1200" b="1" i="0" u="none" strike="noStrike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>
                    <a:lnB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latin typeface="+mn-lt"/>
                          <a:cs typeface="Times New Roman"/>
                        </a:rPr>
                        <a:t>36.02</a:t>
                      </a:r>
                      <a:r>
                        <a:rPr lang="ta-IN" sz="1200" b="0" i="0" u="none" strike="noStrike" dirty="0" smtClean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lang="en-US" sz="1200" b="0" i="0" u="none" strike="noStrike" dirty="0" smtClean="0">
                          <a:latin typeface="+mn-lt"/>
                          <a:cs typeface="Times New Roman"/>
                        </a:rPr>
                        <a:t>%</a:t>
                      </a:r>
                      <a:endParaRPr lang="en-US" sz="1200" b="0" i="0" u="none" strike="noStrike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>
                    <a:lnB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latin typeface="+mn-lt"/>
                          <a:cs typeface="Times New Roman"/>
                        </a:rPr>
                        <a:t>65.04</a:t>
                      </a:r>
                      <a:r>
                        <a:rPr lang="ta-IN" sz="1200" b="0" i="0" u="none" strike="noStrike" dirty="0" smtClean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lang="en-US" sz="1200" b="0" i="0" u="none" strike="noStrike" dirty="0" smtClean="0">
                          <a:latin typeface="+mn-lt"/>
                          <a:cs typeface="Times New Roman"/>
                        </a:rPr>
                        <a:t>%</a:t>
                      </a:r>
                      <a:endParaRPr lang="en-US" sz="1200" b="0" i="0" u="none" strike="noStrike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>
                    <a:lnB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8515">
                <a:tc>
                  <a:txBody>
                    <a:bodyPr/>
                    <a:lstStyle/>
                    <a:p>
                      <a:pPr algn="ctr" fontAlgn="ctr"/>
                      <a:r>
                        <a:rPr lang="ta-IN" sz="1200" b="1" i="0" u="none" strike="noStrike" dirty="0" smtClean="0">
                          <a:latin typeface="+mn-lt"/>
                          <a:cs typeface="Times New Roman"/>
                        </a:rPr>
                        <a:t>I</a:t>
                      </a:r>
                      <a:r>
                        <a:rPr lang="en-US" sz="1200" b="1" i="0" u="none" strike="noStrike" dirty="0" smtClean="0">
                          <a:latin typeface="+mn-lt"/>
                          <a:cs typeface="Times New Roman"/>
                        </a:rPr>
                        <a:t>PA II</a:t>
                      </a:r>
                      <a:endParaRPr lang="ta-IN" sz="1200" b="1" i="0" u="none" strike="noStrike" dirty="0" smtClean="0">
                        <a:latin typeface="+mn-lt"/>
                        <a:cs typeface="Times New Roman"/>
                      </a:endParaRPr>
                    </a:p>
                    <a:p>
                      <a:pPr algn="ctr" fontAlgn="ctr"/>
                      <a:r>
                        <a:rPr lang="ta-IN" sz="1200" b="1" i="0" u="none" strike="noStrike" dirty="0" smtClean="0">
                          <a:latin typeface="+mn-lt"/>
                          <a:cs typeface="Times New Roman"/>
                        </a:rPr>
                        <a:t>Prekogranična transnacionalna </a:t>
                      </a:r>
                      <a:r>
                        <a:rPr lang="ta-IN" sz="1200" b="1" i="0" u="none" strike="noStrike" baseline="0" dirty="0" smtClean="0">
                          <a:latin typeface="+mn-lt"/>
                          <a:cs typeface="Times New Roman"/>
                        </a:rPr>
                        <a:t> suradnja</a:t>
                      </a:r>
                      <a:endParaRPr lang="hr-HR" sz="1200" b="1" i="0" u="none" strike="noStrike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>
                    <a:lnR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latin typeface="+mn-lt"/>
                          <a:cs typeface="Times New Roman"/>
                        </a:rPr>
                        <a:t>10</a:t>
                      </a:r>
                      <a:r>
                        <a:rPr lang="ta-IN" sz="1200" b="0" i="0" u="none" strike="noStrike" baseline="0" dirty="0" smtClean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lang="en-US" sz="1200" b="0" i="0" u="none" strike="noStrike" dirty="0" smtClean="0">
                          <a:latin typeface="+mn-lt"/>
                          <a:cs typeface="Times New Roman"/>
                        </a:rPr>
                        <a:t>319</a:t>
                      </a:r>
                      <a:r>
                        <a:rPr lang="ta-IN" sz="1200" b="0" i="0" u="none" strike="noStrike" baseline="0" dirty="0" smtClean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lang="en-US" sz="1200" b="0" i="0" u="none" strike="noStrike" dirty="0" smtClean="0">
                          <a:latin typeface="+mn-lt"/>
                          <a:cs typeface="Times New Roman"/>
                        </a:rPr>
                        <a:t>302</a:t>
                      </a:r>
                      <a:endParaRPr lang="en-US" sz="1200" b="0" i="0" u="none" strike="noStrike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latin typeface="+mn-lt"/>
                          <a:cs typeface="Times New Roman"/>
                        </a:rPr>
                        <a:t>5</a:t>
                      </a:r>
                      <a:r>
                        <a:rPr lang="ta-IN" sz="1200" b="0" i="0" u="none" strike="noStrike" baseline="0" dirty="0" smtClean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lang="en-US" sz="1200" b="0" i="0" u="none" strike="noStrike" dirty="0" smtClean="0">
                          <a:latin typeface="+mn-lt"/>
                          <a:cs typeface="Times New Roman"/>
                        </a:rPr>
                        <a:t>315</a:t>
                      </a:r>
                      <a:r>
                        <a:rPr lang="ta-IN" sz="1200" b="0" i="0" u="none" strike="noStrike" baseline="0" dirty="0" smtClean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lang="en-US" sz="1200" b="0" i="0" u="none" strike="noStrike" dirty="0" smtClean="0">
                          <a:latin typeface="+mn-lt"/>
                          <a:cs typeface="Times New Roman"/>
                        </a:rPr>
                        <a:t>556</a:t>
                      </a:r>
                      <a:endParaRPr lang="en-US" sz="1200" b="0" i="0" u="none" strike="noStrike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latin typeface="+mn-lt"/>
                          <a:cs typeface="Times New Roman"/>
                        </a:rPr>
                        <a:t>5</a:t>
                      </a:r>
                      <a:r>
                        <a:rPr lang="ta-IN" sz="1200" b="0" i="0" u="none" strike="noStrike" baseline="0" dirty="0" smtClean="0">
                          <a:latin typeface="+mn-lt"/>
                          <a:cs typeface="Times New Roman"/>
                        </a:rPr>
                        <a:t> 899 059</a:t>
                      </a:r>
                      <a:endParaRPr lang="en-US" sz="1200" b="0" i="0" u="none" strike="noStrike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a-IN" sz="1200" b="0" i="0" u="none" strike="noStrike" dirty="0" smtClean="0">
                          <a:latin typeface="+mn-lt"/>
                          <a:cs typeface="Times New Roman"/>
                        </a:rPr>
                        <a:t>4</a:t>
                      </a:r>
                      <a:r>
                        <a:rPr lang="ta-IN" sz="1200" b="0" i="0" u="none" strike="noStrike" baseline="0" dirty="0" smtClean="0">
                          <a:latin typeface="+mn-lt"/>
                          <a:cs typeface="Times New Roman"/>
                        </a:rPr>
                        <a:t> 139 551</a:t>
                      </a:r>
                      <a:endParaRPr lang="en-US" sz="1200" b="0" i="0" u="none" strike="noStrike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latin typeface="+mn-lt"/>
                          <a:cs typeface="Times New Roman"/>
                        </a:rPr>
                        <a:t>5</a:t>
                      </a:r>
                      <a:r>
                        <a:rPr lang="ta-IN" sz="1200" b="1" i="0" u="none" strike="noStrike" dirty="0" smtClean="0">
                          <a:latin typeface="+mn-lt"/>
                          <a:cs typeface="Times New Roman"/>
                        </a:rPr>
                        <a:t>7.17 </a:t>
                      </a:r>
                      <a:r>
                        <a:rPr lang="en-US" sz="1200" b="1" i="0" u="none" strike="noStrike" dirty="0" smtClean="0">
                          <a:latin typeface="+mn-lt"/>
                          <a:cs typeface="Times New Roman"/>
                        </a:rPr>
                        <a:t>%</a:t>
                      </a:r>
                      <a:endParaRPr lang="en-US" sz="1200" b="1" i="0" u="none" strike="noStrike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latin typeface="+mn-lt"/>
                          <a:cs typeface="Times New Roman"/>
                        </a:rPr>
                        <a:t>33.83</a:t>
                      </a:r>
                      <a:r>
                        <a:rPr lang="ta-IN" sz="1200" b="0" i="0" u="none" strike="noStrike" dirty="0" smtClean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lang="en-US" sz="1200" b="0" i="0" u="none" strike="noStrike" dirty="0" smtClean="0">
                          <a:latin typeface="+mn-lt"/>
                          <a:cs typeface="Times New Roman"/>
                        </a:rPr>
                        <a:t>%</a:t>
                      </a:r>
                      <a:endParaRPr lang="en-US" sz="1200" b="0" i="0" u="none" strike="noStrike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latin typeface="+mn-lt"/>
                          <a:cs typeface="Times New Roman"/>
                        </a:rPr>
                        <a:t>63.82</a:t>
                      </a:r>
                      <a:r>
                        <a:rPr lang="ta-IN" sz="1200" b="0" i="0" u="none" strike="noStrike" dirty="0" smtClean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lang="en-US" sz="1200" b="0" i="0" u="none" strike="noStrike" dirty="0" smtClean="0">
                          <a:latin typeface="+mn-lt"/>
                          <a:cs typeface="Times New Roman"/>
                        </a:rPr>
                        <a:t>%</a:t>
                      </a:r>
                      <a:endParaRPr lang="en-US" sz="1200" b="0" i="0" u="none" strike="noStrike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643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latin typeface="+mn-lt"/>
                          <a:cs typeface="Times New Roman"/>
                        </a:rPr>
                        <a:t>IPA </a:t>
                      </a:r>
                      <a:r>
                        <a:rPr lang="en-US" sz="1200" b="1" i="0" u="none" strike="noStrike" dirty="0" err="1" smtClean="0">
                          <a:latin typeface="+mn-lt"/>
                          <a:cs typeface="Times New Roman"/>
                        </a:rPr>
                        <a:t>IIIa</a:t>
                      </a:r>
                      <a:r>
                        <a:rPr lang="en-US" sz="1200" b="1" i="0" u="none" strike="noStrike" dirty="0" smtClean="0">
                          <a:latin typeface="+mn-lt"/>
                          <a:cs typeface="Times New Roman"/>
                        </a:rPr>
                        <a:t> </a:t>
                      </a:r>
                      <a:endParaRPr lang="ta-IN" sz="1200" b="1" i="0" u="none" strike="noStrike" dirty="0" smtClean="0">
                        <a:latin typeface="+mn-lt"/>
                        <a:cs typeface="Times New Roman"/>
                      </a:endParaRPr>
                    </a:p>
                    <a:p>
                      <a:pPr algn="ctr" fontAlgn="ctr"/>
                      <a:r>
                        <a:rPr lang="ta-IN" sz="1200" b="1" i="0" u="none" strike="noStrike" dirty="0" smtClean="0">
                          <a:latin typeface="+mn-lt"/>
                          <a:cs typeface="Times New Roman"/>
                        </a:rPr>
                        <a:t>Promet</a:t>
                      </a:r>
                      <a:endParaRPr lang="hr-HR" sz="1200" b="1" i="0" u="none" strike="noStrike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>
                    <a:lnR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latin typeface="+mn-lt"/>
                          <a:cs typeface="Times New Roman"/>
                        </a:rPr>
                        <a:t>96</a:t>
                      </a:r>
                      <a:r>
                        <a:rPr lang="ta-IN" sz="1200" b="0" i="0" u="none" strike="noStrike" baseline="0" dirty="0" smtClean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lang="en-US" sz="1200" b="0" i="0" u="none" strike="noStrike" dirty="0" smtClean="0">
                          <a:latin typeface="+mn-lt"/>
                          <a:cs typeface="Times New Roman"/>
                        </a:rPr>
                        <a:t>700</a:t>
                      </a:r>
                      <a:r>
                        <a:rPr lang="ta-IN" sz="1200" b="0" i="0" u="none" strike="noStrike" baseline="0" dirty="0" smtClean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lang="en-US" sz="1200" b="0" i="0" u="none" strike="noStrike" dirty="0" smtClean="0">
                          <a:latin typeface="+mn-lt"/>
                          <a:cs typeface="Times New Roman"/>
                        </a:rPr>
                        <a:t>500</a:t>
                      </a:r>
                      <a:endParaRPr lang="en-US" sz="1200" b="0" i="0" u="none" strike="noStrike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latin typeface="+mn-lt"/>
                          <a:cs typeface="Times New Roman"/>
                        </a:rPr>
                        <a:t>25</a:t>
                      </a:r>
                      <a:r>
                        <a:rPr lang="ta-IN" sz="1200" b="0" i="0" u="none" strike="noStrike" baseline="0" dirty="0" smtClean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lang="en-US" sz="1200" b="0" i="0" u="none" strike="noStrike" dirty="0" smtClean="0">
                          <a:latin typeface="+mn-lt"/>
                          <a:cs typeface="Times New Roman"/>
                        </a:rPr>
                        <a:t>693</a:t>
                      </a:r>
                      <a:r>
                        <a:rPr lang="ta-IN" sz="1200" b="0" i="0" u="none" strike="noStrike" baseline="0" dirty="0" smtClean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lang="en-US" sz="1200" b="0" i="0" u="none" strike="noStrike" dirty="0" smtClean="0">
                          <a:latin typeface="+mn-lt"/>
                          <a:cs typeface="Times New Roman"/>
                        </a:rPr>
                        <a:t>674</a:t>
                      </a:r>
                      <a:endParaRPr lang="en-US" sz="1200" b="0" i="0" u="none" strike="noStrike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a-IN" sz="1200" b="0" i="0" u="none" strike="noStrike" dirty="0" smtClean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38</a:t>
                      </a:r>
                      <a:r>
                        <a:rPr lang="ta-IN" sz="1200" b="0" i="0" u="none" strike="noStrike" baseline="0" dirty="0" smtClean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 997 378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a-IN" sz="1200" b="0" i="0" u="none" strike="noStrike" dirty="0" smtClean="0">
                          <a:latin typeface="+mn-lt"/>
                          <a:cs typeface="Times New Roman"/>
                        </a:rPr>
                        <a:t>11</a:t>
                      </a:r>
                      <a:r>
                        <a:rPr lang="ta-IN" sz="1200" b="0" i="0" u="none" strike="noStrike" baseline="0" dirty="0" smtClean="0">
                          <a:latin typeface="+mn-lt"/>
                          <a:cs typeface="Times New Roman"/>
                        </a:rPr>
                        <a:t> 792 789</a:t>
                      </a:r>
                      <a:endParaRPr lang="en-US" sz="1200" b="0" i="0" u="none" strike="noStrike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a-IN" sz="1200" b="1" i="0" u="none" strike="noStrike" dirty="0" smtClean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40.33 </a:t>
                      </a:r>
                      <a:r>
                        <a:rPr lang="en-US" sz="1200" b="1" i="0" u="none" strike="noStrike" dirty="0" smtClean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%</a:t>
                      </a:r>
                      <a:endParaRPr lang="en-US" sz="1200" b="1" i="0" u="none" strike="noStrike" dirty="0">
                        <a:solidFill>
                          <a:srgbClr val="FF0000"/>
                        </a:solidFill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latin typeface="+mn-lt"/>
                          <a:cs typeface="Times New Roman"/>
                        </a:rPr>
                        <a:t>7.55</a:t>
                      </a:r>
                      <a:r>
                        <a:rPr lang="ta-IN" sz="1200" b="0" i="0" u="none" strike="noStrike" dirty="0" smtClean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lang="en-US" sz="1200" b="0" i="0" u="none" strike="noStrike" dirty="0" smtClean="0">
                          <a:latin typeface="+mn-lt"/>
                          <a:cs typeface="Times New Roman"/>
                        </a:rPr>
                        <a:t>%</a:t>
                      </a:r>
                      <a:endParaRPr lang="en-US" sz="1200" b="0" i="0" u="none" strike="noStrike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latin typeface="+mn-lt"/>
                          <a:cs typeface="Times New Roman"/>
                        </a:rPr>
                        <a:t>46.19</a:t>
                      </a:r>
                      <a:r>
                        <a:rPr lang="ta-IN" sz="1200" b="0" i="0" u="none" strike="noStrike" dirty="0" smtClean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lang="en-US" sz="1200" b="0" i="0" u="none" strike="noStrike" dirty="0" smtClean="0">
                          <a:latin typeface="+mn-lt"/>
                          <a:cs typeface="Times New Roman"/>
                        </a:rPr>
                        <a:t>%</a:t>
                      </a:r>
                      <a:endParaRPr lang="en-US" sz="1200" b="0" i="0" u="none" strike="noStrike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643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latin typeface="+mn-lt"/>
                          <a:cs typeface="Times New Roman"/>
                        </a:rPr>
                        <a:t>IPA </a:t>
                      </a:r>
                      <a:r>
                        <a:rPr lang="en-US" sz="1200" b="1" i="0" u="none" strike="noStrike" dirty="0" err="1" smtClean="0">
                          <a:latin typeface="+mn-lt"/>
                          <a:cs typeface="Times New Roman"/>
                        </a:rPr>
                        <a:t>IIIb</a:t>
                      </a:r>
                      <a:endParaRPr lang="ta-IN" sz="1200" b="1" i="0" u="none" strike="noStrike" dirty="0" smtClean="0">
                        <a:latin typeface="+mn-lt"/>
                        <a:cs typeface="Times New Roman"/>
                      </a:endParaRPr>
                    </a:p>
                    <a:p>
                      <a:pPr algn="ctr" fontAlgn="ctr"/>
                      <a:r>
                        <a:rPr lang="ta-IN" sz="1200" b="1" i="0" u="none" strike="noStrike" dirty="0" smtClean="0">
                          <a:latin typeface="+mn-lt"/>
                          <a:cs typeface="Times New Roman"/>
                        </a:rPr>
                        <a:t>Okoliš</a:t>
                      </a:r>
                      <a:endParaRPr lang="hr-HR" sz="1200" b="1" i="0" u="none" strike="noStrike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>
                    <a:lnR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latin typeface="+mn-lt"/>
                          <a:cs typeface="Times New Roman"/>
                        </a:rPr>
                        <a:t>96</a:t>
                      </a:r>
                      <a:r>
                        <a:rPr lang="ta-IN" sz="1200" b="0" i="0" u="none" strike="noStrike" baseline="0" dirty="0" smtClean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lang="en-US" sz="1200" b="0" i="0" u="none" strike="noStrike" dirty="0" smtClean="0">
                          <a:latin typeface="+mn-lt"/>
                          <a:cs typeface="Times New Roman"/>
                        </a:rPr>
                        <a:t>699</a:t>
                      </a:r>
                      <a:r>
                        <a:rPr lang="ta-IN" sz="1200" b="0" i="0" u="none" strike="noStrike" baseline="0" dirty="0" smtClean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lang="en-US" sz="1200" b="0" i="0" u="none" strike="noStrike" dirty="0" smtClean="0">
                          <a:latin typeface="+mn-lt"/>
                          <a:cs typeface="Times New Roman"/>
                        </a:rPr>
                        <a:t>750</a:t>
                      </a:r>
                      <a:endParaRPr lang="en-US" sz="1200" b="0" i="0" u="none" strike="noStrike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latin typeface="+mn-lt"/>
                          <a:cs typeface="Times New Roman"/>
                        </a:rPr>
                        <a:t>29</a:t>
                      </a:r>
                      <a:r>
                        <a:rPr lang="ta-IN" sz="1200" b="0" i="0" u="none" strike="noStrike" baseline="0" dirty="0" smtClean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lang="en-US" sz="1200" b="0" i="0" u="none" strike="noStrike" dirty="0" smtClean="0">
                          <a:latin typeface="+mn-lt"/>
                          <a:cs typeface="Times New Roman"/>
                        </a:rPr>
                        <a:t>779</a:t>
                      </a:r>
                      <a:r>
                        <a:rPr lang="ta-IN" sz="1200" b="0" i="0" u="none" strike="noStrike" baseline="0" dirty="0" smtClean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lang="en-US" sz="1200" b="0" i="0" u="none" strike="noStrike" dirty="0" smtClean="0">
                          <a:latin typeface="+mn-lt"/>
                          <a:cs typeface="Times New Roman"/>
                        </a:rPr>
                        <a:t>655</a:t>
                      </a:r>
                      <a:endParaRPr lang="en-US" sz="1200" b="0" i="0" u="none" strike="noStrike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latin typeface="+mn-lt"/>
                          <a:cs typeface="Times New Roman"/>
                        </a:rPr>
                        <a:t>5</a:t>
                      </a:r>
                      <a:r>
                        <a:rPr lang="ta-IN" sz="1200" b="0" i="0" u="none" strike="noStrike" dirty="0" smtClean="0">
                          <a:latin typeface="+mn-lt"/>
                          <a:cs typeface="Times New Roman"/>
                        </a:rPr>
                        <a:t>3</a:t>
                      </a:r>
                      <a:r>
                        <a:rPr lang="ta-IN" sz="1200" b="0" i="0" u="none" strike="noStrike" baseline="0" dirty="0" smtClean="0">
                          <a:latin typeface="+mn-lt"/>
                          <a:cs typeface="Times New Roman"/>
                        </a:rPr>
                        <a:t> 911 305</a:t>
                      </a:r>
                      <a:endParaRPr lang="en-US" sz="1200" b="0" i="0" u="none" strike="noStrike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a-IN" sz="1200" b="0" i="0" u="none" strike="noStrike" dirty="0" smtClean="0">
                          <a:latin typeface="+mn-lt"/>
                          <a:cs typeface="Times New Roman"/>
                        </a:rPr>
                        <a:t>12</a:t>
                      </a:r>
                      <a:r>
                        <a:rPr lang="ta-IN" sz="1200" b="0" i="0" u="none" strike="noStrike" baseline="0" dirty="0" smtClean="0">
                          <a:latin typeface="+mn-lt"/>
                          <a:cs typeface="Times New Roman"/>
                        </a:rPr>
                        <a:t> 231 862</a:t>
                      </a:r>
                      <a:endParaRPr lang="en-US" sz="1200" b="0" i="0" u="none" strike="noStrike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latin typeface="+mn-lt"/>
                          <a:cs typeface="Times New Roman"/>
                        </a:rPr>
                        <a:t>5</a:t>
                      </a:r>
                      <a:r>
                        <a:rPr lang="ta-IN" sz="1200" b="1" i="0" u="none" strike="noStrike" dirty="0" smtClean="0">
                          <a:latin typeface="+mn-lt"/>
                          <a:cs typeface="Times New Roman"/>
                        </a:rPr>
                        <a:t>5.75 </a:t>
                      </a:r>
                      <a:r>
                        <a:rPr lang="en-US" sz="1200" b="1" i="0" u="none" strike="noStrike" dirty="0" smtClean="0">
                          <a:latin typeface="+mn-lt"/>
                          <a:cs typeface="Times New Roman"/>
                        </a:rPr>
                        <a:t>%</a:t>
                      </a:r>
                      <a:endParaRPr lang="en-US" sz="1200" b="1" i="0" u="none" strike="noStrike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latin typeface="+mn-lt"/>
                          <a:cs typeface="Times New Roman"/>
                        </a:rPr>
                        <a:t>11.76</a:t>
                      </a:r>
                      <a:r>
                        <a:rPr lang="ta-IN" sz="1200" b="0" i="0" u="none" strike="noStrike" dirty="0" smtClean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lang="en-US" sz="1200" b="0" i="0" u="none" strike="noStrike" dirty="0" smtClean="0">
                          <a:latin typeface="+mn-lt"/>
                          <a:cs typeface="Times New Roman"/>
                        </a:rPr>
                        <a:t>%</a:t>
                      </a:r>
                      <a:endParaRPr lang="en-US" sz="1200" b="0" i="0" u="none" strike="noStrike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latin typeface="+mn-lt"/>
                          <a:cs typeface="Times New Roman"/>
                        </a:rPr>
                        <a:t>21.54</a:t>
                      </a:r>
                      <a:r>
                        <a:rPr lang="ta-IN" sz="1200" b="0" i="0" u="none" strike="noStrike" dirty="0" smtClean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lang="en-US" sz="1200" b="0" i="0" u="none" strike="noStrike" dirty="0" smtClean="0">
                          <a:latin typeface="+mn-lt"/>
                          <a:cs typeface="Times New Roman"/>
                        </a:rPr>
                        <a:t>%</a:t>
                      </a:r>
                      <a:endParaRPr lang="en-US" sz="1200" b="0" i="0" u="none" strike="noStrike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388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latin typeface="+mn-lt"/>
                          <a:cs typeface="Times New Roman"/>
                        </a:rPr>
                        <a:t>IPA </a:t>
                      </a:r>
                      <a:r>
                        <a:rPr lang="en-US" sz="1200" b="1" i="0" u="none" strike="noStrike" dirty="0" err="1" smtClean="0">
                          <a:latin typeface="+mn-lt"/>
                          <a:cs typeface="Times New Roman"/>
                        </a:rPr>
                        <a:t>IIIc</a:t>
                      </a:r>
                      <a:endParaRPr lang="ta-IN" sz="1200" b="1" i="0" u="none" strike="noStrike" dirty="0" smtClean="0">
                        <a:latin typeface="+mn-lt"/>
                        <a:cs typeface="Times New Roman"/>
                      </a:endParaRPr>
                    </a:p>
                    <a:p>
                      <a:pPr algn="ctr" fontAlgn="ctr"/>
                      <a:r>
                        <a:rPr lang="ta-IN" sz="1200" b="1" i="0" u="none" strike="noStrike" dirty="0" smtClean="0">
                          <a:latin typeface="+mn-lt"/>
                          <a:cs typeface="Times New Roman"/>
                        </a:rPr>
                        <a:t>Regionalna</a:t>
                      </a:r>
                      <a:r>
                        <a:rPr lang="ta-IN" sz="1200" b="1" i="0" u="none" strike="noStrike" baseline="0" dirty="0" smtClean="0">
                          <a:latin typeface="+mn-lt"/>
                          <a:cs typeface="Times New Roman"/>
                        </a:rPr>
                        <a:t> konkurentnost</a:t>
                      </a:r>
                      <a:endParaRPr lang="hr-HR" sz="1200" b="1" i="0" u="none" strike="noStrike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>
                    <a:lnR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latin typeface="+mn-lt"/>
                          <a:cs typeface="Times New Roman"/>
                        </a:rPr>
                        <a:t>63</a:t>
                      </a:r>
                      <a:r>
                        <a:rPr lang="ta-IN" sz="1200" b="0" i="0" u="none" strike="noStrike" baseline="0" dirty="0" smtClean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lang="en-US" sz="1200" b="0" i="0" u="none" strike="noStrike" dirty="0" smtClean="0">
                          <a:latin typeface="+mn-lt"/>
                          <a:cs typeface="Times New Roman"/>
                        </a:rPr>
                        <a:t>949</a:t>
                      </a:r>
                      <a:r>
                        <a:rPr lang="ta-IN" sz="1200" b="0" i="0" u="none" strike="noStrike" baseline="0" dirty="0" smtClean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lang="en-US" sz="1200" b="0" i="0" u="none" strike="noStrike" dirty="0" smtClean="0">
                          <a:latin typeface="+mn-lt"/>
                          <a:cs typeface="Times New Roman"/>
                        </a:rPr>
                        <a:t>750</a:t>
                      </a:r>
                      <a:r>
                        <a:rPr lang="ta-IN" sz="1200" b="0" i="0" u="none" strike="noStrike" baseline="0" dirty="0" smtClean="0">
                          <a:latin typeface="+mn-lt"/>
                          <a:cs typeface="Times New Roman"/>
                        </a:rPr>
                        <a:t> </a:t>
                      </a:r>
                      <a:endParaRPr lang="en-US" sz="1200" b="0" i="0" u="none" strike="noStrike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latin typeface="+mn-lt"/>
                          <a:cs typeface="Times New Roman"/>
                        </a:rPr>
                        <a:t>22</a:t>
                      </a:r>
                      <a:r>
                        <a:rPr lang="ta-IN" sz="1200" b="0" i="0" u="none" strike="noStrike" baseline="0" dirty="0" smtClean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lang="en-US" sz="1200" b="0" i="0" u="none" strike="noStrike" dirty="0" smtClean="0">
                          <a:latin typeface="+mn-lt"/>
                          <a:cs typeface="Times New Roman"/>
                        </a:rPr>
                        <a:t>553</a:t>
                      </a:r>
                      <a:r>
                        <a:rPr lang="ta-IN" sz="1200" b="0" i="0" u="none" strike="noStrike" baseline="0" dirty="0" smtClean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lang="en-US" sz="1200" b="0" i="0" u="none" strike="noStrike" dirty="0" smtClean="0">
                          <a:latin typeface="+mn-lt"/>
                          <a:cs typeface="Times New Roman"/>
                        </a:rPr>
                        <a:t>572</a:t>
                      </a:r>
                      <a:endParaRPr lang="en-US" sz="1200" b="0" i="0" u="none" strike="noStrike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33</a:t>
                      </a:r>
                      <a:r>
                        <a:rPr lang="ta-IN" sz="1200" b="0" i="0" u="none" strike="noStrike" dirty="0" smtClean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 870 792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a-IN" sz="1200" b="0" i="0" u="none" strike="noStrike" dirty="0" smtClean="0">
                          <a:latin typeface="+mn-lt"/>
                          <a:cs typeface="Times New Roman"/>
                        </a:rPr>
                        <a:t>20</a:t>
                      </a:r>
                      <a:r>
                        <a:rPr lang="ta-IN" sz="1200" b="0" i="0" u="none" strike="noStrike" baseline="0" dirty="0" smtClean="0">
                          <a:latin typeface="+mn-lt"/>
                          <a:cs typeface="Times New Roman"/>
                        </a:rPr>
                        <a:t> 541 141</a:t>
                      </a:r>
                      <a:endParaRPr lang="en-US" sz="1200" b="0" i="0" u="none" strike="noStrike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a-IN" sz="1200" b="1" i="0" u="none" strike="noStrike" dirty="0" smtClean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52.96 </a:t>
                      </a:r>
                      <a:r>
                        <a:rPr lang="en-US" sz="1200" b="1" i="0" u="none" strike="noStrike" dirty="0" smtClean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%</a:t>
                      </a:r>
                      <a:endParaRPr lang="en-US" sz="1200" b="1" i="0" u="none" strike="noStrike" dirty="0">
                        <a:solidFill>
                          <a:srgbClr val="FF0000"/>
                        </a:solidFill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latin typeface="+mn-lt"/>
                          <a:cs typeface="Times New Roman"/>
                        </a:rPr>
                        <a:t>25.53</a:t>
                      </a:r>
                      <a:r>
                        <a:rPr lang="ta-IN" sz="1200" b="0" i="0" u="none" strike="noStrike" dirty="0" smtClean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lang="en-US" sz="1200" b="0" i="0" u="none" strike="noStrike" dirty="0" smtClean="0">
                          <a:latin typeface="+mn-lt"/>
                          <a:cs typeface="Times New Roman"/>
                        </a:rPr>
                        <a:t>%</a:t>
                      </a:r>
                      <a:endParaRPr lang="en-US" sz="1200" b="0" i="0" u="none" strike="noStrike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latin typeface="+mn-lt"/>
                          <a:cs typeface="Times New Roman"/>
                        </a:rPr>
                        <a:t>54.01</a:t>
                      </a:r>
                      <a:r>
                        <a:rPr lang="ta-IN" sz="1200" b="0" i="0" u="none" strike="noStrike" dirty="0" smtClean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lang="en-US" sz="1200" b="0" i="0" u="none" strike="noStrike" dirty="0" smtClean="0">
                          <a:latin typeface="+mn-lt"/>
                          <a:cs typeface="Times New Roman"/>
                        </a:rPr>
                        <a:t>%</a:t>
                      </a:r>
                      <a:endParaRPr lang="en-US" sz="1200" b="0" i="0" u="none" strike="noStrike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643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latin typeface="+mn-lt"/>
                          <a:cs typeface="Times New Roman"/>
                        </a:rPr>
                        <a:t>IPA IV </a:t>
                      </a:r>
                      <a:endParaRPr lang="ta-IN" sz="1200" b="1" i="0" u="none" strike="noStrike" dirty="0" smtClean="0">
                        <a:latin typeface="+mn-lt"/>
                        <a:cs typeface="Times New Roman"/>
                      </a:endParaRPr>
                    </a:p>
                    <a:p>
                      <a:pPr algn="ctr" fontAlgn="ctr"/>
                      <a:r>
                        <a:rPr lang="ta-IN" sz="1200" b="1" i="0" u="none" strike="noStrike" dirty="0" smtClean="0">
                          <a:latin typeface="+mn-lt"/>
                          <a:cs typeface="Times New Roman"/>
                        </a:rPr>
                        <a:t>Ljudski</a:t>
                      </a:r>
                      <a:r>
                        <a:rPr lang="ta-IN" sz="1200" b="1" i="0" u="none" strike="noStrike" baseline="0" dirty="0" smtClean="0">
                          <a:latin typeface="+mn-lt"/>
                          <a:cs typeface="Times New Roman"/>
                        </a:rPr>
                        <a:t> resursi</a:t>
                      </a:r>
                      <a:endParaRPr lang="hr-HR" sz="1200" b="1" i="0" u="none" strike="noStrike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>
                    <a:lnR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latin typeface="+mn-lt"/>
                          <a:cs typeface="Times New Roman"/>
                        </a:rPr>
                        <a:t>69</a:t>
                      </a:r>
                      <a:r>
                        <a:rPr lang="ta-IN" sz="1200" b="0" i="0" u="none" strike="noStrike" baseline="0" dirty="0" smtClean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lang="en-US" sz="1200" b="0" i="0" u="none" strike="noStrike" dirty="0" smtClean="0">
                          <a:latin typeface="+mn-lt"/>
                          <a:cs typeface="Times New Roman"/>
                        </a:rPr>
                        <a:t>977</a:t>
                      </a:r>
                      <a:r>
                        <a:rPr lang="ta-IN" sz="1200" b="0" i="0" u="none" strike="noStrike" baseline="0" dirty="0" smtClean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lang="en-US" sz="1200" b="0" i="0" u="none" strike="noStrike" dirty="0" smtClean="0">
                          <a:latin typeface="+mn-lt"/>
                          <a:cs typeface="Times New Roman"/>
                        </a:rPr>
                        <a:t>000</a:t>
                      </a:r>
                      <a:endParaRPr lang="en-US" sz="1200" b="0" i="0" u="none" strike="noStrike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a-IN" sz="1200" b="0" i="0" u="none" strike="noStrike" dirty="0" smtClean="0">
                          <a:latin typeface="+mn-lt"/>
                          <a:cs typeface="Times New Roman"/>
                        </a:rPr>
                        <a:t>26</a:t>
                      </a:r>
                      <a:r>
                        <a:rPr lang="ta-IN" sz="1200" b="0" i="0" u="none" strike="noStrike" baseline="0" dirty="0" smtClean="0">
                          <a:latin typeface="+mn-lt"/>
                          <a:cs typeface="Times New Roman"/>
                        </a:rPr>
                        <a:t> 167 666</a:t>
                      </a:r>
                      <a:endParaRPr lang="en-US" sz="1200" b="0" i="0" u="none" strike="noStrike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latin typeface="+mn-lt"/>
                          <a:cs typeface="Times New Roman"/>
                        </a:rPr>
                        <a:t>3</a:t>
                      </a:r>
                      <a:r>
                        <a:rPr lang="ta-IN" sz="1200" b="0" i="0" u="none" strike="noStrike" dirty="0" smtClean="0">
                          <a:latin typeface="+mn-lt"/>
                          <a:cs typeface="Times New Roman"/>
                        </a:rPr>
                        <a:t>5</a:t>
                      </a:r>
                      <a:r>
                        <a:rPr lang="ta-IN" sz="1200" b="0" i="0" u="none" strike="noStrike" baseline="0" dirty="0" smtClean="0">
                          <a:latin typeface="+mn-lt"/>
                          <a:cs typeface="Times New Roman"/>
                        </a:rPr>
                        <a:t> 698 679</a:t>
                      </a:r>
                      <a:endParaRPr lang="en-US" sz="1200" b="0" i="0" u="none" strike="noStrike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latin typeface="+mn-lt"/>
                          <a:cs typeface="Times New Roman"/>
                        </a:rPr>
                        <a:t>2</a:t>
                      </a:r>
                      <a:r>
                        <a:rPr lang="ta-IN" sz="1200" b="0" i="0" u="none" strike="noStrike" dirty="0" smtClean="0">
                          <a:latin typeface="+mn-lt"/>
                          <a:cs typeface="Times New Roman"/>
                        </a:rPr>
                        <a:t>7</a:t>
                      </a:r>
                      <a:r>
                        <a:rPr lang="ta-IN" sz="1200" b="0" i="0" u="none" strike="noStrike" baseline="0" dirty="0" smtClean="0">
                          <a:latin typeface="+mn-lt"/>
                          <a:cs typeface="Times New Roman"/>
                        </a:rPr>
                        <a:t> 119 648</a:t>
                      </a:r>
                      <a:endParaRPr lang="en-US" sz="1200" b="0" i="0" u="none" strike="noStrike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a-IN" sz="1200" b="1" i="0" u="none" strike="noStrike" dirty="0" smtClean="0">
                          <a:latin typeface="+mn-lt"/>
                          <a:cs typeface="Times New Roman"/>
                        </a:rPr>
                        <a:t>51.01 </a:t>
                      </a:r>
                      <a:r>
                        <a:rPr lang="en-US" sz="1200" b="1" i="0" u="none" strike="noStrike" dirty="0" smtClean="0">
                          <a:latin typeface="+mn-lt"/>
                          <a:cs typeface="Times New Roman"/>
                        </a:rPr>
                        <a:t>%</a:t>
                      </a:r>
                      <a:endParaRPr lang="en-US" sz="1200" b="1" i="0" u="none" strike="noStrike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latin typeface="+mn-lt"/>
                          <a:cs typeface="Times New Roman"/>
                        </a:rPr>
                        <a:t>35.87</a:t>
                      </a:r>
                      <a:r>
                        <a:rPr lang="ta-IN" sz="1200" b="0" i="0" u="none" strike="noStrike" dirty="0" smtClean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lang="en-US" sz="1200" b="0" i="0" u="none" strike="noStrike" dirty="0" smtClean="0">
                          <a:latin typeface="+mn-lt"/>
                          <a:cs typeface="Times New Roman"/>
                        </a:rPr>
                        <a:t>%</a:t>
                      </a:r>
                      <a:endParaRPr lang="en-US" sz="1200" b="0" i="0" u="none" strike="noStrike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latin typeface="+mn-lt"/>
                          <a:cs typeface="Times New Roman"/>
                        </a:rPr>
                        <a:t>72.62</a:t>
                      </a:r>
                      <a:r>
                        <a:rPr lang="ta-IN" sz="1200" b="0" i="0" u="none" strike="noStrike" dirty="0" smtClean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lang="en-US" sz="1200" b="0" i="0" u="none" strike="noStrike" dirty="0" smtClean="0">
                          <a:latin typeface="+mn-lt"/>
                          <a:cs typeface="Times New Roman"/>
                        </a:rPr>
                        <a:t>%</a:t>
                      </a:r>
                      <a:endParaRPr lang="en-US" sz="1200" b="0" i="0" u="none" strike="noStrike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059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latin typeface="+mn-lt"/>
                          <a:cs typeface="Times New Roman"/>
                        </a:rPr>
                        <a:t>IPA V </a:t>
                      </a:r>
                      <a:endParaRPr lang="ta-IN" sz="1200" b="1" i="0" u="none" strike="noStrike" dirty="0" smtClean="0">
                        <a:latin typeface="+mn-lt"/>
                        <a:cs typeface="Times New Roman"/>
                      </a:endParaRPr>
                    </a:p>
                    <a:p>
                      <a:pPr algn="ctr" fontAlgn="ctr"/>
                      <a:r>
                        <a:rPr lang="ta-IN" sz="1200" b="1" i="0" u="none" strike="noStrike" dirty="0" smtClean="0">
                          <a:latin typeface="+mn-lt"/>
                          <a:cs typeface="Times New Roman"/>
                        </a:rPr>
                        <a:t>Poljoprivreda</a:t>
                      </a:r>
                      <a:endParaRPr lang="hr-HR" sz="1200" b="1" i="0" u="none" strike="noStrike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>
                    <a:lnR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latin typeface="+mn-lt"/>
                          <a:cs typeface="Times New Roman"/>
                        </a:rPr>
                        <a:t>129</a:t>
                      </a:r>
                      <a:r>
                        <a:rPr lang="ta-IN" sz="1200" b="0" i="0" u="none" strike="noStrike" baseline="0" dirty="0" smtClean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lang="en-US" sz="1200" b="0" i="0" u="none" strike="noStrike" dirty="0" smtClean="0">
                          <a:latin typeface="+mn-lt"/>
                          <a:cs typeface="Times New Roman"/>
                        </a:rPr>
                        <a:t>400</a:t>
                      </a:r>
                      <a:r>
                        <a:rPr lang="ta-IN" sz="1200" b="0" i="0" u="none" strike="noStrike" baseline="0" dirty="0" smtClean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lang="en-US" sz="1200" b="0" i="0" u="none" strike="noStrike" dirty="0" smtClean="0">
                          <a:latin typeface="+mn-lt"/>
                          <a:cs typeface="Times New Roman"/>
                        </a:rPr>
                        <a:t>000</a:t>
                      </a:r>
                      <a:endParaRPr lang="en-US" sz="1200" b="0" i="0" u="none" strike="noStrike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latin typeface="+mn-lt"/>
                          <a:cs typeface="Times New Roman"/>
                        </a:rPr>
                        <a:t>25</a:t>
                      </a:r>
                      <a:r>
                        <a:rPr lang="ta-IN" sz="1200" b="0" i="0" u="none" strike="noStrike" baseline="0" dirty="0" smtClean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lang="en-US" sz="1200" b="0" i="0" u="none" strike="noStrike" dirty="0" smtClean="0">
                          <a:latin typeface="+mn-lt"/>
                          <a:cs typeface="Times New Roman"/>
                        </a:rPr>
                        <a:t>776</a:t>
                      </a:r>
                      <a:r>
                        <a:rPr lang="ta-IN" sz="1200" b="0" i="0" u="none" strike="noStrike" baseline="0" dirty="0" smtClean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lang="en-US" sz="1200" b="0" i="0" u="none" strike="noStrike" dirty="0" smtClean="0">
                          <a:latin typeface="+mn-lt"/>
                          <a:cs typeface="Times New Roman"/>
                        </a:rPr>
                        <a:t>144</a:t>
                      </a:r>
                      <a:endParaRPr lang="en-US" sz="1200" b="0" i="0" u="none" strike="noStrike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a-IN" sz="1200" b="0" i="0" u="none" strike="noStrike" dirty="0" smtClean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38</a:t>
                      </a:r>
                      <a:r>
                        <a:rPr lang="ta-IN" sz="1200" b="0" i="0" u="none" strike="noStrike" baseline="0" dirty="0" smtClean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 171 461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a-IN" sz="1200" b="0" i="0" u="none" strike="noStrike" dirty="0" smtClean="0">
                          <a:latin typeface="+mn-lt"/>
                          <a:cs typeface="Times New Roman"/>
                        </a:rPr>
                        <a:t>4</a:t>
                      </a:r>
                      <a:r>
                        <a:rPr lang="ta-IN" sz="1200" b="0" i="0" u="none" strike="noStrike" baseline="0" dirty="0" smtClean="0">
                          <a:latin typeface="+mn-lt"/>
                          <a:cs typeface="Times New Roman"/>
                        </a:rPr>
                        <a:t> 416 817</a:t>
                      </a:r>
                      <a:endParaRPr lang="en-US" sz="1200" b="0" i="0" u="none" strike="noStrike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2</a:t>
                      </a:r>
                      <a:r>
                        <a:rPr lang="ta-IN" sz="1200" b="1" i="0" u="none" strike="noStrike" dirty="0" smtClean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9.50 </a:t>
                      </a:r>
                      <a:r>
                        <a:rPr lang="en-US" sz="1200" b="1" i="0" u="none" strike="noStrike" dirty="0" smtClean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%</a:t>
                      </a:r>
                      <a:endParaRPr lang="en-US" sz="1200" b="1" i="0" u="none" strike="noStrike" dirty="0">
                        <a:solidFill>
                          <a:srgbClr val="FF0000"/>
                        </a:solidFill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latin typeface="+mn-lt"/>
                          <a:cs typeface="Times New Roman"/>
                        </a:rPr>
                        <a:t>2.14</a:t>
                      </a:r>
                      <a:r>
                        <a:rPr lang="ta-IN" sz="1200" b="0" i="0" u="none" strike="noStrike" dirty="0" smtClean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lang="en-US" sz="1200" b="0" i="0" u="none" strike="noStrike" dirty="0" smtClean="0">
                          <a:latin typeface="+mn-lt"/>
                          <a:cs typeface="Times New Roman"/>
                        </a:rPr>
                        <a:t>%</a:t>
                      </a:r>
                      <a:endParaRPr lang="en-US" sz="1200" b="0" i="0" u="none" strike="noStrike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latin typeface="+mn-lt"/>
                          <a:cs typeface="Times New Roman"/>
                        </a:rPr>
                        <a:t>10.58</a:t>
                      </a:r>
                      <a:r>
                        <a:rPr lang="ta-IN" sz="1200" b="0" i="0" u="none" strike="noStrike" dirty="0" smtClean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lang="en-US" sz="1200" b="0" i="0" u="none" strike="noStrike" dirty="0" smtClean="0">
                          <a:latin typeface="+mn-lt"/>
                          <a:cs typeface="Times New Roman"/>
                        </a:rPr>
                        <a:t>%</a:t>
                      </a:r>
                      <a:endParaRPr lang="en-US" sz="1200" b="0" i="0" u="none" strike="noStrike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8181"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b="1" i="0" u="none" strike="noStrike" dirty="0">
                          <a:latin typeface="+mn-lt"/>
                          <a:cs typeface="Times New Roman"/>
                        </a:rPr>
                        <a:t>UKUPNO IPA</a:t>
                      </a:r>
                    </a:p>
                  </a:txBody>
                  <a:tcPr marL="0" marR="0" marT="0" marB="0" anchor="ctr">
                    <a:lnR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latin typeface="+mn-lt"/>
                          <a:cs typeface="Times New Roman"/>
                        </a:rPr>
                        <a:t>668</a:t>
                      </a:r>
                      <a:r>
                        <a:rPr lang="ta-IN" sz="1400" b="1" i="0" u="none" strike="noStrike" baseline="0" dirty="0" smtClean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lang="en-US" sz="1400" b="1" i="0" u="none" strike="noStrike" dirty="0" smtClean="0">
                          <a:latin typeface="+mn-lt"/>
                          <a:cs typeface="Times New Roman"/>
                        </a:rPr>
                        <a:t>480</a:t>
                      </a:r>
                      <a:r>
                        <a:rPr lang="ta-IN" sz="1400" b="1" i="0" u="none" strike="noStrike" baseline="0" dirty="0" smtClean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lang="en-US" sz="1400" b="1" i="0" u="none" strike="noStrike" dirty="0" smtClean="0">
                          <a:latin typeface="+mn-lt"/>
                          <a:cs typeface="Times New Roman"/>
                        </a:rPr>
                        <a:t>318</a:t>
                      </a:r>
                      <a:endParaRPr lang="en-US" sz="1400" b="1" i="0" u="none" strike="noStrike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latin typeface="+mn-lt"/>
                          <a:cs typeface="Times New Roman"/>
                        </a:rPr>
                        <a:t>22</a:t>
                      </a:r>
                      <a:r>
                        <a:rPr lang="ta-IN" sz="1400" b="1" i="0" u="none" strike="noStrike" dirty="0" smtClean="0">
                          <a:latin typeface="+mn-lt"/>
                          <a:cs typeface="Times New Roman"/>
                        </a:rPr>
                        <a:t>9</a:t>
                      </a:r>
                      <a:r>
                        <a:rPr lang="ta-IN" sz="1400" b="1" i="0" u="none" strike="noStrike" baseline="0" dirty="0" smtClean="0">
                          <a:latin typeface="+mn-lt"/>
                          <a:cs typeface="Times New Roman"/>
                        </a:rPr>
                        <a:t> 935 050</a:t>
                      </a:r>
                      <a:endParaRPr lang="en-US" sz="1400" b="1" i="0" u="none" strike="noStrike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a-IN" sz="1400" b="1" i="0" u="none" strike="noStrike" dirty="0" smtClean="0">
                          <a:latin typeface="+mn-lt"/>
                          <a:cs typeface="Times New Roman"/>
                        </a:rPr>
                        <a:t>328</a:t>
                      </a:r>
                      <a:r>
                        <a:rPr lang="ta-IN" sz="1400" b="1" i="0" u="none" strike="noStrike" baseline="0" dirty="0" smtClean="0">
                          <a:latin typeface="+mn-lt"/>
                          <a:cs typeface="Times New Roman"/>
                        </a:rPr>
                        <a:t> 289 368</a:t>
                      </a:r>
                      <a:endParaRPr lang="en-US" sz="1400" b="1" i="0" u="none" strike="noStrike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latin typeface="+mn-lt"/>
                          <a:cs typeface="Times New Roman"/>
                        </a:rPr>
                        <a:t>138</a:t>
                      </a:r>
                      <a:r>
                        <a:rPr lang="ta-IN" sz="1400" b="1" i="0" u="none" strike="noStrike" baseline="0" dirty="0" smtClean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lang="en-US" sz="1400" b="1" i="0" u="none" strike="noStrike" dirty="0" smtClean="0">
                          <a:latin typeface="+mn-lt"/>
                          <a:cs typeface="Times New Roman"/>
                        </a:rPr>
                        <a:t>918</a:t>
                      </a:r>
                      <a:r>
                        <a:rPr lang="ta-IN" sz="1400" b="1" i="0" u="none" strike="noStrike" baseline="0" dirty="0" smtClean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lang="en-US" sz="1400" b="1" i="0" u="none" strike="noStrike" dirty="0" smtClean="0">
                          <a:latin typeface="+mn-lt"/>
                          <a:cs typeface="Times New Roman"/>
                        </a:rPr>
                        <a:t>833</a:t>
                      </a:r>
                      <a:endParaRPr lang="en-US" sz="1400" b="1" i="0" u="none" strike="noStrike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4</a:t>
                      </a:r>
                      <a:r>
                        <a:rPr lang="ta-IN" sz="1400" b="1" i="0" u="none" strike="noStrike" dirty="0" smtClean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9.11 </a:t>
                      </a:r>
                      <a:r>
                        <a:rPr lang="en-US" sz="1400" b="1" i="0" u="none" strike="noStrike" dirty="0" smtClean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%</a:t>
                      </a:r>
                      <a:endParaRPr lang="en-US" sz="1400" b="1" i="0" u="none" strike="noStrike" dirty="0">
                        <a:solidFill>
                          <a:srgbClr val="FF0000"/>
                        </a:solidFill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latin typeface="+mn-lt"/>
                          <a:cs typeface="Times New Roman"/>
                        </a:rPr>
                        <a:t>2</a:t>
                      </a:r>
                      <a:r>
                        <a:rPr lang="ta-IN" sz="1400" b="1" i="0" u="none" strike="noStrike" dirty="0" smtClean="0">
                          <a:solidFill>
                            <a:schemeClr val="tx1"/>
                          </a:solidFill>
                          <a:latin typeface="+mn-lt"/>
                          <a:cs typeface="Times New Roman"/>
                        </a:rPr>
                        <a:t>4.02 </a:t>
                      </a:r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latin typeface="+mn-lt"/>
                          <a:cs typeface="Times New Roman"/>
                        </a:rPr>
                        <a:t>%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a-IN" sz="1400" b="1" i="0" u="none" strike="noStrike" dirty="0" smtClean="0">
                          <a:solidFill>
                            <a:schemeClr val="tx1"/>
                          </a:solidFill>
                          <a:latin typeface="+mn-lt"/>
                          <a:cs typeface="Times New Roman"/>
                        </a:rPr>
                        <a:t>48.91 </a:t>
                      </a:r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latin typeface="+mn-lt"/>
                          <a:cs typeface="Times New Roman"/>
                        </a:rPr>
                        <a:t>%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r>
              <a:rPr lang="hr-HR" sz="2200" dirty="0" smtClean="0">
                <a:latin typeface="+mn-lt"/>
              </a:rPr>
              <a:t>Napredak ostvaren u razdoblju 31.12.2011. -29.06.2012.</a:t>
            </a:r>
            <a:r>
              <a:rPr lang="ta-IN" sz="2200" dirty="0" smtClean="0">
                <a:latin typeface="+mn-lt"/>
              </a:rPr>
              <a:t/>
            </a:r>
            <a:br>
              <a:rPr lang="ta-IN" sz="2200" dirty="0" smtClean="0">
                <a:latin typeface="+mn-lt"/>
              </a:rPr>
            </a:br>
            <a:r>
              <a:rPr lang="hr-HR" sz="2200" dirty="0" smtClean="0">
                <a:latin typeface="+mn-lt"/>
              </a:rPr>
              <a:t> ukupno IPA program</a:t>
            </a:r>
            <a:endParaRPr lang="en-US" sz="2200" dirty="0">
              <a:latin typeface="+mn-lt"/>
            </a:endParaRPr>
          </a:p>
        </p:txBody>
      </p:sp>
      <p:graphicFrame>
        <p:nvGraphicFramePr>
          <p:cNvPr id="4" name="Chart 3"/>
          <p:cNvGraphicFramePr/>
          <p:nvPr/>
        </p:nvGraphicFramePr>
        <p:xfrm>
          <a:off x="0" y="1143000"/>
          <a:ext cx="9144000" cy="47626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44500" y="1778000"/>
            <a:ext cx="23749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a-IN" sz="1200" b="1" dirty="0" smtClean="0"/>
              <a:t>Isplaćena sredstva u odnosu na alocirana sredstva</a:t>
            </a:r>
          </a:p>
          <a:p>
            <a:endParaRPr lang="ta-IN" sz="1200" dirty="0" smtClean="0"/>
          </a:p>
          <a:p>
            <a:endParaRPr lang="ta-IN" sz="1200" dirty="0" smtClean="0"/>
          </a:p>
          <a:p>
            <a:endParaRPr lang="ta-IN" sz="1200" dirty="0" smtClean="0"/>
          </a:p>
          <a:p>
            <a:endParaRPr lang="ta-IN" sz="1200" dirty="0" smtClean="0"/>
          </a:p>
          <a:p>
            <a:endParaRPr lang="ta-IN" sz="1200" dirty="0" smtClean="0"/>
          </a:p>
          <a:p>
            <a:endParaRPr lang="ta-IN" sz="1200" dirty="0" smtClean="0"/>
          </a:p>
          <a:p>
            <a:endParaRPr lang="ta-IN" sz="1200" dirty="0" smtClean="0"/>
          </a:p>
          <a:p>
            <a:endParaRPr lang="ta-IN" sz="1200" dirty="0" smtClean="0"/>
          </a:p>
          <a:p>
            <a:endParaRPr lang="ta-IN" sz="1200" dirty="0" smtClean="0"/>
          </a:p>
          <a:p>
            <a:r>
              <a:rPr lang="ta-IN" sz="1200" b="1" dirty="0" smtClean="0"/>
              <a:t>Ugovorena sredstva u odnosu na alocirana sredstva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867400"/>
            <a:ext cx="9144000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47399014"/>
              </p:ext>
            </p:extLst>
          </p:nvPr>
        </p:nvGraphicFramePr>
        <p:xfrm>
          <a:off x="0" y="983565"/>
          <a:ext cx="9144000" cy="58864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62666"/>
                <a:gridCol w="1794934"/>
                <a:gridCol w="1828800"/>
                <a:gridCol w="1828800"/>
                <a:gridCol w="1828800"/>
              </a:tblGrid>
              <a:tr h="793344">
                <a:tc>
                  <a:txBody>
                    <a:bodyPr/>
                    <a:lstStyle/>
                    <a:p>
                      <a:pPr algn="ctr"/>
                      <a:r>
                        <a:rPr lang="ta-IN" dirty="0" smtClean="0">
                          <a:latin typeface="+mn-lt"/>
                        </a:rPr>
                        <a:t>Komponenta</a:t>
                      </a:r>
                      <a:endParaRPr lang="en-US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a-IN" dirty="0" smtClean="0">
                          <a:latin typeface="+mn-lt"/>
                        </a:rPr>
                        <a:t>Ugovorena</a:t>
                      </a:r>
                      <a:r>
                        <a:rPr lang="ta-IN" baseline="0" dirty="0" smtClean="0">
                          <a:latin typeface="+mn-lt"/>
                        </a:rPr>
                        <a:t> sredstva</a:t>
                      </a:r>
                      <a:endParaRPr lang="en-US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a-IN" dirty="0" smtClean="0">
                          <a:latin typeface="+mn-lt"/>
                        </a:rPr>
                        <a:t>Razlika</a:t>
                      </a:r>
                      <a:endParaRPr lang="en-US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a-IN" dirty="0" smtClean="0">
                          <a:latin typeface="+mn-lt"/>
                        </a:rPr>
                        <a:t>Isplaćena sredstva</a:t>
                      </a:r>
                      <a:endParaRPr lang="en-US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a-IN" dirty="0" smtClean="0">
                          <a:latin typeface="+mn-lt"/>
                        </a:rPr>
                        <a:t>Razlika</a:t>
                      </a:r>
                      <a:endParaRPr lang="en-US" dirty="0">
                        <a:latin typeface="+mn-lt"/>
                      </a:endParaRPr>
                    </a:p>
                  </a:txBody>
                  <a:tcPr/>
                </a:tc>
              </a:tr>
              <a:tr h="71951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latin typeface="+mn-lt"/>
                          <a:cs typeface="Times New Roman"/>
                        </a:rPr>
                        <a:t>IPA I</a:t>
                      </a:r>
                      <a:endParaRPr lang="ta-IN" sz="1200" b="1" i="0" u="none" strike="noStrike" dirty="0" smtClean="0">
                        <a:latin typeface="+mn-lt"/>
                        <a:cs typeface="Times New Roman"/>
                      </a:endParaRPr>
                    </a:p>
                    <a:p>
                      <a:pPr algn="ctr" fontAlgn="ctr"/>
                      <a:r>
                        <a:rPr lang="ta-IN" sz="1200" b="1" i="0" u="none" strike="noStrike" dirty="0" smtClean="0">
                          <a:latin typeface="+mn-lt"/>
                          <a:cs typeface="Times New Roman"/>
                        </a:rPr>
                        <a:t>Jačanje</a:t>
                      </a:r>
                      <a:r>
                        <a:rPr lang="ta-IN" sz="1200" b="1" i="0" u="none" strike="noStrike" baseline="0" dirty="0" smtClean="0">
                          <a:latin typeface="+mn-lt"/>
                          <a:cs typeface="Times New Roman"/>
                        </a:rPr>
                        <a:t> administrativnih kapaciteta i pomoć u tranziciji</a:t>
                      </a:r>
                      <a:endParaRPr lang="ta-IN" sz="1200" b="1" i="0" u="none" strike="noStrike" dirty="0" smtClean="0"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a-IN" sz="1400" dirty="0" smtClean="0">
                          <a:latin typeface="+mn-lt"/>
                        </a:rPr>
                        <a:t>19</a:t>
                      </a:r>
                      <a:r>
                        <a:rPr lang="ta-IN" sz="1400" baseline="0" dirty="0" smtClean="0">
                          <a:latin typeface="+mn-lt"/>
                        </a:rPr>
                        <a:t> </a:t>
                      </a:r>
                      <a:r>
                        <a:rPr lang="ta-IN" sz="1400" dirty="0" smtClean="0">
                          <a:latin typeface="+mn-lt"/>
                        </a:rPr>
                        <a:t>784</a:t>
                      </a:r>
                      <a:r>
                        <a:rPr lang="ta-IN" sz="1400" baseline="0" dirty="0" smtClean="0">
                          <a:latin typeface="+mn-lt"/>
                        </a:rPr>
                        <a:t> </a:t>
                      </a:r>
                      <a:r>
                        <a:rPr lang="ta-IN" sz="1400" dirty="0" smtClean="0">
                          <a:latin typeface="+mn-lt"/>
                        </a:rPr>
                        <a:t>172 </a:t>
                      </a:r>
                      <a:endParaRPr lang="en-US" sz="14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a-IN" sz="1400" dirty="0" smtClean="0">
                          <a:latin typeface="+mn-lt"/>
                        </a:rPr>
                        <a:t>9.82 %</a:t>
                      </a:r>
                      <a:endParaRPr lang="en-US" sz="14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a-IN" sz="1400" dirty="0" smtClean="0">
                          <a:latin typeface="+mn-lt"/>
                        </a:rPr>
                        <a:t>14</a:t>
                      </a:r>
                      <a:r>
                        <a:rPr lang="ta-IN" sz="1400" baseline="0" dirty="0" smtClean="0">
                          <a:latin typeface="+mn-lt"/>
                        </a:rPr>
                        <a:t> </a:t>
                      </a:r>
                      <a:r>
                        <a:rPr lang="ta-IN" sz="1400" dirty="0" smtClean="0">
                          <a:latin typeface="+mn-lt"/>
                        </a:rPr>
                        <a:t>419</a:t>
                      </a:r>
                      <a:r>
                        <a:rPr lang="ta-IN" sz="1400" baseline="0" dirty="0" smtClean="0">
                          <a:latin typeface="+mn-lt"/>
                        </a:rPr>
                        <a:t> </a:t>
                      </a:r>
                      <a:r>
                        <a:rPr lang="ta-IN" sz="1400" dirty="0" smtClean="0">
                          <a:latin typeface="+mn-lt"/>
                        </a:rPr>
                        <a:t>245</a:t>
                      </a:r>
                      <a:endParaRPr lang="en-US" sz="14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a-IN" sz="1400" dirty="0" smtClean="0">
                          <a:latin typeface="+mn-lt"/>
                        </a:rPr>
                        <a:t>7.16 %</a:t>
                      </a:r>
                      <a:endParaRPr lang="en-US" sz="1400" dirty="0">
                        <a:latin typeface="+mn-lt"/>
                      </a:endParaRPr>
                    </a:p>
                  </a:txBody>
                  <a:tcPr anchor="ctr"/>
                </a:tc>
              </a:tr>
              <a:tr h="623083">
                <a:tc>
                  <a:txBody>
                    <a:bodyPr/>
                    <a:lstStyle/>
                    <a:p>
                      <a:pPr algn="ctr" fontAlgn="ctr"/>
                      <a:r>
                        <a:rPr lang="ta-IN" sz="1200" b="1" i="0" u="none" strike="noStrike" dirty="0" smtClean="0">
                          <a:latin typeface="+mn-lt"/>
                          <a:cs typeface="Times New Roman"/>
                        </a:rPr>
                        <a:t>I</a:t>
                      </a:r>
                      <a:r>
                        <a:rPr lang="en-US" sz="1200" b="1" i="0" u="none" strike="noStrike" dirty="0" smtClean="0">
                          <a:latin typeface="+mn-lt"/>
                          <a:cs typeface="Times New Roman"/>
                        </a:rPr>
                        <a:t>PA II</a:t>
                      </a:r>
                      <a:endParaRPr lang="ta-IN" sz="1200" b="1" i="0" u="none" strike="noStrike" dirty="0" smtClean="0">
                        <a:latin typeface="+mn-lt"/>
                        <a:cs typeface="Times New Roman"/>
                      </a:endParaRPr>
                    </a:p>
                    <a:p>
                      <a:pPr algn="ctr" fontAlgn="ctr"/>
                      <a:r>
                        <a:rPr lang="ta-IN" sz="1200" b="1" i="0" u="none" strike="noStrike" dirty="0" smtClean="0">
                          <a:latin typeface="+mn-lt"/>
                          <a:cs typeface="Times New Roman"/>
                        </a:rPr>
                        <a:t>Prekogranična transnacionalna </a:t>
                      </a:r>
                      <a:r>
                        <a:rPr lang="ta-IN" sz="1200" b="1" i="0" u="none" strike="noStrike" baseline="0" dirty="0" smtClean="0">
                          <a:latin typeface="+mn-lt"/>
                          <a:cs typeface="Times New Roman"/>
                        </a:rPr>
                        <a:t> suradnja</a:t>
                      </a:r>
                      <a:endParaRPr lang="hr-HR" sz="1200" b="1" i="0" u="none" strike="noStrike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a-IN" sz="1400" dirty="0" smtClean="0">
                          <a:latin typeface="+mn-lt"/>
                        </a:rPr>
                        <a:t>429</a:t>
                      </a:r>
                      <a:r>
                        <a:rPr lang="ta-IN" sz="1400" baseline="0" dirty="0" smtClean="0">
                          <a:latin typeface="+mn-lt"/>
                        </a:rPr>
                        <a:t> </a:t>
                      </a:r>
                      <a:r>
                        <a:rPr lang="ta-IN" sz="1400" dirty="0" smtClean="0">
                          <a:latin typeface="+mn-lt"/>
                        </a:rPr>
                        <a:t>155</a:t>
                      </a:r>
                      <a:endParaRPr lang="en-US" sz="14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a-IN" sz="1400" dirty="0" smtClean="0">
                          <a:latin typeface="+mn-lt"/>
                        </a:rPr>
                        <a:t>4.16 %</a:t>
                      </a:r>
                      <a:endParaRPr lang="en-US" sz="14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a-IN" sz="1400" dirty="0" smtClean="0">
                          <a:latin typeface="+mn-lt"/>
                        </a:rPr>
                        <a:t>735</a:t>
                      </a:r>
                      <a:r>
                        <a:rPr lang="ta-IN" sz="1400" baseline="0" dirty="0" smtClean="0">
                          <a:latin typeface="+mn-lt"/>
                        </a:rPr>
                        <a:t> </a:t>
                      </a:r>
                      <a:r>
                        <a:rPr lang="ta-IN" sz="1400" dirty="0" smtClean="0">
                          <a:latin typeface="+mn-lt"/>
                        </a:rPr>
                        <a:t>515</a:t>
                      </a:r>
                      <a:endParaRPr lang="en-US" sz="14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a-IN" sz="1400" dirty="0" smtClean="0">
                          <a:latin typeface="+mn-lt"/>
                        </a:rPr>
                        <a:t>7.30 %</a:t>
                      </a:r>
                      <a:endParaRPr lang="en-US" sz="1400" dirty="0">
                        <a:latin typeface="+mn-lt"/>
                      </a:endParaRPr>
                    </a:p>
                  </a:txBody>
                  <a:tcPr anchor="ctr"/>
                </a:tc>
              </a:tr>
              <a:tr h="62308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latin typeface="+mn-lt"/>
                          <a:cs typeface="Times New Roman"/>
                        </a:rPr>
                        <a:t>IPA </a:t>
                      </a:r>
                      <a:r>
                        <a:rPr lang="en-US" sz="1200" b="1" i="0" u="none" strike="noStrike" dirty="0" err="1" smtClean="0">
                          <a:latin typeface="+mn-lt"/>
                          <a:cs typeface="Times New Roman"/>
                        </a:rPr>
                        <a:t>IIIa</a:t>
                      </a:r>
                      <a:r>
                        <a:rPr lang="en-US" sz="1200" b="1" i="0" u="none" strike="noStrike" dirty="0" smtClean="0">
                          <a:latin typeface="+mn-lt"/>
                          <a:cs typeface="Times New Roman"/>
                        </a:rPr>
                        <a:t> </a:t>
                      </a:r>
                      <a:endParaRPr lang="ta-IN" sz="1200" b="1" i="0" u="none" strike="noStrike" dirty="0" smtClean="0">
                        <a:latin typeface="+mn-lt"/>
                        <a:cs typeface="Times New Roman"/>
                      </a:endParaRPr>
                    </a:p>
                    <a:p>
                      <a:pPr algn="ctr" fontAlgn="ctr"/>
                      <a:r>
                        <a:rPr lang="ta-IN" sz="1200" b="1" i="0" u="none" strike="noStrike" dirty="0" smtClean="0">
                          <a:latin typeface="+mn-lt"/>
                          <a:cs typeface="Times New Roman"/>
                        </a:rPr>
                        <a:t>Promet</a:t>
                      </a:r>
                      <a:endParaRPr lang="hr-HR" sz="1200" b="1" i="0" u="none" strike="noStrike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a-IN" sz="1400" dirty="0" smtClean="0">
                          <a:latin typeface="+mn-lt"/>
                        </a:rPr>
                        <a:t>23</a:t>
                      </a:r>
                      <a:r>
                        <a:rPr lang="ta-IN" sz="1400" baseline="0" dirty="0" smtClean="0">
                          <a:latin typeface="+mn-lt"/>
                        </a:rPr>
                        <a:t> </a:t>
                      </a:r>
                      <a:r>
                        <a:rPr lang="ta-IN" sz="1400" dirty="0" smtClean="0">
                          <a:latin typeface="+mn-lt"/>
                        </a:rPr>
                        <a:t>660</a:t>
                      </a:r>
                      <a:r>
                        <a:rPr lang="ta-IN" sz="1400" baseline="0" dirty="0" smtClean="0">
                          <a:latin typeface="+mn-lt"/>
                        </a:rPr>
                        <a:t> </a:t>
                      </a:r>
                      <a:r>
                        <a:rPr lang="ta-IN" sz="1400" dirty="0" smtClean="0">
                          <a:latin typeface="+mn-lt"/>
                        </a:rPr>
                        <a:t>344</a:t>
                      </a:r>
                      <a:endParaRPr lang="en-US" sz="14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a-IN" sz="1400" dirty="0" smtClean="0">
                          <a:solidFill>
                            <a:srgbClr val="FF0000"/>
                          </a:solidFill>
                          <a:latin typeface="+mn-lt"/>
                        </a:rPr>
                        <a:t>24.47 %</a:t>
                      </a:r>
                      <a:endParaRPr lang="en-US" sz="1400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a-IN" sz="1400" dirty="0" smtClean="0">
                          <a:latin typeface="+mn-lt"/>
                        </a:rPr>
                        <a:t>4</a:t>
                      </a:r>
                      <a:r>
                        <a:rPr lang="ta-IN" sz="1400" baseline="0" dirty="0" smtClean="0">
                          <a:latin typeface="+mn-lt"/>
                        </a:rPr>
                        <a:t> </a:t>
                      </a:r>
                      <a:r>
                        <a:rPr lang="ta-IN" sz="1400" dirty="0" smtClean="0">
                          <a:latin typeface="+mn-lt"/>
                        </a:rPr>
                        <a:t>621</a:t>
                      </a:r>
                      <a:r>
                        <a:rPr lang="ta-IN" sz="1400" baseline="0" dirty="0" smtClean="0">
                          <a:latin typeface="+mn-lt"/>
                        </a:rPr>
                        <a:t> </a:t>
                      </a:r>
                      <a:r>
                        <a:rPr lang="ta-IN" sz="1400" dirty="0" smtClean="0">
                          <a:latin typeface="+mn-lt"/>
                        </a:rPr>
                        <a:t>174</a:t>
                      </a:r>
                      <a:endParaRPr lang="en-US" sz="14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a-IN" sz="1400" dirty="0" smtClean="0">
                          <a:latin typeface="+mn-lt"/>
                        </a:rPr>
                        <a:t>4.78 %</a:t>
                      </a:r>
                      <a:endParaRPr lang="en-US" sz="1400" dirty="0">
                        <a:latin typeface="+mn-lt"/>
                      </a:endParaRPr>
                    </a:p>
                  </a:txBody>
                  <a:tcPr anchor="ctr"/>
                </a:tc>
              </a:tr>
              <a:tr h="62308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latin typeface="+mn-lt"/>
                          <a:cs typeface="Times New Roman"/>
                        </a:rPr>
                        <a:t>IPA </a:t>
                      </a:r>
                      <a:r>
                        <a:rPr lang="en-US" sz="1200" b="1" i="0" u="none" strike="noStrike" dirty="0" err="1" smtClean="0">
                          <a:latin typeface="+mn-lt"/>
                          <a:cs typeface="Times New Roman"/>
                        </a:rPr>
                        <a:t>IIIb</a:t>
                      </a:r>
                      <a:endParaRPr lang="ta-IN" sz="1200" b="1" i="0" u="none" strike="noStrike" dirty="0" smtClean="0">
                        <a:latin typeface="+mn-lt"/>
                        <a:cs typeface="Times New Roman"/>
                      </a:endParaRPr>
                    </a:p>
                    <a:p>
                      <a:pPr algn="ctr" fontAlgn="ctr"/>
                      <a:r>
                        <a:rPr lang="ta-IN" sz="1200" b="1" i="0" u="none" strike="noStrike" dirty="0" smtClean="0">
                          <a:latin typeface="+mn-lt"/>
                          <a:cs typeface="Times New Roman"/>
                        </a:rPr>
                        <a:t>Okoliš</a:t>
                      </a:r>
                      <a:endParaRPr lang="hr-HR" sz="1200" b="1" i="0" u="none" strike="noStrike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a-IN" sz="1400" dirty="0" smtClean="0">
                          <a:latin typeface="+mn-lt"/>
                        </a:rPr>
                        <a:t>1</a:t>
                      </a:r>
                      <a:r>
                        <a:rPr lang="ta-IN" sz="1400" baseline="0" dirty="0" smtClean="0">
                          <a:latin typeface="+mn-lt"/>
                        </a:rPr>
                        <a:t> </a:t>
                      </a:r>
                      <a:r>
                        <a:rPr lang="ta-IN" sz="1400" dirty="0" smtClean="0">
                          <a:latin typeface="+mn-lt"/>
                        </a:rPr>
                        <a:t>286</a:t>
                      </a:r>
                      <a:r>
                        <a:rPr lang="ta-IN" sz="1400" baseline="0" dirty="0" smtClean="0">
                          <a:latin typeface="+mn-lt"/>
                        </a:rPr>
                        <a:t> </a:t>
                      </a:r>
                      <a:r>
                        <a:rPr lang="ta-IN" sz="1400" dirty="0" smtClean="0">
                          <a:latin typeface="+mn-lt"/>
                        </a:rPr>
                        <a:t>332</a:t>
                      </a:r>
                      <a:endParaRPr lang="en-US" sz="14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a-IN" sz="1400" dirty="0" smtClean="0">
                          <a:latin typeface="+mn-lt"/>
                        </a:rPr>
                        <a:t>1.33 %</a:t>
                      </a:r>
                      <a:endParaRPr lang="en-US" sz="14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a-IN" sz="1400" dirty="0" smtClean="0">
                          <a:latin typeface="+mn-lt"/>
                        </a:rPr>
                        <a:t>973</a:t>
                      </a:r>
                      <a:r>
                        <a:rPr lang="ta-IN" sz="1400" baseline="0" dirty="0" smtClean="0">
                          <a:latin typeface="+mn-lt"/>
                        </a:rPr>
                        <a:t> </a:t>
                      </a:r>
                      <a:r>
                        <a:rPr lang="ta-IN" sz="1400" dirty="0" smtClean="0">
                          <a:latin typeface="+mn-lt"/>
                        </a:rPr>
                        <a:t>535</a:t>
                      </a:r>
                      <a:endParaRPr lang="en-US" sz="14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a-IN" sz="1400" dirty="0" smtClean="0">
                          <a:latin typeface="+mn-lt"/>
                        </a:rPr>
                        <a:t>1.01 %</a:t>
                      </a:r>
                      <a:endParaRPr lang="en-US" sz="1400" dirty="0">
                        <a:latin typeface="+mn-lt"/>
                      </a:endParaRPr>
                    </a:p>
                  </a:txBody>
                  <a:tcPr anchor="ctr"/>
                </a:tc>
              </a:tr>
              <a:tr h="62308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latin typeface="+mn-lt"/>
                          <a:cs typeface="Times New Roman"/>
                        </a:rPr>
                        <a:t>IPA </a:t>
                      </a:r>
                      <a:r>
                        <a:rPr lang="en-US" sz="1200" b="1" i="0" u="none" strike="noStrike" dirty="0" err="1" smtClean="0">
                          <a:latin typeface="+mn-lt"/>
                          <a:cs typeface="Times New Roman"/>
                        </a:rPr>
                        <a:t>IIIc</a:t>
                      </a:r>
                      <a:endParaRPr lang="ta-IN" sz="1200" b="1" i="0" u="none" strike="noStrike" dirty="0" smtClean="0">
                        <a:latin typeface="+mn-lt"/>
                        <a:cs typeface="Times New Roman"/>
                      </a:endParaRPr>
                    </a:p>
                    <a:p>
                      <a:pPr algn="ctr" fontAlgn="ctr"/>
                      <a:r>
                        <a:rPr lang="ta-IN" sz="1200" b="1" i="0" u="none" strike="noStrike" dirty="0" smtClean="0">
                          <a:latin typeface="+mn-lt"/>
                          <a:cs typeface="Times New Roman"/>
                        </a:rPr>
                        <a:t>Regionalna</a:t>
                      </a:r>
                      <a:r>
                        <a:rPr lang="ta-IN" sz="1200" b="1" i="0" u="none" strike="noStrike" baseline="0" dirty="0" smtClean="0">
                          <a:latin typeface="+mn-lt"/>
                          <a:cs typeface="Times New Roman"/>
                        </a:rPr>
                        <a:t> konkurentnost</a:t>
                      </a:r>
                      <a:endParaRPr lang="hr-HR" sz="1200" b="1" i="0" u="none" strike="noStrike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a-IN" sz="1400" dirty="0" smtClean="0">
                          <a:latin typeface="+mn-lt"/>
                        </a:rPr>
                        <a:t>13</a:t>
                      </a:r>
                      <a:r>
                        <a:rPr lang="ta-IN" sz="1400" baseline="0" dirty="0" smtClean="0">
                          <a:latin typeface="+mn-lt"/>
                        </a:rPr>
                        <a:t> </a:t>
                      </a:r>
                      <a:r>
                        <a:rPr lang="ta-IN" sz="1400" dirty="0" smtClean="0">
                          <a:latin typeface="+mn-lt"/>
                        </a:rPr>
                        <a:t>396</a:t>
                      </a:r>
                      <a:r>
                        <a:rPr lang="ta-IN" sz="1400" baseline="0" dirty="0" smtClean="0">
                          <a:latin typeface="+mn-lt"/>
                        </a:rPr>
                        <a:t> </a:t>
                      </a:r>
                      <a:r>
                        <a:rPr lang="ta-IN" sz="1400" dirty="0" smtClean="0">
                          <a:latin typeface="+mn-lt"/>
                        </a:rPr>
                        <a:t>616</a:t>
                      </a:r>
                      <a:endParaRPr lang="en-US" sz="14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a-IN" sz="1400" dirty="0" smtClean="0">
                          <a:solidFill>
                            <a:srgbClr val="FF0000"/>
                          </a:solidFill>
                          <a:latin typeface="+mn-lt"/>
                        </a:rPr>
                        <a:t>20.95 %</a:t>
                      </a:r>
                      <a:endParaRPr lang="en-US" sz="1400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a-IN" sz="1400" dirty="0" smtClean="0">
                          <a:latin typeface="+mn-lt"/>
                        </a:rPr>
                        <a:t>8</a:t>
                      </a:r>
                      <a:r>
                        <a:rPr lang="ta-IN" sz="1400" baseline="0" dirty="0" smtClean="0">
                          <a:latin typeface="+mn-lt"/>
                        </a:rPr>
                        <a:t> </a:t>
                      </a:r>
                      <a:r>
                        <a:rPr lang="ta-IN" sz="1400" dirty="0" smtClean="0">
                          <a:latin typeface="+mn-lt"/>
                        </a:rPr>
                        <a:t>515</a:t>
                      </a:r>
                      <a:r>
                        <a:rPr lang="ta-IN" sz="1400" baseline="0" dirty="0" smtClean="0">
                          <a:latin typeface="+mn-lt"/>
                        </a:rPr>
                        <a:t> </a:t>
                      </a:r>
                      <a:r>
                        <a:rPr lang="ta-IN" sz="1400" dirty="0" smtClean="0">
                          <a:latin typeface="+mn-lt"/>
                        </a:rPr>
                        <a:t>255</a:t>
                      </a:r>
                      <a:endParaRPr lang="en-US" sz="14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a-IN" sz="1400" dirty="0" smtClean="0">
                          <a:solidFill>
                            <a:srgbClr val="FF0000"/>
                          </a:solidFill>
                          <a:latin typeface="+mn-lt"/>
                        </a:rPr>
                        <a:t>13.32 %</a:t>
                      </a:r>
                      <a:endParaRPr lang="en-US" sz="1400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anchor="ctr"/>
                </a:tc>
              </a:tr>
              <a:tr h="62308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latin typeface="+mn-lt"/>
                          <a:cs typeface="Times New Roman"/>
                        </a:rPr>
                        <a:t>IPA IV </a:t>
                      </a:r>
                      <a:endParaRPr lang="ta-IN" sz="1200" b="1" i="0" u="none" strike="noStrike" dirty="0" smtClean="0">
                        <a:latin typeface="+mn-lt"/>
                        <a:cs typeface="Times New Roman"/>
                      </a:endParaRPr>
                    </a:p>
                    <a:p>
                      <a:pPr algn="ctr" fontAlgn="ctr"/>
                      <a:r>
                        <a:rPr lang="ta-IN" sz="1200" b="1" i="0" u="none" strike="noStrike" dirty="0" smtClean="0">
                          <a:latin typeface="+mn-lt"/>
                          <a:cs typeface="Times New Roman"/>
                        </a:rPr>
                        <a:t>Ljudski</a:t>
                      </a:r>
                      <a:r>
                        <a:rPr lang="ta-IN" sz="1200" b="1" i="0" u="none" strike="noStrike" baseline="0" dirty="0" smtClean="0">
                          <a:latin typeface="+mn-lt"/>
                          <a:cs typeface="Times New Roman"/>
                        </a:rPr>
                        <a:t> resursi</a:t>
                      </a:r>
                      <a:endParaRPr lang="hr-HR" sz="1200" b="1" i="0" u="none" strike="noStrike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a-IN" sz="1400" dirty="0" smtClean="0">
                          <a:latin typeface="+mn-lt"/>
                        </a:rPr>
                        <a:t>1</a:t>
                      </a:r>
                      <a:r>
                        <a:rPr lang="ta-IN" sz="1400" baseline="0" dirty="0" smtClean="0">
                          <a:latin typeface="+mn-lt"/>
                        </a:rPr>
                        <a:t> </a:t>
                      </a:r>
                      <a:r>
                        <a:rPr lang="ta-IN" sz="1400" dirty="0" smtClean="0">
                          <a:latin typeface="+mn-lt"/>
                        </a:rPr>
                        <a:t>133</a:t>
                      </a:r>
                      <a:r>
                        <a:rPr lang="ta-IN" sz="1400" baseline="0" dirty="0" smtClean="0">
                          <a:latin typeface="+mn-lt"/>
                        </a:rPr>
                        <a:t> </a:t>
                      </a:r>
                      <a:r>
                        <a:rPr lang="ta-IN" sz="1400" dirty="0" smtClean="0">
                          <a:latin typeface="+mn-lt"/>
                        </a:rPr>
                        <a:t>946 </a:t>
                      </a:r>
                      <a:endParaRPr lang="en-US" sz="14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a-IN" sz="1400" dirty="0" smtClean="0">
                          <a:latin typeface="+mn-lt"/>
                        </a:rPr>
                        <a:t>1.62 %</a:t>
                      </a:r>
                      <a:endParaRPr lang="en-US" sz="14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a-IN" sz="1400" dirty="0" smtClean="0">
                          <a:latin typeface="+mn-lt"/>
                        </a:rPr>
                        <a:t>2</a:t>
                      </a:r>
                      <a:r>
                        <a:rPr lang="ta-IN" sz="1400" baseline="0" dirty="0" smtClean="0">
                          <a:latin typeface="+mn-lt"/>
                        </a:rPr>
                        <a:t> </a:t>
                      </a:r>
                      <a:r>
                        <a:rPr lang="ta-IN" sz="1400" dirty="0" smtClean="0">
                          <a:latin typeface="+mn-lt"/>
                        </a:rPr>
                        <a:t>168</a:t>
                      </a:r>
                      <a:r>
                        <a:rPr lang="ta-IN" sz="1400" baseline="0" dirty="0" smtClean="0">
                          <a:latin typeface="+mn-lt"/>
                        </a:rPr>
                        <a:t> </a:t>
                      </a:r>
                      <a:r>
                        <a:rPr lang="ta-IN" sz="1400" dirty="0" smtClean="0">
                          <a:latin typeface="+mn-lt"/>
                        </a:rPr>
                        <a:t>741</a:t>
                      </a:r>
                      <a:endParaRPr lang="en-US" sz="14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a-IN" sz="1400" dirty="0" smtClean="0">
                          <a:latin typeface="+mn-lt"/>
                        </a:rPr>
                        <a:t>3.10 %</a:t>
                      </a:r>
                      <a:endParaRPr lang="en-US" sz="1400" dirty="0">
                        <a:latin typeface="+mn-lt"/>
                      </a:endParaRPr>
                    </a:p>
                  </a:txBody>
                  <a:tcPr anchor="ctr"/>
                </a:tc>
              </a:tr>
              <a:tr h="62308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latin typeface="+mn-lt"/>
                          <a:cs typeface="Times New Roman"/>
                        </a:rPr>
                        <a:t>IPA V </a:t>
                      </a:r>
                      <a:endParaRPr lang="ta-IN" sz="1200" b="1" i="0" u="none" strike="noStrike" dirty="0" smtClean="0">
                        <a:latin typeface="+mn-lt"/>
                        <a:cs typeface="Times New Roman"/>
                      </a:endParaRPr>
                    </a:p>
                    <a:p>
                      <a:pPr algn="ctr" fontAlgn="ctr"/>
                      <a:r>
                        <a:rPr lang="ta-IN" sz="1200" b="1" i="0" u="none" strike="noStrike" dirty="0" smtClean="0">
                          <a:latin typeface="+mn-lt"/>
                          <a:cs typeface="Times New Roman"/>
                        </a:rPr>
                        <a:t>Poljoprivreda</a:t>
                      </a:r>
                      <a:endParaRPr lang="hr-HR" sz="1200" b="1" i="0" u="none" strike="noStrike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a-IN" sz="1400" dirty="0" smtClean="0">
                          <a:latin typeface="+mn-lt"/>
                        </a:rPr>
                        <a:t>18</a:t>
                      </a:r>
                      <a:r>
                        <a:rPr lang="ta-IN" sz="1400" baseline="0" dirty="0" smtClean="0">
                          <a:latin typeface="+mn-lt"/>
                        </a:rPr>
                        <a:t> </a:t>
                      </a:r>
                      <a:r>
                        <a:rPr lang="ta-IN" sz="1400" dirty="0" smtClean="0">
                          <a:latin typeface="+mn-lt"/>
                        </a:rPr>
                        <a:t>601</a:t>
                      </a:r>
                      <a:r>
                        <a:rPr lang="ta-IN" sz="1400" baseline="0" dirty="0" smtClean="0">
                          <a:latin typeface="+mn-lt"/>
                        </a:rPr>
                        <a:t> </a:t>
                      </a:r>
                      <a:r>
                        <a:rPr lang="ta-IN" sz="1400" dirty="0" smtClean="0">
                          <a:latin typeface="+mn-lt"/>
                        </a:rPr>
                        <a:t>610 </a:t>
                      </a:r>
                      <a:endParaRPr lang="en-US" sz="14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a-IN" sz="1400" dirty="0" smtClean="0">
                          <a:solidFill>
                            <a:srgbClr val="FF0000"/>
                          </a:solidFill>
                          <a:latin typeface="+mn-lt"/>
                        </a:rPr>
                        <a:t>14.38 %</a:t>
                      </a:r>
                      <a:endParaRPr lang="en-US" sz="1400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a-IN" sz="1400" dirty="0" smtClean="0">
                          <a:latin typeface="+mn-lt"/>
                        </a:rPr>
                        <a:t>2</a:t>
                      </a:r>
                      <a:r>
                        <a:rPr lang="ta-IN" sz="1400" baseline="0" dirty="0" smtClean="0">
                          <a:latin typeface="+mn-lt"/>
                        </a:rPr>
                        <a:t> </a:t>
                      </a:r>
                      <a:r>
                        <a:rPr lang="ta-IN" sz="1400" dirty="0" smtClean="0">
                          <a:latin typeface="+mn-lt"/>
                        </a:rPr>
                        <a:t>130</a:t>
                      </a:r>
                      <a:r>
                        <a:rPr lang="ta-IN" sz="1400" baseline="0" dirty="0" smtClean="0">
                          <a:latin typeface="+mn-lt"/>
                        </a:rPr>
                        <a:t> </a:t>
                      </a:r>
                      <a:r>
                        <a:rPr lang="ta-IN" sz="1400" dirty="0" smtClean="0">
                          <a:latin typeface="+mn-lt"/>
                        </a:rPr>
                        <a:t>672</a:t>
                      </a:r>
                      <a:endParaRPr lang="en-US" sz="14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a-IN" sz="1400" dirty="0" smtClean="0">
                          <a:latin typeface="+mn-lt"/>
                        </a:rPr>
                        <a:t>1.65 %</a:t>
                      </a:r>
                      <a:endParaRPr lang="en-US" sz="1400" dirty="0">
                        <a:latin typeface="+mn-lt"/>
                      </a:endParaRPr>
                    </a:p>
                  </a:txBody>
                  <a:tcPr anchor="ctr"/>
                </a:tc>
              </a:tr>
              <a:tr h="623083"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b="1" i="0" u="none" strike="noStrike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UKUPNO IPA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a-IN" sz="1400" dirty="0" smtClean="0">
                          <a:solidFill>
                            <a:srgbClr val="FF0000"/>
                          </a:solidFill>
                          <a:latin typeface="+mn-lt"/>
                        </a:rPr>
                        <a:t>78</a:t>
                      </a:r>
                      <a:r>
                        <a:rPr lang="ta-IN" sz="1400" baseline="0" dirty="0" smtClean="0">
                          <a:solidFill>
                            <a:srgbClr val="FF0000"/>
                          </a:solidFill>
                          <a:latin typeface="+mn-lt"/>
                        </a:rPr>
                        <a:t> </a:t>
                      </a:r>
                      <a:r>
                        <a:rPr lang="ta-IN" sz="1400" dirty="0" smtClean="0">
                          <a:solidFill>
                            <a:srgbClr val="FF0000"/>
                          </a:solidFill>
                          <a:latin typeface="+mn-lt"/>
                        </a:rPr>
                        <a:t>292</a:t>
                      </a:r>
                      <a:r>
                        <a:rPr lang="ta-IN" sz="1400" baseline="0" dirty="0" smtClean="0">
                          <a:solidFill>
                            <a:srgbClr val="FF0000"/>
                          </a:solidFill>
                          <a:latin typeface="+mn-lt"/>
                        </a:rPr>
                        <a:t> </a:t>
                      </a:r>
                      <a:r>
                        <a:rPr lang="ta-IN" sz="1400" dirty="0" smtClean="0">
                          <a:solidFill>
                            <a:srgbClr val="FF0000"/>
                          </a:solidFill>
                          <a:latin typeface="+mn-lt"/>
                        </a:rPr>
                        <a:t>178</a:t>
                      </a:r>
                      <a:endParaRPr lang="en-US" sz="1400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a-IN" sz="1400" dirty="0" smtClean="0">
                          <a:solidFill>
                            <a:srgbClr val="FF0000"/>
                          </a:solidFill>
                          <a:latin typeface="+mn-lt"/>
                        </a:rPr>
                        <a:t>11.71 %</a:t>
                      </a:r>
                      <a:endParaRPr lang="en-US" sz="1400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a-IN" sz="1400" dirty="0" smtClean="0">
                          <a:solidFill>
                            <a:srgbClr val="FF0000"/>
                          </a:solidFill>
                          <a:latin typeface="+mn-lt"/>
                        </a:rPr>
                        <a:t>33</a:t>
                      </a:r>
                      <a:r>
                        <a:rPr lang="ta-IN" sz="1400" baseline="0" dirty="0" smtClean="0">
                          <a:solidFill>
                            <a:srgbClr val="FF0000"/>
                          </a:solidFill>
                          <a:latin typeface="+mn-lt"/>
                        </a:rPr>
                        <a:t> </a:t>
                      </a:r>
                      <a:r>
                        <a:rPr lang="ta-IN" sz="1400" dirty="0" smtClean="0">
                          <a:solidFill>
                            <a:srgbClr val="FF0000"/>
                          </a:solidFill>
                          <a:latin typeface="+mn-lt"/>
                        </a:rPr>
                        <a:t>582</a:t>
                      </a:r>
                      <a:r>
                        <a:rPr lang="ta-IN" sz="1400" baseline="0" dirty="0" smtClean="0">
                          <a:solidFill>
                            <a:srgbClr val="FF0000"/>
                          </a:solidFill>
                          <a:latin typeface="+mn-lt"/>
                        </a:rPr>
                        <a:t> </a:t>
                      </a:r>
                      <a:r>
                        <a:rPr lang="ta-IN" sz="1400" dirty="0" smtClean="0">
                          <a:solidFill>
                            <a:srgbClr val="FF0000"/>
                          </a:solidFill>
                          <a:latin typeface="+mn-lt"/>
                        </a:rPr>
                        <a:t>138</a:t>
                      </a:r>
                      <a:endParaRPr lang="en-US" sz="1400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a-IN" sz="1400" dirty="0" smtClean="0">
                          <a:solidFill>
                            <a:srgbClr val="FF0000"/>
                          </a:solidFill>
                          <a:latin typeface="+mn-lt"/>
                        </a:rPr>
                        <a:t>5.02 %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0" y="14068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400" dirty="0" smtClean="0"/>
              <a:t>Napredak ostvaren u razdoblju 31.12.2011. -29.06.2012. </a:t>
            </a:r>
            <a:br>
              <a:rPr lang="hr-HR" sz="2400" dirty="0" smtClean="0"/>
            </a:br>
            <a:r>
              <a:rPr lang="hr-HR" sz="2400" dirty="0" smtClean="0"/>
              <a:t>- u milijunima eura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27528358"/>
              </p:ext>
            </p:extLst>
          </p:nvPr>
        </p:nvGraphicFramePr>
        <p:xfrm>
          <a:off x="0" y="1041399"/>
          <a:ext cx="9144000" cy="58165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5200"/>
                <a:gridCol w="1320800"/>
                <a:gridCol w="1181100"/>
                <a:gridCol w="1117600"/>
                <a:gridCol w="1130300"/>
                <a:gridCol w="1358900"/>
                <a:gridCol w="1092200"/>
                <a:gridCol w="977900"/>
              </a:tblGrid>
              <a:tr h="109431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IPA I</a:t>
                      </a:r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                  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latin typeface="+mn-lt"/>
                        <a:cs typeface="Times New Roman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Alocirana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 </a:t>
                      </a:r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sredstva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latin typeface="+mn-lt"/>
                        <a:cs typeface="Times New Roman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Ugovorena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 </a:t>
                      </a:r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sredstva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latin typeface="+mn-lt"/>
                        <a:cs typeface="Times New Roman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Ugovorena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 </a:t>
                      </a:r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sredstva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 </a:t>
                      </a:r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u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 </a:t>
                      </a:r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odnosu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 </a:t>
                      </a:r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na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 </a:t>
                      </a:r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alocirana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 </a:t>
                      </a:r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sredstva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latin typeface="+mn-lt"/>
                        <a:cs typeface="Times New Roman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Isplaćena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 </a:t>
                      </a:r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sredstva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latin typeface="+mn-lt"/>
                        <a:cs typeface="Times New Roman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Isplaćena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 </a:t>
                      </a:r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sredstva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 </a:t>
                      </a:r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u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 </a:t>
                      </a:r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odnosu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 </a:t>
                      </a:r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na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 </a:t>
                      </a:r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alocirana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 </a:t>
                      </a:r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sredstva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latin typeface="+mn-lt"/>
                        <a:cs typeface="Times New Roman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a-IN" sz="13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Rok za ugovaranje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latin typeface="+mn-lt"/>
                        <a:cs typeface="Times New Roman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a-IN" sz="13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Rok za isplate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latin typeface="+mn-lt"/>
                        <a:cs typeface="Times New Roman"/>
                      </a:endParaRPr>
                    </a:p>
                  </a:txBody>
                  <a:tcPr marL="12700" marR="12700" marT="12700" marB="0" anchor="ctr"/>
                </a:tc>
              </a:tr>
              <a:tr h="78704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2007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44</a:t>
                      </a:r>
                      <a:r>
                        <a:rPr lang="ta-IN" sz="14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554</a:t>
                      </a:r>
                      <a:r>
                        <a:rPr lang="ta-IN" sz="14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41</a:t>
                      </a:r>
                      <a:r>
                        <a:rPr lang="ta-IN" sz="14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444</a:t>
                      </a:r>
                      <a:r>
                        <a:rPr lang="ta-IN" sz="14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797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93.02</a:t>
                      </a:r>
                      <a:r>
                        <a:rPr lang="ta-IN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30</a:t>
                      </a:r>
                      <a:r>
                        <a:rPr lang="ta-IN" sz="14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475</a:t>
                      </a:r>
                      <a:r>
                        <a:rPr lang="ta-IN" sz="14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335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68.40</a:t>
                      </a:r>
                      <a:r>
                        <a:rPr lang="ta-IN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a-IN" sz="1300" b="0" i="0" u="none" strike="noStrike" dirty="0" smtClean="0">
                          <a:solidFill>
                            <a:srgbClr val="C0504D"/>
                          </a:solidFill>
                          <a:latin typeface="+mn-lt"/>
                          <a:cs typeface="Times New Roman"/>
                        </a:rPr>
                        <a:t>završen</a:t>
                      </a:r>
                      <a:endParaRPr lang="en-US" sz="1300" b="0" i="0" u="none" strike="noStrike" dirty="0">
                        <a:solidFill>
                          <a:srgbClr val="C0504D"/>
                        </a:solidFill>
                        <a:latin typeface="+mn-lt"/>
                        <a:cs typeface="Times New Roman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a-IN" sz="13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17.11.2013.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latin typeface="+mn-lt"/>
                        <a:cs typeface="Times New Roman"/>
                      </a:endParaRPr>
                    </a:p>
                  </a:txBody>
                  <a:tcPr marL="12700" marR="12700" marT="12700" marB="0" anchor="ctr"/>
                </a:tc>
              </a:tr>
              <a:tr h="78704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2008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42</a:t>
                      </a:r>
                      <a:r>
                        <a:rPr lang="ta-IN" sz="14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326</a:t>
                      </a:r>
                      <a:r>
                        <a:rPr lang="ta-IN" sz="14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35</a:t>
                      </a:r>
                      <a:r>
                        <a:rPr lang="ta-IN" sz="14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183</a:t>
                      </a:r>
                      <a:r>
                        <a:rPr lang="ta-IN" sz="14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082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83.12</a:t>
                      </a:r>
                      <a:r>
                        <a:rPr lang="ta-IN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17</a:t>
                      </a:r>
                      <a:r>
                        <a:rPr lang="ta-IN" sz="14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620</a:t>
                      </a:r>
                      <a:r>
                        <a:rPr lang="ta-IN" sz="14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597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41.63</a:t>
                      </a:r>
                      <a:r>
                        <a:rPr lang="ta-IN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a-IN" sz="1300" b="0" i="0" u="none" strike="noStrike" dirty="0" smtClean="0">
                          <a:solidFill>
                            <a:srgbClr val="C0504D"/>
                          </a:solidFill>
                          <a:latin typeface="+mn-lt"/>
                          <a:cs typeface="Times New Roman"/>
                        </a:rPr>
                        <a:t>završen (5.6.2012.)</a:t>
                      </a:r>
                      <a:endParaRPr lang="en-US" sz="1300" b="0" i="0" u="none" strike="noStrike" dirty="0">
                        <a:solidFill>
                          <a:srgbClr val="C0504D"/>
                        </a:solidFill>
                        <a:latin typeface="+mn-lt"/>
                        <a:cs typeface="Times New Roman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a-IN" sz="13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5.5.2015.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latin typeface="+mn-lt"/>
                        <a:cs typeface="Times New Roman"/>
                      </a:endParaRPr>
                    </a:p>
                  </a:txBody>
                  <a:tcPr marL="12700" marR="12700" marT="12700" marB="0" anchor="ctr"/>
                </a:tc>
              </a:tr>
              <a:tr h="78704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2009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42</a:t>
                      </a:r>
                      <a:r>
                        <a:rPr lang="ta-IN" sz="14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101</a:t>
                      </a:r>
                      <a:r>
                        <a:rPr lang="ta-IN" sz="14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430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14</a:t>
                      </a:r>
                      <a:r>
                        <a:rPr lang="ta-IN" sz="14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885</a:t>
                      </a:r>
                      <a:r>
                        <a:rPr lang="ta-IN" sz="14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954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35.36</a:t>
                      </a:r>
                      <a:r>
                        <a:rPr lang="ta-IN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8</a:t>
                      </a:r>
                      <a:r>
                        <a:rPr lang="ta-IN" sz="14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000</a:t>
                      </a:r>
                      <a:r>
                        <a:rPr lang="ta-IN" sz="14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613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19.00</a:t>
                      </a:r>
                      <a:r>
                        <a:rPr lang="ta-IN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a-IN" sz="13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5.5.2013.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latin typeface="+mn-lt"/>
                        <a:cs typeface="Times New Roman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a-IN" sz="13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5.5.2016.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latin typeface="+mn-lt"/>
                        <a:cs typeface="Times New Roman"/>
                      </a:endParaRPr>
                    </a:p>
                  </a:txBody>
                  <a:tcPr marL="12700" marR="12700" marT="12700" marB="0" anchor="ctr"/>
                </a:tc>
              </a:tr>
              <a:tr h="78704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2010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38</a:t>
                      </a:r>
                      <a:r>
                        <a:rPr lang="ta-IN" sz="14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623</a:t>
                      </a:r>
                      <a:r>
                        <a:rPr lang="ta-IN" sz="14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458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10</a:t>
                      </a:r>
                      <a:r>
                        <a:rPr lang="ta-IN" sz="14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442</a:t>
                      </a:r>
                      <a:r>
                        <a:rPr lang="ta-IN" sz="14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685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27.04</a:t>
                      </a:r>
                      <a:r>
                        <a:rPr lang="ta-IN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9</a:t>
                      </a:r>
                      <a:r>
                        <a:rPr lang="ta-IN" sz="14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802</a:t>
                      </a:r>
                      <a:r>
                        <a:rPr lang="ta-IN" sz="14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433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25.38</a:t>
                      </a:r>
                      <a:r>
                        <a:rPr lang="ta-IN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a-IN" sz="13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7.4.2014.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latin typeface="+mn-lt"/>
                        <a:cs typeface="Times New Roman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a-IN" sz="13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7.4.2017.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latin typeface="+mn-lt"/>
                        <a:cs typeface="Times New Roman"/>
                      </a:endParaRPr>
                    </a:p>
                  </a:txBody>
                  <a:tcPr marL="12700" marR="12700" marT="12700" marB="0" anchor="ctr"/>
                </a:tc>
              </a:tr>
              <a:tr h="78704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2011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33</a:t>
                      </a:r>
                      <a:r>
                        <a:rPr lang="ta-IN" sz="14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829</a:t>
                      </a:r>
                      <a:r>
                        <a:rPr lang="ta-IN" sz="14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128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C0504D"/>
                          </a:solidFill>
                          <a:latin typeface="+mn-lt"/>
                        </a:rPr>
                        <a:t>0</a:t>
                      </a:r>
                      <a:endParaRPr lang="en-US" sz="1400" b="0" i="0" u="none" strike="noStrike" dirty="0">
                        <a:solidFill>
                          <a:srgbClr val="C0504D"/>
                        </a:solidFill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C0504D"/>
                          </a:solidFill>
                          <a:latin typeface="+mn-lt"/>
                        </a:rPr>
                        <a:t>0</a:t>
                      </a:r>
                      <a:r>
                        <a:rPr lang="ta-IN" sz="1400" b="0" i="0" u="none" strike="noStrike" dirty="0" smtClean="0">
                          <a:solidFill>
                            <a:srgbClr val="C0504D"/>
                          </a:solidFill>
                          <a:latin typeface="+mn-lt"/>
                        </a:rPr>
                        <a:t> %</a:t>
                      </a:r>
                      <a:endParaRPr lang="en-US" sz="1400" b="0" i="0" u="none" strike="noStrike" dirty="0">
                        <a:solidFill>
                          <a:srgbClr val="C0504D"/>
                        </a:solidFill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C0504D"/>
                          </a:solidFill>
                          <a:latin typeface="+mn-lt"/>
                        </a:rPr>
                        <a:t>0</a:t>
                      </a:r>
                      <a:endParaRPr lang="en-US" sz="1400" b="0" i="0" u="none" strike="noStrike" dirty="0">
                        <a:solidFill>
                          <a:srgbClr val="C0504D"/>
                        </a:solidFill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C0504D"/>
                          </a:solidFill>
                          <a:latin typeface="+mn-lt"/>
                        </a:rPr>
                        <a:t>0</a:t>
                      </a:r>
                      <a:r>
                        <a:rPr lang="ta-IN" sz="1400" b="0" i="0" u="none" strike="noStrike" dirty="0" smtClean="0">
                          <a:solidFill>
                            <a:srgbClr val="C0504D"/>
                          </a:solidFill>
                          <a:latin typeface="+mn-lt"/>
                        </a:rPr>
                        <a:t> %</a:t>
                      </a:r>
                      <a:endParaRPr lang="en-US" sz="1400" b="0" i="0" u="none" strike="noStrike" dirty="0">
                        <a:solidFill>
                          <a:srgbClr val="C0504D"/>
                        </a:solidFill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a-IN" sz="13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21.5.2015.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latin typeface="+mn-lt"/>
                        <a:cs typeface="Times New Roman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a-IN" sz="13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21.5.2019.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latin typeface="+mn-lt"/>
                        <a:cs typeface="Times New Roman"/>
                      </a:endParaRPr>
                    </a:p>
                  </a:txBody>
                  <a:tcPr marL="12700" marR="12700" marT="12700" marB="0" anchor="ctr"/>
                </a:tc>
              </a:tr>
              <a:tr h="78704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TOTAL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201</a:t>
                      </a:r>
                      <a:r>
                        <a:rPr lang="ta-IN" sz="14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434</a:t>
                      </a:r>
                      <a:r>
                        <a:rPr lang="ta-IN" sz="14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016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101</a:t>
                      </a:r>
                      <a:r>
                        <a:rPr lang="ta-IN" sz="14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956</a:t>
                      </a:r>
                      <a:r>
                        <a:rPr lang="ta-IN" sz="14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519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50.62</a:t>
                      </a:r>
                      <a:r>
                        <a:rPr lang="ta-IN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65</a:t>
                      </a:r>
                      <a:r>
                        <a:rPr lang="ta-IN" sz="14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898</a:t>
                      </a:r>
                      <a:r>
                        <a:rPr lang="ta-IN" sz="14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979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32.71</a:t>
                      </a:r>
                      <a:r>
                        <a:rPr lang="ta-IN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300" b="0" i="0" u="none" strike="noStrike" dirty="0">
                        <a:solidFill>
                          <a:srgbClr val="000000"/>
                        </a:solidFill>
                        <a:latin typeface="+mn-lt"/>
                        <a:cs typeface="Times New Roman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300" b="0" i="0" u="none" strike="noStrike" dirty="0">
                        <a:solidFill>
                          <a:srgbClr val="000000"/>
                        </a:solidFill>
                        <a:latin typeface="+mn-lt"/>
                        <a:cs typeface="Times New Roman"/>
                      </a:endParaRPr>
                    </a:p>
                  </a:txBody>
                  <a:tcPr marL="12700" marR="12700" marT="12700" marB="0" anchor="ctr"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0" y="1270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3600" b="1" dirty="0" smtClean="0">
                <a:solidFill>
                  <a:schemeClr val="accent2"/>
                </a:solidFill>
              </a:rPr>
              <a:t>IPA </a:t>
            </a:r>
            <a:r>
              <a:rPr lang="hr-HR" sz="3600" b="1" dirty="0" smtClean="0">
                <a:solidFill>
                  <a:schemeClr val="accent2"/>
                </a:solidFill>
              </a:rPr>
              <a:t>I</a:t>
            </a:r>
            <a:endParaRPr lang="en-US" sz="1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041900" y="733622"/>
            <a:ext cx="41021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r-HR" sz="1400" b="1" dirty="0" smtClean="0"/>
              <a:t>stanje na dan 31. 12. 2011.</a:t>
            </a:r>
            <a:r>
              <a:rPr lang="ta-IN" sz="1400" b="1" dirty="0" smtClean="0"/>
              <a:t> </a:t>
            </a:r>
            <a:r>
              <a:rPr lang="hr-HR" sz="1400" b="1" dirty="0" smtClean="0"/>
              <a:t>u milijunima eura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94870022"/>
              </p:ext>
            </p:extLst>
          </p:nvPr>
        </p:nvGraphicFramePr>
        <p:xfrm>
          <a:off x="0" y="1054102"/>
          <a:ext cx="9144000" cy="58038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5500"/>
                <a:gridCol w="1308100"/>
                <a:gridCol w="1168400"/>
                <a:gridCol w="1485900"/>
                <a:gridCol w="1206500"/>
                <a:gridCol w="1320800"/>
                <a:gridCol w="965200"/>
                <a:gridCol w="863600"/>
              </a:tblGrid>
              <a:tr h="109192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IPA I</a:t>
                      </a:r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 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latin typeface="+mn-lt"/>
                        <a:cs typeface="Times New Roman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Alocirana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 </a:t>
                      </a:r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sredstva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latin typeface="+mn-lt"/>
                        <a:cs typeface="Times New Roman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Ugovorena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 </a:t>
                      </a:r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sredstva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latin typeface="+mn-lt"/>
                        <a:cs typeface="Times New Roman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Ugovorena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 </a:t>
                      </a:r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sredstva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 </a:t>
                      </a:r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u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 </a:t>
                      </a:r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odnosu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 </a:t>
                      </a:r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na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 </a:t>
                      </a:r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alocirana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 </a:t>
                      </a:r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sredstva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latin typeface="+mn-lt"/>
                        <a:cs typeface="Times New Roman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Isplaćena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 </a:t>
                      </a:r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sredstva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latin typeface="+mn-lt"/>
                        <a:cs typeface="Times New Roman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Isplaćena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 </a:t>
                      </a:r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sredstva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 </a:t>
                      </a:r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u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 </a:t>
                      </a:r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odnosu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 </a:t>
                      </a:r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na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 </a:t>
                      </a:r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alocirana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 </a:t>
                      </a:r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sredstva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latin typeface="+mn-lt"/>
                        <a:cs typeface="Times New Roman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a-IN" sz="13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Rok za ugovaranje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latin typeface="+mn-lt"/>
                        <a:cs typeface="Times New Roman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a-IN" sz="13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Rok za isplate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latin typeface="+mn-lt"/>
                        <a:cs typeface="Times New Roman"/>
                      </a:endParaRPr>
                    </a:p>
                  </a:txBody>
                  <a:tcPr marL="12700" marR="12700" marT="12700" marB="0" anchor="ctr"/>
                </a:tc>
              </a:tr>
              <a:tr h="78532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2007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44</a:t>
                      </a:r>
                      <a:r>
                        <a:rPr lang="ta-IN" sz="14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554</a:t>
                      </a:r>
                      <a:r>
                        <a:rPr lang="ta-IN" sz="14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41</a:t>
                      </a:r>
                      <a:r>
                        <a:rPr lang="ta-IN" sz="14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444</a:t>
                      </a:r>
                      <a:r>
                        <a:rPr lang="ta-IN" sz="14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797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C0504D"/>
                          </a:solidFill>
                          <a:latin typeface="+mn-lt"/>
                        </a:rPr>
                        <a:t>93.02</a:t>
                      </a:r>
                      <a:r>
                        <a:rPr lang="ta-IN" sz="1400" b="0" i="0" u="none" strike="noStrike" dirty="0" smtClean="0">
                          <a:solidFill>
                            <a:srgbClr val="C0504D"/>
                          </a:solidFill>
                          <a:latin typeface="+mn-lt"/>
                        </a:rPr>
                        <a:t> %</a:t>
                      </a:r>
                      <a:endParaRPr lang="en-US" sz="1400" b="0" i="0" u="none" strike="noStrike" dirty="0">
                        <a:solidFill>
                          <a:srgbClr val="C0504D"/>
                        </a:solidFill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35</a:t>
                      </a:r>
                      <a:r>
                        <a:rPr lang="ta-IN" sz="14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996</a:t>
                      </a:r>
                      <a:r>
                        <a:rPr lang="ta-IN" sz="14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292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80.79</a:t>
                      </a:r>
                      <a:r>
                        <a:rPr lang="ta-IN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a-IN" sz="1300" b="1" i="0" u="none" strike="noStrike" dirty="0" smtClean="0">
                          <a:solidFill>
                            <a:schemeClr val="accent2"/>
                          </a:solidFill>
                          <a:latin typeface="+mn-lt"/>
                          <a:cs typeface="Times New Roman"/>
                        </a:rPr>
                        <a:t>završen</a:t>
                      </a:r>
                      <a:endParaRPr lang="en-US" sz="1300" b="1" i="0" u="none" strike="noStrike" dirty="0">
                        <a:solidFill>
                          <a:schemeClr val="accent2"/>
                        </a:solidFill>
                        <a:latin typeface="+mn-lt"/>
                        <a:cs typeface="Times New Roman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a-IN" sz="13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17.11.2013.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latin typeface="+mn-lt"/>
                        <a:cs typeface="Times New Roman"/>
                      </a:endParaRPr>
                    </a:p>
                  </a:txBody>
                  <a:tcPr marL="12700" marR="12700" marT="12700" marB="0" anchor="ctr"/>
                </a:tc>
              </a:tr>
              <a:tr h="78532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2008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42</a:t>
                      </a:r>
                      <a:r>
                        <a:rPr lang="ta-IN" sz="14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326</a:t>
                      </a:r>
                      <a:r>
                        <a:rPr lang="ta-IN" sz="14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39</a:t>
                      </a:r>
                      <a:r>
                        <a:rPr lang="ta-IN" sz="14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284</a:t>
                      </a:r>
                      <a:r>
                        <a:rPr lang="ta-IN" sz="14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588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C0504D"/>
                          </a:solidFill>
                          <a:latin typeface="+mn-lt"/>
                        </a:rPr>
                        <a:t>92.81</a:t>
                      </a:r>
                      <a:r>
                        <a:rPr lang="ta-IN" sz="1400" b="0" i="0" u="none" strike="noStrike" dirty="0" smtClean="0">
                          <a:solidFill>
                            <a:srgbClr val="C0504D"/>
                          </a:solidFill>
                          <a:latin typeface="+mn-lt"/>
                        </a:rPr>
                        <a:t> %</a:t>
                      </a:r>
                      <a:endParaRPr lang="en-US" sz="1400" b="0" i="0" u="none" strike="noStrike" dirty="0">
                        <a:solidFill>
                          <a:srgbClr val="C0504D"/>
                        </a:solidFill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20</a:t>
                      </a:r>
                      <a:r>
                        <a:rPr lang="ta-IN" sz="14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706</a:t>
                      </a:r>
                      <a:r>
                        <a:rPr lang="ta-IN" sz="14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171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48.92</a:t>
                      </a:r>
                      <a:r>
                        <a:rPr lang="ta-IN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a-IN" sz="1300" b="1" i="0" u="none" strike="noStrike" dirty="0" smtClean="0">
                          <a:solidFill>
                            <a:schemeClr val="accent2"/>
                          </a:solidFill>
                          <a:latin typeface="+mn-lt"/>
                          <a:cs typeface="Times New Roman"/>
                        </a:rPr>
                        <a:t>završen (5.6.2012.)</a:t>
                      </a:r>
                      <a:endParaRPr lang="en-US" sz="1300" b="1" i="0" u="none" strike="noStrike" dirty="0">
                        <a:solidFill>
                          <a:schemeClr val="accent2"/>
                        </a:solidFill>
                        <a:latin typeface="+mn-lt"/>
                        <a:cs typeface="Times New Roman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a-IN" sz="13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5.5.2015.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latin typeface="+mn-lt"/>
                        <a:cs typeface="Times New Roman"/>
                      </a:endParaRPr>
                    </a:p>
                  </a:txBody>
                  <a:tcPr marL="12700" marR="12700" marT="12700" marB="0" anchor="ctr"/>
                </a:tc>
              </a:tr>
              <a:tr h="78532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2009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42</a:t>
                      </a:r>
                      <a:r>
                        <a:rPr lang="ta-IN" sz="14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101</a:t>
                      </a:r>
                      <a:r>
                        <a:rPr lang="ta-IN" sz="14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430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23</a:t>
                      </a:r>
                      <a:r>
                        <a:rPr lang="ta-IN" sz="14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332</a:t>
                      </a:r>
                      <a:r>
                        <a:rPr lang="ta-IN" sz="14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166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55.42</a:t>
                      </a:r>
                      <a:r>
                        <a:rPr lang="ta-IN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10</a:t>
                      </a:r>
                      <a:r>
                        <a:rPr lang="ta-IN" sz="14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595</a:t>
                      </a:r>
                      <a:r>
                        <a:rPr lang="ta-IN" sz="14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338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25.17</a:t>
                      </a:r>
                      <a:r>
                        <a:rPr lang="ta-IN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a-IN" sz="13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5.5.2013.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latin typeface="+mn-lt"/>
                        <a:cs typeface="Times New Roman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a-IN" sz="13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5.5.2016.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latin typeface="+mn-lt"/>
                        <a:cs typeface="Times New Roman"/>
                      </a:endParaRPr>
                    </a:p>
                  </a:txBody>
                  <a:tcPr marL="12700" marR="12700" marT="12700" marB="0" anchor="ctr"/>
                </a:tc>
              </a:tr>
              <a:tr h="78532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2010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38</a:t>
                      </a:r>
                      <a:r>
                        <a:rPr lang="ta-IN" sz="14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623</a:t>
                      </a:r>
                      <a:r>
                        <a:rPr lang="ta-IN" sz="14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458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10</a:t>
                      </a:r>
                      <a:r>
                        <a:rPr lang="ta-IN" sz="14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616</a:t>
                      </a:r>
                      <a:r>
                        <a:rPr lang="ta-IN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272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27.49</a:t>
                      </a:r>
                      <a:r>
                        <a:rPr lang="ta-IN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9</a:t>
                      </a:r>
                      <a:r>
                        <a:rPr lang="ta-IN" sz="14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932</a:t>
                      </a:r>
                      <a:r>
                        <a:rPr lang="ta-IN" sz="14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623</a:t>
                      </a:r>
                      <a:endParaRPr lang="ta-IN" sz="14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25.72</a:t>
                      </a:r>
                      <a:r>
                        <a:rPr lang="ta-IN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a-IN" sz="13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7.4.2014.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latin typeface="+mn-lt"/>
                        <a:cs typeface="Times New Roman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a-IN" sz="13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7.4.2017.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latin typeface="+mn-lt"/>
                        <a:cs typeface="Times New Roman"/>
                      </a:endParaRPr>
                    </a:p>
                  </a:txBody>
                  <a:tcPr marL="12700" marR="12700" marT="12700" marB="0" anchor="ctr"/>
                </a:tc>
              </a:tr>
              <a:tr h="78532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2011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33</a:t>
                      </a:r>
                      <a:r>
                        <a:rPr lang="ta-IN" sz="14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829</a:t>
                      </a:r>
                      <a:r>
                        <a:rPr lang="ta-IN" sz="14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128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7</a:t>
                      </a:r>
                      <a:r>
                        <a:rPr lang="ta-IN" sz="14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062</a:t>
                      </a:r>
                      <a:r>
                        <a:rPr lang="ta-IN" sz="14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867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20.88</a:t>
                      </a:r>
                      <a:r>
                        <a:rPr lang="ta-IN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3</a:t>
                      </a:r>
                      <a:r>
                        <a:rPr lang="ta-IN" sz="14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087</a:t>
                      </a:r>
                      <a:r>
                        <a:rPr lang="ta-IN" sz="14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798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9.13</a:t>
                      </a:r>
                      <a:r>
                        <a:rPr lang="ta-IN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a-IN" sz="13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21.5.2015.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latin typeface="+mn-lt"/>
                        <a:cs typeface="Times New Roman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a-IN" sz="13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21.5.2019.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latin typeface="+mn-lt"/>
                        <a:cs typeface="Times New Roman"/>
                      </a:endParaRPr>
                    </a:p>
                  </a:txBody>
                  <a:tcPr marL="12700" marR="12700" marT="12700" marB="0" anchor="ctr"/>
                </a:tc>
              </a:tr>
              <a:tr h="78532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TOTAL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201</a:t>
                      </a:r>
                      <a:r>
                        <a:rPr lang="ta-IN" sz="14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434</a:t>
                      </a:r>
                      <a:r>
                        <a:rPr lang="ta-IN" sz="14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016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121</a:t>
                      </a:r>
                      <a:r>
                        <a:rPr lang="ta-IN" sz="14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740</a:t>
                      </a:r>
                      <a:r>
                        <a:rPr lang="ta-IN" sz="14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691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60.44</a:t>
                      </a:r>
                      <a:r>
                        <a:rPr lang="ta-IN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80</a:t>
                      </a:r>
                      <a:r>
                        <a:rPr lang="ta-IN" sz="14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318</a:t>
                      </a:r>
                      <a:r>
                        <a:rPr lang="ta-IN" sz="14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224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39.87</a:t>
                      </a:r>
                      <a:r>
                        <a:rPr lang="ta-IN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a-IN" sz="13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21.5.2015.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latin typeface="+mn-lt"/>
                        <a:cs typeface="Times New Roman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a-IN" sz="13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  <a:cs typeface="Times New Roman"/>
                        </a:rPr>
                        <a:t>21.5.2019.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latin typeface="+mn-lt"/>
                        <a:cs typeface="Times New Roman"/>
                      </a:endParaRPr>
                    </a:p>
                  </a:txBody>
                  <a:tcPr marL="12700" marR="12700" marT="12700" marB="0" anchor="ctr"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0" y="1270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3600" b="1" dirty="0" smtClean="0">
                <a:solidFill>
                  <a:schemeClr val="accent2"/>
                </a:solidFill>
              </a:rPr>
              <a:t>IPA </a:t>
            </a:r>
            <a:r>
              <a:rPr lang="hr-HR" sz="3600" b="1" dirty="0" smtClean="0">
                <a:solidFill>
                  <a:schemeClr val="accent2"/>
                </a:solidFill>
              </a:rPr>
              <a:t>I </a:t>
            </a:r>
            <a:endParaRPr lang="en-US" sz="1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041900" y="733622"/>
            <a:ext cx="41021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r-HR" sz="1400" b="1" dirty="0" smtClean="0"/>
              <a:t>stanje na dan </a:t>
            </a:r>
            <a:r>
              <a:rPr lang="ta-IN" sz="1400" b="1" dirty="0" smtClean="0"/>
              <a:t>29</a:t>
            </a:r>
            <a:r>
              <a:rPr lang="hr-HR" sz="1400" b="1" dirty="0" smtClean="0"/>
              <a:t>.</a:t>
            </a:r>
            <a:r>
              <a:rPr lang="ta-IN" sz="1400" b="1" dirty="0" smtClean="0"/>
              <a:t>6</a:t>
            </a:r>
            <a:r>
              <a:rPr lang="hr-HR" sz="1400" b="1" dirty="0" smtClean="0"/>
              <a:t>. 201</a:t>
            </a:r>
            <a:r>
              <a:rPr lang="ta-IN" sz="1400" b="1" dirty="0" smtClean="0"/>
              <a:t>2</a:t>
            </a:r>
            <a:r>
              <a:rPr lang="hr-HR" sz="1400" b="1" dirty="0" smtClean="0"/>
              <a:t>.</a:t>
            </a:r>
            <a:r>
              <a:rPr lang="ta-IN" sz="1400" b="1" dirty="0" smtClean="0"/>
              <a:t> </a:t>
            </a:r>
            <a:r>
              <a:rPr lang="hr-HR" sz="1400" b="1" dirty="0" smtClean="0"/>
              <a:t>u milijunima eura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1079498"/>
          <a:ext cx="9144000" cy="5778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/>
                <a:gridCol w="1828800"/>
                <a:gridCol w="1828800"/>
                <a:gridCol w="1828800"/>
                <a:gridCol w="1828800"/>
              </a:tblGrid>
              <a:tr h="825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IPA I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Ugovorena</a:t>
                      </a:r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8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sredstva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Razlika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Isplaćena</a:t>
                      </a:r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</a:t>
                      </a:r>
                      <a:r>
                        <a:rPr lang="en-US" sz="18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sredstva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Razlika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700" marR="12700" marT="12700" marB="0" anchor="ctr"/>
                </a:tc>
              </a:tr>
              <a:tr h="825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2007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r>
                        <a:rPr lang="ta-IN" sz="14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ta-IN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  <a:r>
                        <a:rPr lang="ta-IN" sz="14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520</a:t>
                      </a:r>
                      <a:r>
                        <a:rPr lang="ta-IN" sz="14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956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12.39</a:t>
                      </a:r>
                      <a:r>
                        <a:rPr lang="ta-IN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700" marR="12700" marT="12700" marB="0" anchor="ctr"/>
                </a:tc>
              </a:tr>
              <a:tr h="825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2008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  <a:r>
                        <a:rPr lang="ta-IN" sz="14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101</a:t>
                      </a:r>
                      <a:r>
                        <a:rPr lang="ta-IN" sz="14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506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9.69</a:t>
                      </a:r>
                      <a:r>
                        <a:rPr lang="ta-IN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r>
                        <a:rPr lang="ta-IN" sz="14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085</a:t>
                      </a:r>
                      <a:r>
                        <a:rPr lang="ta-IN" sz="14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574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7.29</a:t>
                      </a:r>
                      <a:r>
                        <a:rPr lang="ta-IN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700" marR="12700" marT="12700" marB="0" anchor="ctr"/>
                </a:tc>
              </a:tr>
              <a:tr h="825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2009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  <a:r>
                        <a:rPr lang="ta-IN" sz="14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446</a:t>
                      </a:r>
                      <a:r>
                        <a:rPr lang="ta-IN" sz="14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211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FF0000"/>
                          </a:solidFill>
                          <a:latin typeface="Calibri"/>
                        </a:rPr>
                        <a:t>20.06</a:t>
                      </a:r>
                      <a:r>
                        <a:rPr lang="ta-IN" sz="1400" b="0" i="0" u="none" strike="noStrike" dirty="0" smtClean="0">
                          <a:solidFill>
                            <a:srgbClr val="FF0000"/>
                          </a:solidFill>
                          <a:latin typeface="Calibri"/>
                        </a:rPr>
                        <a:t> %</a:t>
                      </a:r>
                      <a:endParaRPr lang="en-US" sz="1400" b="0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r>
                        <a:rPr lang="ta-IN" sz="14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594</a:t>
                      </a:r>
                      <a:r>
                        <a:rPr lang="ta-IN" sz="14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725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6.16</a:t>
                      </a:r>
                      <a:r>
                        <a:rPr lang="ta-IN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700" marR="12700" marT="12700" marB="0" anchor="ctr"/>
                </a:tc>
              </a:tr>
              <a:tr h="825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2010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173</a:t>
                      </a:r>
                      <a:r>
                        <a:rPr lang="ta-IN" sz="14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587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0.45</a:t>
                      </a:r>
                      <a:r>
                        <a:rPr lang="ta-IN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130</a:t>
                      </a:r>
                      <a:r>
                        <a:rPr lang="ta-IN" sz="14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190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0.34</a:t>
                      </a:r>
                      <a:r>
                        <a:rPr lang="ta-IN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700" marR="12700" marT="12700" marB="0" anchor="ctr"/>
                </a:tc>
              </a:tr>
              <a:tr h="825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2011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  <a:r>
                        <a:rPr lang="ta-IN" sz="14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062</a:t>
                      </a:r>
                      <a:r>
                        <a:rPr lang="ta-IN" sz="14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867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FF0000"/>
                          </a:solidFill>
                          <a:latin typeface="Calibri"/>
                        </a:rPr>
                        <a:t>20.88</a:t>
                      </a:r>
                      <a:r>
                        <a:rPr lang="ta-IN" sz="1400" b="0" i="0" u="none" strike="noStrike" dirty="0" smtClean="0">
                          <a:solidFill>
                            <a:srgbClr val="FF0000"/>
                          </a:solidFill>
                          <a:latin typeface="Calibri"/>
                        </a:rPr>
                        <a:t> %</a:t>
                      </a:r>
                      <a:endParaRPr lang="en-US" sz="1400" b="0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r>
                        <a:rPr lang="ta-IN" sz="14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087</a:t>
                      </a:r>
                      <a:r>
                        <a:rPr lang="ta-IN" sz="14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798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9.13</a:t>
                      </a:r>
                      <a:r>
                        <a:rPr lang="ta-IN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700" marR="12700" marT="12700" marB="0" anchor="ctr"/>
                </a:tc>
              </a:tr>
              <a:tr h="825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TOTAL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19</a:t>
                      </a:r>
                      <a:r>
                        <a:rPr lang="ta-IN" sz="14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784</a:t>
                      </a:r>
                      <a:r>
                        <a:rPr lang="ta-IN" sz="14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172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9.82</a:t>
                      </a:r>
                      <a:r>
                        <a:rPr lang="ta-IN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  <a:r>
                        <a:rPr lang="ta-IN" sz="14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419</a:t>
                      </a:r>
                      <a:r>
                        <a:rPr lang="ta-IN" sz="14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245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7.16</a:t>
                      </a:r>
                      <a:r>
                        <a:rPr lang="ta-IN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%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700" marR="12700" marT="12700" marB="0" anchor="ctr"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463800" y="733622"/>
            <a:ext cx="668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r-HR" sz="1400" b="1" dirty="0" smtClean="0"/>
              <a:t>Napredak ostvaren u razdoblju 31.12.2011. -</a:t>
            </a:r>
            <a:r>
              <a:rPr lang="ta-IN" sz="1400" b="1" dirty="0" smtClean="0"/>
              <a:t> </a:t>
            </a:r>
            <a:r>
              <a:rPr lang="hr-HR" sz="1400" b="1" dirty="0" smtClean="0"/>
              <a:t>29.06.2012. </a:t>
            </a:r>
            <a:r>
              <a:rPr lang="ta-IN" sz="1400" b="1" dirty="0" smtClean="0"/>
              <a:t> </a:t>
            </a:r>
            <a:r>
              <a:rPr lang="hr-HR" sz="1400" b="1" dirty="0" smtClean="0"/>
              <a:t>u milijunima eura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0" y="1270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3600" b="1" dirty="0" smtClean="0">
                <a:solidFill>
                  <a:schemeClr val="accent2"/>
                </a:solidFill>
              </a:rPr>
              <a:t>IPA </a:t>
            </a:r>
            <a:r>
              <a:rPr lang="hr-HR" sz="3600" b="1" dirty="0" smtClean="0">
                <a:solidFill>
                  <a:schemeClr val="accent2"/>
                </a:solidFill>
              </a:rPr>
              <a:t>I</a:t>
            </a:r>
            <a:endParaRPr lang="en-US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08000"/>
          </a:xfrm>
        </p:spPr>
        <p:txBody>
          <a:bodyPr/>
          <a:lstStyle/>
          <a:p>
            <a:r>
              <a:rPr lang="ta-IN" sz="2400" dirty="0" smtClean="0"/>
              <a:t>Prema boljem korištenju sredstava EU</a:t>
            </a:r>
            <a:endParaRPr lang="en-US" sz="24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579835"/>
              </p:ext>
            </p:extLst>
          </p:nvPr>
        </p:nvGraphicFramePr>
        <p:xfrm>
          <a:off x="0" y="508001"/>
          <a:ext cx="9144000" cy="57796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78100"/>
                <a:gridCol w="6565900"/>
              </a:tblGrid>
              <a:tr h="309829">
                <a:tc gridSpan="2">
                  <a:txBody>
                    <a:bodyPr/>
                    <a:lstStyle/>
                    <a:p>
                      <a:r>
                        <a:rPr lang="ta-IN" dirty="0" smtClean="0"/>
                        <a:t>Kontinuirane</a:t>
                      </a:r>
                      <a:r>
                        <a:rPr lang="ta-IN" baseline="0" dirty="0" smtClean="0"/>
                        <a:t> aktivnosti i inicijative MRRFEU</a:t>
                      </a:r>
                      <a:r>
                        <a:rPr lang="ta-IN" dirty="0" smtClean="0"/>
                        <a:t>: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800392">
                <a:tc>
                  <a:txBody>
                    <a:bodyPr/>
                    <a:lstStyle/>
                    <a:p>
                      <a:pPr>
                        <a:buFont typeface="Arial"/>
                        <a:buNone/>
                      </a:pPr>
                      <a:r>
                        <a:rPr lang="ta-IN" sz="1400" b="1" dirty="0" smtClean="0"/>
                        <a:t>korištenje</a:t>
                      </a:r>
                      <a:r>
                        <a:rPr lang="ta-IN" sz="1400" b="1" baseline="0" dirty="0" smtClean="0"/>
                        <a:t> EU fondova uvrštena kao stalna točka Koordinacije za regionalni razvoj i fondova EU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Font typeface="Arial"/>
                        <a:buChar char="•"/>
                      </a:pPr>
                      <a:r>
                        <a:rPr lang="ta-IN" sz="1300" dirty="0" smtClean="0"/>
                        <a:t> redovno informiranje</a:t>
                      </a:r>
                      <a:r>
                        <a:rPr lang="ta-IN" sz="1300" baseline="0" dirty="0" smtClean="0"/>
                        <a:t> o napretku u korištenju EU sredstava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ta-IN" sz="1300" baseline="0" dirty="0" smtClean="0"/>
                        <a:t> identifikacija i rješavanje tekućih problema</a:t>
                      </a:r>
                      <a:endParaRPr lang="ta-IN" sz="1300" baseline="0" dirty="0" smtClean="0">
                        <a:solidFill>
                          <a:srgbClr val="FF0000"/>
                        </a:solidFill>
                      </a:endParaRP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ta-IN" sz="1300" baseline="0" dirty="0" smtClean="0"/>
                        <a:t> forum za raspravu otvorenih pitanja i rana identifikacija problema</a:t>
                      </a:r>
                      <a:endParaRPr lang="en-US" sz="1300" dirty="0"/>
                    </a:p>
                  </a:txBody>
                  <a:tcPr/>
                </a:tc>
              </a:tr>
              <a:tr h="763798">
                <a:tc>
                  <a:txBody>
                    <a:bodyPr/>
                    <a:lstStyle/>
                    <a:p>
                      <a:r>
                        <a:rPr lang="ta-IN" sz="1400" b="1" baseline="0" dirty="0" smtClean="0"/>
                        <a:t>uvedeni redovni sastanci na razini ministara vezani uz pitanja EU fondova</a:t>
                      </a:r>
                      <a:endParaRPr lang="en-US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Font typeface="Arial"/>
                        <a:buChar char="•"/>
                      </a:pPr>
                      <a:r>
                        <a:rPr lang="ta-IN" sz="1300" dirty="0" smtClean="0"/>
                        <a:t> pitanja apsorpcije – provedba ugovorenih</a:t>
                      </a:r>
                      <a:r>
                        <a:rPr lang="ta-IN" sz="1300" baseline="0" dirty="0" smtClean="0"/>
                        <a:t> </a:t>
                      </a:r>
                      <a:r>
                        <a:rPr lang="ta-IN" sz="1300" dirty="0" smtClean="0"/>
                        <a:t>projekata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ta-IN" sz="1300" dirty="0" smtClean="0"/>
                        <a:t> ulaganje u ljudske resurse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ta-IN" sz="1300" dirty="0" smtClean="0"/>
                        <a:t> projektni ‘pipeline’ (zaliha zrelih projekata)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ta-IN" sz="1300" dirty="0" smtClean="0"/>
                        <a:t> organizacijska pitanja i optimizacija</a:t>
                      </a:r>
                      <a:r>
                        <a:rPr lang="ta-IN" sz="1300" baseline="0" dirty="0" smtClean="0"/>
                        <a:t> poslovanja</a:t>
                      </a:r>
                      <a:endParaRPr lang="ta-IN" sz="1300" dirty="0" smtClean="0"/>
                    </a:p>
                  </a:txBody>
                  <a:tcPr/>
                </a:tc>
              </a:tr>
              <a:tr h="1420049">
                <a:tc>
                  <a:txBody>
                    <a:bodyPr/>
                    <a:lstStyle/>
                    <a:p>
                      <a:pPr algn="l"/>
                      <a:r>
                        <a:rPr lang="ta-IN" sz="1400" b="1" dirty="0" smtClean="0"/>
                        <a:t>planiranje financijskih instrumenata za predfinaciranje</a:t>
                      </a:r>
                      <a:r>
                        <a:rPr lang="ta-IN" sz="1400" b="1" baseline="0" dirty="0" smtClean="0"/>
                        <a:t>, sufinanciranje projekata i</a:t>
                      </a:r>
                      <a:r>
                        <a:rPr lang="ta-IN" sz="1400" b="1" dirty="0" smtClean="0"/>
                        <a:t> pripremu projektne dokumentacije</a:t>
                      </a:r>
                      <a:endParaRPr lang="en-US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Font typeface="Arial"/>
                        <a:buChar char="•"/>
                      </a:pPr>
                      <a:r>
                        <a:rPr lang="ta-IN" sz="1300" dirty="0" smtClean="0"/>
                        <a:t> proračun MRRFEU za promociju</a:t>
                      </a:r>
                      <a:r>
                        <a:rPr lang="ta-IN" sz="1300" baseline="0" dirty="0" smtClean="0"/>
                        <a:t> projekata na regionalnoj razini</a:t>
                      </a:r>
                      <a:r>
                        <a:rPr lang="ta-IN" sz="1300" dirty="0" smtClean="0"/>
                        <a:t> (30 milijuna kuna za regije)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ta-IN" sz="1300" dirty="0" smtClean="0"/>
                        <a:t> priprema</a:t>
                      </a:r>
                      <a:r>
                        <a:rPr lang="ta-IN" sz="1300" baseline="0" dirty="0" smtClean="0"/>
                        <a:t> instrumenata za veliki priljev strukturnih fondova nakon ulaska Hrvatske u EU u suradnji s IFI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ta-IN" sz="1300" baseline="0" dirty="0" smtClean="0"/>
                        <a:t> preporuke ministarstvima da u proračunima osiguraju značajnija sredstva za pripremu projektne dokumentacije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ta-IN" sz="1300" dirty="0" smtClean="0"/>
                        <a:t> HBOR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ta-IN" sz="1300" baseline="0" dirty="0" smtClean="0"/>
                        <a:t> proračuni ministarstava </a:t>
                      </a:r>
                      <a:endParaRPr lang="ta-IN" sz="1300" dirty="0" smtClean="0"/>
                    </a:p>
                  </a:txBody>
                  <a:tcPr/>
                </a:tc>
              </a:tr>
              <a:tr h="748753">
                <a:tc>
                  <a:txBody>
                    <a:bodyPr/>
                    <a:lstStyle/>
                    <a:p>
                      <a:r>
                        <a:rPr lang="ta-IN" sz="1400" b="1" dirty="0" smtClean="0">
                          <a:solidFill>
                            <a:schemeClr val="tx1"/>
                          </a:solidFill>
                        </a:rPr>
                        <a:t>jačanje</a:t>
                      </a:r>
                      <a:r>
                        <a:rPr lang="ta-IN" sz="1400" b="1" baseline="0" dirty="0" smtClean="0">
                          <a:solidFill>
                            <a:schemeClr val="tx1"/>
                          </a:solidFill>
                        </a:rPr>
                        <a:t> administrativnih kapaciteta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Font typeface="Arial"/>
                        <a:buChar char="•"/>
                      </a:pPr>
                      <a:r>
                        <a:rPr lang="ta-IN" sz="1300" dirty="0" smtClean="0">
                          <a:solidFill>
                            <a:schemeClr val="tx1"/>
                          </a:solidFill>
                        </a:rPr>
                        <a:t> novo zapošljavanje za IPA i</a:t>
                      </a:r>
                      <a:r>
                        <a:rPr lang="ta-IN" sz="1300" baseline="0" dirty="0" smtClean="0">
                          <a:solidFill>
                            <a:schemeClr val="tx1"/>
                          </a:solidFill>
                        </a:rPr>
                        <a:t> SF (232 nova stručnjaka)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ta-IN" sz="1300" baseline="0" dirty="0" smtClean="0">
                          <a:solidFill>
                            <a:schemeClr val="tx1"/>
                          </a:solidFill>
                        </a:rPr>
                        <a:t> programi edukacije i stručnog usavršavanja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ta-IN" sz="1300" baseline="0" dirty="0" smtClean="0">
                          <a:solidFill>
                            <a:schemeClr val="tx1"/>
                          </a:solidFill>
                        </a:rPr>
                        <a:t> postavljanje efikasnijeg jedinstvenog sustava upravljanja i kontrole nacionalnim i EU sredstvima</a:t>
                      </a:r>
                      <a:endParaRPr lang="en-US" sz="13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367379">
                <a:tc>
                  <a:txBody>
                    <a:bodyPr/>
                    <a:lstStyle/>
                    <a:p>
                      <a:r>
                        <a:rPr lang="ta-IN" sz="1400" b="1" dirty="0" smtClean="0">
                          <a:solidFill>
                            <a:schemeClr val="tx1"/>
                          </a:solidFill>
                        </a:rPr>
                        <a:t>priprema Akcijskog plana</a:t>
                      </a:r>
                      <a:r>
                        <a:rPr lang="ta-IN" sz="1400" b="1" baseline="0" dirty="0" smtClean="0">
                          <a:solidFill>
                            <a:schemeClr val="tx1"/>
                          </a:solidFill>
                        </a:rPr>
                        <a:t> za korištenje strukturnih i Kohezijskog fonda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Font typeface="Arial"/>
                        <a:buChar char="•"/>
                      </a:pPr>
                      <a:r>
                        <a:rPr lang="ta-IN" sz="1300" baseline="0" dirty="0" smtClean="0">
                          <a:solidFill>
                            <a:schemeClr val="tx1"/>
                          </a:solidFill>
                        </a:rPr>
                        <a:t> alat za Vladu RH za praćenje i sustavnu promociju novih mjera usmjerenih na poboljšanje apsorpcije sredstava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ta-IN" sz="1300" baseline="0" dirty="0" smtClean="0">
                          <a:solidFill>
                            <a:schemeClr val="tx1"/>
                          </a:solidFill>
                        </a:rPr>
                        <a:t> usklađivanje nacionalnog proračuna i sredstava EU 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ta-IN" sz="1300" baseline="0" dirty="0" smtClean="0">
                          <a:solidFill>
                            <a:schemeClr val="tx1"/>
                          </a:solidFill>
                        </a:rPr>
                        <a:t> daljnje jačanje ljudskih resursa i plan zadržavanja najkvalitetnijih kadrova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ta-IN" sz="1300" baseline="0" dirty="0" smtClean="0">
                          <a:solidFill>
                            <a:schemeClr val="tx1"/>
                          </a:solidFill>
                        </a:rPr>
                        <a:t> aktivnosti usmjerene prema značajnom povećanju zrele zalihe projekata (‘overbooking’)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ta-IN" sz="1300" baseline="0" dirty="0" smtClean="0">
                          <a:solidFill>
                            <a:schemeClr val="tx1"/>
                          </a:solidFill>
                        </a:rPr>
                        <a:t>  javna nabava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Iskorištenost IPA sredstava u 6 mjeseci mandata nove Vlade RH&amp;quot;&quot;/&gt;&lt;property id=&quot;20307&quot; value=&quot;276&quot;/&gt;&lt;/object&gt;&lt;object type=&quot;3&quot; unique_id=&quot;10005&quot;&gt;&lt;property id=&quot;20148&quot; value=&quot;5&quot;/&gt;&lt;property id=&quot;20300&quot; value=&quot;Slide 2&quot;/&gt;&lt;property id=&quot;20307&quot; value=&quot;313&quot;/&gt;&lt;/object&gt;&lt;object type=&quot;3&quot; unique_id=&quot;10006&quot;&gt;&lt;property id=&quot;20148&quot; value=&quot;5&quot;/&gt;&lt;property id=&quot;20300&quot; value=&quot;Slide 3&quot;/&gt;&lt;property id=&quot;20307&quot; value=&quot;311&quot;/&gt;&lt;/object&gt;&lt;object type=&quot;3&quot; unique_id=&quot;10007&quot;&gt;&lt;property id=&quot;20148&quot; value=&quot;5&quot;/&gt;&lt;property id=&quot;20300&quot; value=&quot;Slide 4 - &amp;quot;Napredak ostvaren u razdoblju 31.12.2011. -29.06.2012.&amp;#x0D;&amp;#x0A; ukupno IPA program&amp;quot;&quot;/&gt;&lt;property id=&quot;20307&quot; value=&quot;330&quot;/&gt;&lt;/object&gt;&lt;object type=&quot;3&quot; unique_id=&quot;10008&quot;&gt;&lt;property id=&quot;20148&quot; value=&quot;5&quot;/&gt;&lt;property id=&quot;20300&quot; value=&quot;Slide 5&quot;/&gt;&lt;property id=&quot;20307&quot; value=&quot;314&quot;/&gt;&lt;/object&gt;&lt;object type=&quot;3&quot; unique_id=&quot;10009&quot;&gt;&lt;property id=&quot;20148&quot; value=&quot;5&quot;/&gt;&lt;property id=&quot;20300&quot; value=&quot;Slide 6&quot;/&gt;&lt;property id=&quot;20307&quot; value=&quot;318&quot;/&gt;&lt;/object&gt;&lt;object type=&quot;3&quot; unique_id=&quot;10010&quot;&gt;&lt;property id=&quot;20148&quot; value=&quot;5&quot;/&gt;&lt;property id=&quot;20300&quot; value=&quot;Slide 7&quot;/&gt;&lt;property id=&quot;20307&quot; value=&quot;319&quot;/&gt;&lt;/object&gt;&lt;object type=&quot;3&quot; unique_id=&quot;10011&quot;&gt;&lt;property id=&quot;20148&quot; value=&quot;5&quot;/&gt;&lt;property id=&quot;20300&quot; value=&quot;Slide 8&quot;/&gt;&lt;property id=&quot;20307&quot; value=&quot;320&quot;/&gt;&lt;/object&gt;&lt;object type=&quot;3&quot; unique_id=&quot;10012&quot;&gt;&lt;property id=&quot;20148&quot; value=&quot;5&quot;/&gt;&lt;property id=&quot;20300&quot; value=&quot;Slide 9 - &amp;quot;Prema boljem korištenju sredstava EU&amp;quot;&quot;/&gt;&lt;property id=&quot;20307&quot; value=&quot;322&quot;/&gt;&lt;/object&gt;&lt;object type=&quot;3&quot; unique_id=&quot;10013&quot;&gt;&lt;property id=&quot;20148&quot; value=&quot;5&quot;/&gt;&lt;property id=&quot;20300&quot; value=&quot;Slide 10 - &amp;quot;HVALA NA PAŽNJI &amp;quot;&quot;/&gt;&lt;property id=&quot;20307&quot; value=&quot;321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10843</TotalTime>
  <Words>1292</Words>
  <Application>Microsoft Office PowerPoint</Application>
  <PresentationFormat>On-screen Show (4:3)</PresentationFormat>
  <Paragraphs>417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Iskorištenost IPA sredstava u 6 mjeseci mandata nove Vlade RH</vt:lpstr>
      <vt:lpstr>PowerPoint Presentation</vt:lpstr>
      <vt:lpstr>PowerPoint Presentation</vt:lpstr>
      <vt:lpstr>Napredak ostvaren u razdoblju 31.12.2011. -29.06.2012.  ukupno IPA program</vt:lpstr>
      <vt:lpstr>PowerPoint Presentation</vt:lpstr>
      <vt:lpstr>PowerPoint Presentation</vt:lpstr>
      <vt:lpstr>PowerPoint Presentation</vt:lpstr>
      <vt:lpstr>PowerPoint Presentation</vt:lpstr>
      <vt:lpstr>Prema boljem korištenju sredstava EU</vt:lpstr>
      <vt:lpstr>HVALA NA PAŽNJI </vt:lpstr>
    </vt:vector>
  </TitlesOfParts>
  <Company>MRDEUF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EU assistance co-ordination meeting_11042012</dc:title>
  <dc:creator>Matija Derk</dc:creator>
  <cp:lastModifiedBy>JOSIP</cp:lastModifiedBy>
  <cp:revision>146</cp:revision>
  <dcterms:created xsi:type="dcterms:W3CDTF">2012-07-14T15:50:35Z</dcterms:created>
  <dcterms:modified xsi:type="dcterms:W3CDTF">2012-07-18T08:07:33Z</dcterms:modified>
</cp:coreProperties>
</file>