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4.xml" ContentType="application/vnd.openxmlformats-officedocument.presentationml.notesSlide+xml"/>
  <Override PartName="/ppt/charts/chartEx1.xml" ContentType="application/vnd.ms-office.chartex+xml"/>
  <Override PartName="/ppt/charts/style7.xml" ContentType="application/vnd.ms-office.chartstyle+xml"/>
  <Override PartName="/ppt/charts/colors7.xml" ContentType="application/vnd.ms-office.chartcolorstyle+xml"/>
  <Override PartName="/ppt/charts/chart7.xml" ContentType="application/vnd.openxmlformats-officedocument.drawingml.chart+xml"/>
  <Override PartName="/ppt/charts/style8.xml" ContentType="application/vnd.ms-office.chartstyle+xml"/>
  <Override PartName="/ppt/charts/colors8.xml" ContentType="application/vnd.ms-office.chartcolorstyle+xml"/>
  <Override PartName="/ppt/charts/chart8.xml" ContentType="application/vnd.openxmlformats-officedocument.drawingml.chart+xml"/>
  <Override PartName="/ppt/charts/style9.xml" ContentType="application/vnd.ms-office.chartstyle+xml"/>
  <Override PartName="/ppt/charts/colors9.xml" ContentType="application/vnd.ms-office.chartcolorstyle+xml"/>
  <Override PartName="/ppt/charts/chart9.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5.xml" ContentType="application/vnd.openxmlformats-officedocument.presentationml.notesSlide+xml"/>
  <Override PartName="/ppt/charts/chartEx2.xml" ContentType="application/vnd.ms-office.chartex+xml"/>
  <Override PartName="/ppt/charts/style11.xml" ContentType="application/vnd.ms-office.chartstyle+xml"/>
  <Override PartName="/ppt/charts/colors11.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0.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68"/>
  </p:notesMasterIdLst>
  <p:handoutMasterIdLst>
    <p:handoutMasterId r:id="rId69"/>
  </p:handoutMasterIdLst>
  <p:sldIdLst>
    <p:sldId id="258" r:id="rId3"/>
    <p:sldId id="338" r:id="rId4"/>
    <p:sldId id="368" r:id="rId5"/>
    <p:sldId id="367" r:id="rId6"/>
    <p:sldId id="366" r:id="rId7"/>
    <p:sldId id="365" r:id="rId8"/>
    <p:sldId id="370" r:id="rId9"/>
    <p:sldId id="371" r:id="rId10"/>
    <p:sldId id="372" r:id="rId11"/>
    <p:sldId id="373" r:id="rId12"/>
    <p:sldId id="374" r:id="rId13"/>
    <p:sldId id="375" r:id="rId14"/>
    <p:sldId id="376" r:id="rId15"/>
    <p:sldId id="377" r:id="rId16"/>
    <p:sldId id="378" r:id="rId17"/>
    <p:sldId id="379" r:id="rId18"/>
    <p:sldId id="380" r:id="rId19"/>
    <p:sldId id="381" r:id="rId20"/>
    <p:sldId id="382" r:id="rId21"/>
    <p:sldId id="383" r:id="rId22"/>
    <p:sldId id="384" r:id="rId23"/>
    <p:sldId id="385" r:id="rId24"/>
    <p:sldId id="386" r:id="rId25"/>
    <p:sldId id="387" r:id="rId26"/>
    <p:sldId id="388" r:id="rId27"/>
    <p:sldId id="389" r:id="rId28"/>
    <p:sldId id="390" r:id="rId29"/>
    <p:sldId id="391" r:id="rId30"/>
    <p:sldId id="392" r:id="rId31"/>
    <p:sldId id="393" r:id="rId32"/>
    <p:sldId id="394" r:id="rId33"/>
    <p:sldId id="395" r:id="rId34"/>
    <p:sldId id="396" r:id="rId35"/>
    <p:sldId id="397" r:id="rId36"/>
    <p:sldId id="398" r:id="rId37"/>
    <p:sldId id="399" r:id="rId38"/>
    <p:sldId id="400" r:id="rId39"/>
    <p:sldId id="401" r:id="rId40"/>
    <p:sldId id="402" r:id="rId41"/>
    <p:sldId id="369" r:id="rId42"/>
    <p:sldId id="276" r:id="rId43"/>
    <p:sldId id="322" r:id="rId44"/>
    <p:sldId id="343" r:id="rId45"/>
    <p:sldId id="355" r:id="rId46"/>
    <p:sldId id="356" r:id="rId47"/>
    <p:sldId id="333" r:id="rId48"/>
    <p:sldId id="354" r:id="rId49"/>
    <p:sldId id="357" r:id="rId50"/>
    <p:sldId id="358" r:id="rId51"/>
    <p:sldId id="359" r:id="rId52"/>
    <p:sldId id="335" r:id="rId53"/>
    <p:sldId id="360" r:id="rId54"/>
    <p:sldId id="361" r:id="rId55"/>
    <p:sldId id="346" r:id="rId56"/>
    <p:sldId id="406" r:id="rId57"/>
    <p:sldId id="348" r:id="rId58"/>
    <p:sldId id="349" r:id="rId59"/>
    <p:sldId id="350" r:id="rId60"/>
    <p:sldId id="407" r:id="rId61"/>
    <p:sldId id="403" r:id="rId62"/>
    <p:sldId id="352" r:id="rId63"/>
    <p:sldId id="405" r:id="rId64"/>
    <p:sldId id="362" r:id="rId65"/>
    <p:sldId id="363" r:id="rId66"/>
    <p:sldId id="364" r:id="rId67"/>
  </p:sldIdLst>
  <p:sldSz cx="12192000" cy="6858000"/>
  <p:notesSz cx="6877050" cy="10002838"/>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7" d="100"/>
          <a:sy n="77" d="100"/>
        </p:scale>
        <p:origin x="68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notesMaster" Target="notesMasters/notesMaster1.xml"/><Relationship Id="rId7" Type="http://schemas.openxmlformats.org/officeDocument/2006/relationships/slide" Target="slides/slide5.xml"/><Relationship Id="rId71"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s>
</file>

<file path=ppt/charts/_rels/chart1.xml.rels><?xml version="1.0" encoding="UTF-8" standalone="yes"?>
<Relationships xmlns="http://schemas.openxmlformats.org/package/2006/relationships"><Relationship Id="rId3" Type="http://schemas.openxmlformats.org/officeDocument/2006/relationships/oleObject" Target="Knjiga1"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wb331425\OneDrive%20-%20WBG\Slavonia%20Comparators%20over%20time.xlsx" TargetMode="External"/><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oleObject" Target="Knjiga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Knjiga1"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Knjiga1"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Knjiga1"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Knjiga1"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Knjiga1" TargetMode="External"/><Relationship Id="rId2" Type="http://schemas.microsoft.com/office/2011/relationships/chartColorStyle" Target="colors8.xml"/><Relationship Id="rId1" Type="http://schemas.microsoft.com/office/2011/relationships/chartStyle" Target="style8.xml"/></Relationships>
</file>

<file path=ppt/charts/_rels/chart8.xml.rels><?xml version="1.0" encoding="UTF-8" standalone="yes"?>
<Relationships xmlns="http://schemas.openxmlformats.org/package/2006/relationships"><Relationship Id="rId3" Type="http://schemas.openxmlformats.org/officeDocument/2006/relationships/oleObject" Target="Knjiga1" TargetMode="External"/><Relationship Id="rId2" Type="http://schemas.microsoft.com/office/2011/relationships/chartColorStyle" Target="colors9.xml"/><Relationship Id="rId1" Type="http://schemas.microsoft.com/office/2011/relationships/chartStyle" Target="style9.xml"/></Relationships>
</file>

<file path=ppt/charts/_rels/chart9.xml.rels><?xml version="1.0" encoding="UTF-8" standalone="yes"?>
<Relationships xmlns="http://schemas.openxmlformats.org/package/2006/relationships"><Relationship Id="rId3" Type="http://schemas.openxmlformats.org/officeDocument/2006/relationships/oleObject" Target="Knjiga1" TargetMode="External"/><Relationship Id="rId2" Type="http://schemas.microsoft.com/office/2011/relationships/chartColorStyle" Target="colors10.xml"/><Relationship Id="rId1" Type="http://schemas.microsoft.com/office/2011/relationships/chartStyle" Target="style10.xml"/></Relationships>
</file>

<file path=ppt/charts/_rels/chartEx1.xml.rels><?xml version="1.0" encoding="UTF-8" standalone="yes"?>
<Relationships xmlns="http://schemas.openxmlformats.org/package/2006/relationships"><Relationship Id="rId3" Type="http://schemas.microsoft.com/office/2011/relationships/chartColorStyle" Target="colors7.xml"/><Relationship Id="rId2" Type="http://schemas.microsoft.com/office/2011/relationships/chartStyle" Target="style7.xml"/><Relationship Id="rId1" Type="http://schemas.openxmlformats.org/officeDocument/2006/relationships/oleObject" Target="Knjiga1" TargetMode="External"/></Relationships>
</file>

<file path=ppt/charts/_rels/chartEx2.xml.rels><?xml version="1.0" encoding="UTF-8" standalone="yes"?>
<Relationships xmlns="http://schemas.openxmlformats.org/package/2006/relationships"><Relationship Id="rId3" Type="http://schemas.microsoft.com/office/2011/relationships/chartColorStyle" Target="colors11.xml"/><Relationship Id="rId2" Type="http://schemas.microsoft.com/office/2011/relationships/chartStyle" Target="style11.xml"/><Relationship Id="rId1" Type="http://schemas.openxmlformats.org/officeDocument/2006/relationships/oleObject" Target="Knjiga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List1!$C$5</c:f>
              <c:strCache>
                <c:ptCount val="1"/>
                <c:pt idx="0">
                  <c:v>Ostatak RH</c:v>
                </c:pt>
              </c:strCache>
            </c:strRef>
          </c:tx>
          <c:spPr>
            <a:solidFill>
              <a:schemeClr val="accent1"/>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baseline="0">
                    <a:solidFill>
                      <a:schemeClr val="lt1"/>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List1!$B$6:$B$7</c:f>
              <c:strCache>
                <c:ptCount val="2"/>
                <c:pt idx="0">
                  <c:v>Broj živorođenih 1998.</c:v>
                </c:pt>
                <c:pt idx="1">
                  <c:v>Broj živorođenih 2016.</c:v>
                </c:pt>
              </c:strCache>
            </c:strRef>
          </c:cat>
          <c:val>
            <c:numRef>
              <c:f>List1!$C$6:$C$7</c:f>
              <c:numCache>
                <c:formatCode>General</c:formatCode>
                <c:ptCount val="2"/>
                <c:pt idx="0">
                  <c:v>36804</c:v>
                </c:pt>
                <c:pt idx="1">
                  <c:v>31098</c:v>
                </c:pt>
              </c:numCache>
            </c:numRef>
          </c:val>
          <c:extLst>
            <c:ext xmlns:c16="http://schemas.microsoft.com/office/drawing/2014/chart" uri="{C3380CC4-5D6E-409C-BE32-E72D297353CC}">
              <c16:uniqueId val="{00000000-A18C-42DA-A319-531C0E4A5766}"/>
            </c:ext>
          </c:extLst>
        </c:ser>
        <c:ser>
          <c:idx val="1"/>
          <c:order val="1"/>
          <c:tx>
            <c:strRef>
              <c:f>List1!$D$5</c:f>
              <c:strCache>
                <c:ptCount val="1"/>
                <c:pt idx="0">
                  <c:v>Slavonija</c:v>
                </c:pt>
              </c:strCache>
            </c:strRef>
          </c:tx>
          <c:spPr>
            <a:solidFill>
              <a:schemeClr val="accent2"/>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baseline="0">
                    <a:solidFill>
                      <a:schemeClr val="lt1"/>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List1!$B$6:$B$7</c:f>
              <c:strCache>
                <c:ptCount val="2"/>
                <c:pt idx="0">
                  <c:v>Broj živorođenih 1998.</c:v>
                </c:pt>
                <c:pt idx="1">
                  <c:v>Broj živorođenih 2016.</c:v>
                </c:pt>
              </c:strCache>
            </c:strRef>
          </c:cat>
          <c:val>
            <c:numRef>
              <c:f>List1!$D$6:$D$7</c:f>
              <c:numCache>
                <c:formatCode>General</c:formatCode>
                <c:ptCount val="2"/>
                <c:pt idx="0">
                  <c:v>10264</c:v>
                </c:pt>
                <c:pt idx="1">
                  <c:v>6439</c:v>
                </c:pt>
              </c:numCache>
            </c:numRef>
          </c:val>
          <c:extLst>
            <c:ext xmlns:c16="http://schemas.microsoft.com/office/drawing/2014/chart" uri="{C3380CC4-5D6E-409C-BE32-E72D297353CC}">
              <c16:uniqueId val="{00000001-A18C-42DA-A319-531C0E4A5766}"/>
            </c:ext>
          </c:extLst>
        </c:ser>
        <c:dLbls>
          <c:showLegendKey val="0"/>
          <c:showVal val="0"/>
          <c:showCatName val="1"/>
          <c:showSerName val="0"/>
          <c:showPercent val="0"/>
          <c:showBubbleSize val="0"/>
        </c:dLbls>
        <c:gapWidth val="100"/>
        <c:overlap val="100"/>
        <c:axId val="-892442864"/>
        <c:axId val="-892442320"/>
      </c:barChart>
      <c:catAx>
        <c:axId val="-892442864"/>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baseline="0">
                <a:solidFill>
                  <a:schemeClr val="tx1">
                    <a:lumMod val="65000"/>
                    <a:lumOff val="35000"/>
                  </a:schemeClr>
                </a:solidFill>
                <a:latin typeface="+mn-lt"/>
                <a:ea typeface="+mn-ea"/>
                <a:cs typeface="+mn-cs"/>
              </a:defRPr>
            </a:pPr>
            <a:endParaRPr lang="sr-Latn-RS"/>
          </a:p>
        </c:txPr>
        <c:crossAx val="-892442320"/>
        <c:crosses val="autoZero"/>
        <c:auto val="1"/>
        <c:lblAlgn val="ctr"/>
        <c:lblOffset val="100"/>
        <c:noMultiLvlLbl val="0"/>
      </c:catAx>
      <c:valAx>
        <c:axId val="-8924423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baseline="0">
                <a:solidFill>
                  <a:schemeClr val="tx1">
                    <a:lumMod val="65000"/>
                    <a:lumOff val="35000"/>
                  </a:schemeClr>
                </a:solidFill>
                <a:latin typeface="+mn-lt"/>
                <a:ea typeface="+mn-ea"/>
                <a:cs typeface="+mn-cs"/>
              </a:defRPr>
            </a:pPr>
            <a:endParaRPr lang="sr-Latn-RS"/>
          </a:p>
        </c:txPr>
        <c:crossAx val="-892442864"/>
        <c:crosses val="autoZero"/>
        <c:crossBetween val="between"/>
        <c:majorUnit val="10000"/>
        <c:dispUnits>
          <c:builtInUnit val="thousands"/>
          <c:dispUnitsLbl>
            <c:layout/>
            <c:tx>
              <c:rich>
                <a:bodyPr rot="-5400000" spcFirstLastPara="1" vertOverflow="ellipsis" vert="horz" wrap="square" anchor="ctr" anchorCtr="1"/>
                <a:lstStyle/>
                <a:p>
                  <a:pPr>
                    <a:defRPr sz="1100" b="0" i="0" u="none" strike="noStrike" baseline="0">
                      <a:solidFill>
                        <a:schemeClr val="tx1">
                          <a:lumMod val="65000"/>
                          <a:lumOff val="35000"/>
                        </a:schemeClr>
                      </a:solidFill>
                      <a:latin typeface="+mn-lt"/>
                      <a:ea typeface="+mn-ea"/>
                      <a:cs typeface="+mn-cs"/>
                    </a:defRPr>
                  </a:pPr>
                  <a:r>
                    <a:rPr lang="hr-HR" sz="1100" dirty="0"/>
                    <a:t>Tisuće</a:t>
                  </a:r>
                </a:p>
              </c:rich>
            </c:tx>
            <c:spPr>
              <a:solidFill>
                <a:schemeClr val="bg1">
                  <a:lumMod val="65000"/>
                </a:schemeClr>
              </a:solidFill>
              <a:ln w="19050">
                <a:solidFill>
                  <a:schemeClr val="bg1"/>
                </a:solidFill>
              </a:ln>
              <a:effectLst/>
            </c:spPr>
            <c:txPr>
              <a:bodyPr rot="-5400000" spcFirstLastPara="1" vertOverflow="ellipsis" vert="horz" wrap="square" anchor="ctr" anchorCtr="1"/>
              <a:lstStyle/>
              <a:p>
                <a:pPr>
                  <a:defRPr sz="1100" b="0" i="0" u="none" strike="noStrike" baseline="0">
                    <a:solidFill>
                      <a:schemeClr val="tx1">
                        <a:lumMod val="65000"/>
                        <a:lumOff val="35000"/>
                      </a:schemeClr>
                    </a:solidFill>
                    <a:latin typeface="+mn-lt"/>
                    <a:ea typeface="+mn-ea"/>
                    <a:cs typeface="+mn-cs"/>
                  </a:defRPr>
                </a:pPr>
                <a:endParaRPr lang="sr-Latn-RS"/>
              </a:p>
            </c:txPr>
          </c:dispUnitsLbl>
        </c:dispUnits>
      </c:valAx>
      <c:spPr>
        <a:noFill/>
        <a:ln>
          <a:noFill/>
        </a:ln>
        <a:effectLst/>
      </c:spPr>
    </c:plotArea>
    <c:legend>
      <c:legendPos val="t"/>
      <c:layout>
        <c:manualLayout>
          <c:xMode val="edge"/>
          <c:yMode val="edge"/>
          <c:x val="0.20659936420319772"/>
          <c:y val="9.548432085922197E-4"/>
          <c:w val="0.41330386301983202"/>
          <c:h val="0.18057285275170695"/>
        </c:manualLayout>
      </c:layout>
      <c:overlay val="0"/>
      <c:spPr>
        <a:noFill/>
        <a:ln>
          <a:noFill/>
        </a:ln>
        <a:effectLst/>
      </c:spPr>
      <c:txPr>
        <a:bodyPr rot="0" spcFirstLastPara="1" vertOverflow="ellipsis" vert="horz" wrap="square" anchor="ctr" anchorCtr="1"/>
        <a:lstStyle/>
        <a:p>
          <a:pPr>
            <a:defRPr sz="1100" b="0" i="0" u="none" strike="noStrike" baseline="0">
              <a:solidFill>
                <a:schemeClr val="tx1">
                  <a:lumMod val="65000"/>
                  <a:lumOff val="35000"/>
                </a:schemeClr>
              </a:solidFill>
              <a:latin typeface="+mn-lt"/>
              <a:ea typeface="+mn-ea"/>
              <a:cs typeface="+mn-cs"/>
            </a:defRPr>
          </a:pPr>
          <a:endParaRPr lang="sr-Latn-RS"/>
        </a:p>
      </c:txPr>
    </c:legend>
    <c:plotVisOnly val="1"/>
    <c:dispBlanksAs val="gap"/>
    <c:showDLblsOverMax val="0"/>
  </c:chart>
  <c:spPr>
    <a:noFill/>
    <a:ln>
      <a:noFill/>
    </a:ln>
    <a:effectLst/>
  </c:spPr>
  <c:txPr>
    <a:bodyPr/>
    <a:lstStyle/>
    <a:p>
      <a:pPr>
        <a:defRPr/>
      </a:pPr>
      <a:endParaRPr lang="sr-Latn-R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862149365044059E-2"/>
          <c:y val="1.6017886782469928E-2"/>
          <c:w val="0.74564849380133857"/>
          <c:h val="0.89487248413785447"/>
        </c:manualLayout>
      </c:layout>
      <c:lineChart>
        <c:grouping val="standard"/>
        <c:varyColors val="0"/>
        <c:ser>
          <c:idx val="0"/>
          <c:order val="0"/>
          <c:tx>
            <c:strRef>
              <c:f>Sheet1!$A$2</c:f>
              <c:strCache>
                <c:ptCount val="1"/>
                <c:pt idx="0">
                  <c:v>Ciechanowsko (Poland)</c:v>
                </c:pt>
              </c:strCache>
            </c:strRef>
          </c:tx>
          <c:spPr>
            <a:ln w="28575" cap="rnd">
              <a:solidFill>
                <a:srgbClr val="FF0000"/>
              </a:solidFill>
              <a:prstDash val="dash"/>
              <a:round/>
            </a:ln>
            <a:effectLst/>
          </c:spPr>
          <c:marker>
            <c:symbol val="none"/>
          </c:marker>
          <c:cat>
            <c:numRef>
              <c:f>Sheet1!$B$1:$AE$1</c:f>
              <c:numCache>
                <c:formatCode>General</c:formatCode>
                <c:ptCount val="30"/>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pt idx="22">
                  <c:v>2018</c:v>
                </c:pt>
                <c:pt idx="23">
                  <c:v>2019</c:v>
                </c:pt>
                <c:pt idx="24">
                  <c:v>2020</c:v>
                </c:pt>
                <c:pt idx="25">
                  <c:v>2021</c:v>
                </c:pt>
                <c:pt idx="26">
                  <c:v>2022</c:v>
                </c:pt>
                <c:pt idx="27">
                  <c:v>2023</c:v>
                </c:pt>
                <c:pt idx="28">
                  <c:v>2024</c:v>
                </c:pt>
                <c:pt idx="29">
                  <c:v>2025</c:v>
                </c:pt>
              </c:numCache>
            </c:numRef>
          </c:cat>
          <c:val>
            <c:numRef>
              <c:f>Sheet1!$B$2:$AE$2</c:f>
              <c:numCache>
                <c:formatCode>General</c:formatCode>
                <c:ptCount val="30"/>
                <c:pt idx="0">
                  <c:v>4010.9849281347279</c:v>
                </c:pt>
                <c:pt idx="1">
                  <c:v>4406.7547909683126</c:v>
                </c:pt>
                <c:pt idx="2">
                  <c:v>4746.5629582524589</c:v>
                </c:pt>
                <c:pt idx="3">
                  <c:v>4756.3100742808492</c:v>
                </c:pt>
                <c:pt idx="4">
                  <c:v>4975.0433357870488</c:v>
                </c:pt>
                <c:pt idx="5">
                  <c:v>4669.3207222155379</c:v>
                </c:pt>
                <c:pt idx="6">
                  <c:v>4528.4155760158264</c:v>
                </c:pt>
                <c:pt idx="7">
                  <c:v>4984.9890738739432</c:v>
                </c:pt>
                <c:pt idx="8">
                  <c:v>6115.0369513690748</c:v>
                </c:pt>
                <c:pt idx="9">
                  <c:v>6174.3460313115656</c:v>
                </c:pt>
                <c:pt idx="10">
                  <c:v>6415.929782356573</c:v>
                </c:pt>
                <c:pt idx="11">
                  <c:v>6747.5163487412065</c:v>
                </c:pt>
                <c:pt idx="12">
                  <c:v>7220.7029937705775</c:v>
                </c:pt>
                <c:pt idx="13">
                  <c:v>7505.8634190867388</c:v>
                </c:pt>
                <c:pt idx="14">
                  <c:v>8266.816575952731</c:v>
                </c:pt>
                <c:pt idx="15">
                  <c:v>9056.8453152877009</c:v>
                </c:pt>
                <c:pt idx="16">
                  <c:v>9175.7706578854086</c:v>
                </c:pt>
                <c:pt idx="17">
                  <c:v>9323.5320620135935</c:v>
                </c:pt>
                <c:pt idx="18">
                  <c:v>9846.7008504728019</c:v>
                </c:pt>
                <c:pt idx="19">
                  <c:v>10286.765852757739</c:v>
                </c:pt>
                <c:pt idx="20">
                  <c:v>10746.498072436281</c:v>
                </c:pt>
                <c:pt idx="21">
                  <c:v>11226.776469293911</c:v>
                </c:pt>
                <c:pt idx="22">
                  <c:v>11728.519285251916</c:v>
                </c:pt>
                <c:pt idx="23">
                  <c:v>12252.685799949626</c:v>
                </c:pt>
                <c:pt idx="24">
                  <c:v>12800.278164786478</c:v>
                </c:pt>
                <c:pt idx="25">
                  <c:v>13372.343318930378</c:v>
                </c:pt>
                <c:pt idx="26">
                  <c:v>13969.974990955581</c:v>
                </c:pt>
                <c:pt idx="27">
                  <c:v>14594.315789937018</c:v>
                </c:pt>
                <c:pt idx="28">
                  <c:v>15246.559389998996</c:v>
                </c:pt>
                <c:pt idx="29">
                  <c:v>15927.952812494936</c:v>
                </c:pt>
              </c:numCache>
            </c:numRef>
          </c:val>
          <c:smooth val="0"/>
          <c:extLst>
            <c:ext xmlns:c16="http://schemas.microsoft.com/office/drawing/2014/chart" uri="{C3380CC4-5D6E-409C-BE32-E72D297353CC}">
              <c16:uniqueId val="{00000000-532C-4E36-B0DC-755E01C60E4A}"/>
            </c:ext>
          </c:extLst>
        </c:ser>
        <c:ser>
          <c:idx val="1"/>
          <c:order val="1"/>
          <c:tx>
            <c:strRef>
              <c:f>Sheet1!$A$3</c:f>
              <c:strCache>
                <c:ptCount val="1"/>
                <c:pt idx="0">
                  <c:v>Kielecki (Poland)</c:v>
                </c:pt>
              </c:strCache>
            </c:strRef>
          </c:tx>
          <c:spPr>
            <a:ln w="28575" cap="rnd">
              <a:solidFill>
                <a:schemeClr val="accent6">
                  <a:lumMod val="75000"/>
                </a:schemeClr>
              </a:solidFill>
              <a:prstDash val="dash"/>
              <a:round/>
            </a:ln>
            <a:effectLst/>
          </c:spPr>
          <c:marker>
            <c:symbol val="none"/>
          </c:marker>
          <c:cat>
            <c:numRef>
              <c:f>Sheet1!$B$1:$AE$1</c:f>
              <c:numCache>
                <c:formatCode>General</c:formatCode>
                <c:ptCount val="30"/>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pt idx="22">
                  <c:v>2018</c:v>
                </c:pt>
                <c:pt idx="23">
                  <c:v>2019</c:v>
                </c:pt>
                <c:pt idx="24">
                  <c:v>2020</c:v>
                </c:pt>
                <c:pt idx="25">
                  <c:v>2021</c:v>
                </c:pt>
                <c:pt idx="26">
                  <c:v>2022</c:v>
                </c:pt>
                <c:pt idx="27">
                  <c:v>2023</c:v>
                </c:pt>
                <c:pt idx="28">
                  <c:v>2024</c:v>
                </c:pt>
                <c:pt idx="29">
                  <c:v>2025</c:v>
                </c:pt>
              </c:numCache>
            </c:numRef>
          </c:cat>
          <c:val>
            <c:numRef>
              <c:f>Sheet1!$B$3:$AE$3</c:f>
              <c:numCache>
                <c:formatCode>General</c:formatCode>
                <c:ptCount val="30"/>
                <c:pt idx="0">
                  <c:v>3386.3996295029715</c:v>
                </c:pt>
                <c:pt idx="1">
                  <c:v>3486.8058027206248</c:v>
                </c:pt>
                <c:pt idx="2">
                  <c:v>3685.6103717417582</c:v>
                </c:pt>
                <c:pt idx="3">
                  <c:v>3881.5014788595195</c:v>
                </c:pt>
                <c:pt idx="4">
                  <c:v>4016.7289938432136</c:v>
                </c:pt>
                <c:pt idx="5">
                  <c:v>4055.6828278583748</c:v>
                </c:pt>
                <c:pt idx="6">
                  <c:v>4212.5279017857147</c:v>
                </c:pt>
                <c:pt idx="7">
                  <c:v>4419.0872951804395</c:v>
                </c:pt>
                <c:pt idx="8">
                  <c:v>4664.6664866462188</c:v>
                </c:pt>
                <c:pt idx="9">
                  <c:v>4643.3330868309049</c:v>
                </c:pt>
                <c:pt idx="10">
                  <c:v>5016.8005246089406</c:v>
                </c:pt>
                <c:pt idx="11">
                  <c:v>5502.9418931223317</c:v>
                </c:pt>
                <c:pt idx="12">
                  <c:v>5919.5680817559532</c:v>
                </c:pt>
                <c:pt idx="13">
                  <c:v>5820.9942803012755</c:v>
                </c:pt>
                <c:pt idx="14">
                  <c:v>5817.2591414944354</c:v>
                </c:pt>
                <c:pt idx="15">
                  <c:v>6041.3116878644132</c:v>
                </c:pt>
                <c:pt idx="16">
                  <c:v>6097.6585027767806</c:v>
                </c:pt>
                <c:pt idx="17">
                  <c:v>6056.0580030715655</c:v>
                </c:pt>
                <c:pt idx="18">
                  <c:v>6241.325548610529</c:v>
                </c:pt>
                <c:pt idx="19">
                  <c:v>6352.0870685874788</c:v>
                </c:pt>
                <c:pt idx="20">
                  <c:v>6464.8142149705591</c:v>
                </c:pt>
                <c:pt idx="21">
                  <c:v>6579.5418706971768</c:v>
                </c:pt>
                <c:pt idx="22">
                  <c:v>6696.3055377538712</c:v>
                </c:pt>
                <c:pt idx="23">
                  <c:v>6815.1413481622549</c:v>
                </c:pt>
                <c:pt idx="24">
                  <c:v>6936.086075159913</c:v>
                </c:pt>
                <c:pt idx="25">
                  <c:v>7059.1771445797249</c:v>
                </c:pt>
                <c:pt idx="26">
                  <c:v>7184.4526464311321</c:v>
                </c:pt>
                <c:pt idx="27">
                  <c:v>7311.9513466869275</c:v>
                </c:pt>
                <c:pt idx="28">
                  <c:v>7441.7126992792219</c:v>
                </c:pt>
                <c:pt idx="29">
                  <c:v>7573.776858308298</c:v>
                </c:pt>
              </c:numCache>
            </c:numRef>
          </c:val>
          <c:smooth val="0"/>
          <c:extLst>
            <c:ext xmlns:c16="http://schemas.microsoft.com/office/drawing/2014/chart" uri="{C3380CC4-5D6E-409C-BE32-E72D297353CC}">
              <c16:uniqueId val="{00000001-532C-4E36-B0DC-755E01C60E4A}"/>
            </c:ext>
          </c:extLst>
        </c:ser>
        <c:ser>
          <c:idx val="2"/>
          <c:order val="2"/>
          <c:tx>
            <c:strRef>
              <c:f>Sheet1!$A$4</c:f>
              <c:strCache>
                <c:ptCount val="1"/>
                <c:pt idx="0">
                  <c:v>Alba (Romania)</c:v>
                </c:pt>
              </c:strCache>
            </c:strRef>
          </c:tx>
          <c:spPr>
            <a:ln w="28575" cap="rnd">
              <a:solidFill>
                <a:schemeClr val="accent6">
                  <a:lumMod val="75000"/>
                </a:schemeClr>
              </a:solidFill>
              <a:prstDash val="sysDash"/>
              <a:round/>
            </a:ln>
            <a:effectLst/>
          </c:spPr>
          <c:marker>
            <c:symbol val="none"/>
          </c:marker>
          <c:cat>
            <c:numRef>
              <c:f>Sheet1!$B$1:$AE$1</c:f>
              <c:numCache>
                <c:formatCode>General</c:formatCode>
                <c:ptCount val="30"/>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pt idx="22">
                  <c:v>2018</c:v>
                </c:pt>
                <c:pt idx="23">
                  <c:v>2019</c:v>
                </c:pt>
                <c:pt idx="24">
                  <c:v>2020</c:v>
                </c:pt>
                <c:pt idx="25">
                  <c:v>2021</c:v>
                </c:pt>
                <c:pt idx="26">
                  <c:v>2022</c:v>
                </c:pt>
                <c:pt idx="27">
                  <c:v>2023</c:v>
                </c:pt>
                <c:pt idx="28">
                  <c:v>2024</c:v>
                </c:pt>
                <c:pt idx="29">
                  <c:v>2025</c:v>
                </c:pt>
              </c:numCache>
            </c:numRef>
          </c:cat>
          <c:val>
            <c:numRef>
              <c:f>Sheet1!$B$4:$AE$4</c:f>
              <c:numCache>
                <c:formatCode>General</c:formatCode>
                <c:ptCount val="30"/>
                <c:pt idx="0">
                  <c:v>2212.0380973108795</c:v>
                </c:pt>
                <c:pt idx="1">
                  <c:v>1859.8473085207609</c:v>
                </c:pt>
                <c:pt idx="2">
                  <c:v>1856.5312306864175</c:v>
                </c:pt>
                <c:pt idx="3">
                  <c:v>2023.849752076889</c:v>
                </c:pt>
                <c:pt idx="4">
                  <c:v>2112.8533602320008</c:v>
                </c:pt>
                <c:pt idx="5">
                  <c:v>2205.2830513277199</c:v>
                </c:pt>
                <c:pt idx="6">
                  <c:v>2364.6072932920365</c:v>
                </c:pt>
                <c:pt idx="7">
                  <c:v>2696.584611688264</c:v>
                </c:pt>
                <c:pt idx="8">
                  <c:v>2961.3839332729531</c:v>
                </c:pt>
                <c:pt idx="9">
                  <c:v>2963.9845514439594</c:v>
                </c:pt>
                <c:pt idx="10">
                  <c:v>3463.5188073074919</c:v>
                </c:pt>
                <c:pt idx="11">
                  <c:v>4183.3018118027576</c:v>
                </c:pt>
                <c:pt idx="12">
                  <c:v>4198.5308310092005</c:v>
                </c:pt>
                <c:pt idx="13">
                  <c:v>3979.2237365709584</c:v>
                </c:pt>
                <c:pt idx="14">
                  <c:v>4098.7062647015373</c:v>
                </c:pt>
                <c:pt idx="15">
                  <c:v>3895.220467282501</c:v>
                </c:pt>
                <c:pt idx="16">
                  <c:v>4117.3552458261347</c:v>
                </c:pt>
                <c:pt idx="17">
                  <c:v>4365.3049543276602</c:v>
                </c:pt>
                <c:pt idx="18">
                  <c:v>4544.5095333147747</c:v>
                </c:pt>
                <c:pt idx="19">
                  <c:v>4663.3399354097064</c:v>
                </c:pt>
                <c:pt idx="20">
                  <c:v>4785.2775296798391</c:v>
                </c:pt>
                <c:pt idx="21">
                  <c:v>4910.4035633737176</c:v>
                </c:pt>
                <c:pt idx="22">
                  <c:v>5038.801408203075</c:v>
                </c:pt>
                <c:pt idx="23">
                  <c:v>5170.5566158935608</c:v>
                </c:pt>
                <c:pt idx="24">
                  <c:v>5305.7569751880173</c:v>
                </c:pt>
                <c:pt idx="25">
                  <c:v>5444.4925703402851</c:v>
                </c:pt>
                <c:pt idx="26">
                  <c:v>5586.8558411385102</c:v>
                </c:pt>
                <c:pt idx="27">
                  <c:v>5732.941644497947</c:v>
                </c:pt>
                <c:pt idx="28">
                  <c:v>5882.847317664302</c:v>
                </c:pt>
                <c:pt idx="29">
                  <c:v>6036.6727430697238</c:v>
                </c:pt>
              </c:numCache>
            </c:numRef>
          </c:val>
          <c:smooth val="0"/>
          <c:extLst>
            <c:ext xmlns:c16="http://schemas.microsoft.com/office/drawing/2014/chart" uri="{C3380CC4-5D6E-409C-BE32-E72D297353CC}">
              <c16:uniqueId val="{00000002-532C-4E36-B0DC-755E01C60E4A}"/>
            </c:ext>
          </c:extLst>
        </c:ser>
        <c:ser>
          <c:idx val="3"/>
          <c:order val="3"/>
          <c:tx>
            <c:strRef>
              <c:f>Sheet1!$A$5</c:f>
              <c:strCache>
                <c:ptCount val="1"/>
                <c:pt idx="0">
                  <c:v>Arad (Romania)</c:v>
                </c:pt>
              </c:strCache>
            </c:strRef>
          </c:tx>
          <c:spPr>
            <a:ln w="28575" cap="rnd">
              <a:solidFill>
                <a:srgbClr val="FFC000"/>
              </a:solidFill>
              <a:prstDash val="sysDash"/>
              <a:round/>
            </a:ln>
            <a:effectLst/>
          </c:spPr>
          <c:marker>
            <c:symbol val="none"/>
          </c:marker>
          <c:cat>
            <c:numRef>
              <c:f>Sheet1!$B$1:$AE$1</c:f>
              <c:numCache>
                <c:formatCode>General</c:formatCode>
                <c:ptCount val="30"/>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pt idx="22">
                  <c:v>2018</c:v>
                </c:pt>
                <c:pt idx="23">
                  <c:v>2019</c:v>
                </c:pt>
                <c:pt idx="24">
                  <c:v>2020</c:v>
                </c:pt>
                <c:pt idx="25">
                  <c:v>2021</c:v>
                </c:pt>
                <c:pt idx="26">
                  <c:v>2022</c:v>
                </c:pt>
                <c:pt idx="27">
                  <c:v>2023</c:v>
                </c:pt>
                <c:pt idx="28">
                  <c:v>2024</c:v>
                </c:pt>
                <c:pt idx="29">
                  <c:v>2025</c:v>
                </c:pt>
              </c:numCache>
            </c:numRef>
          </c:cat>
          <c:val>
            <c:numRef>
              <c:f>Sheet1!$B$5:$AE$5</c:f>
              <c:numCache>
                <c:formatCode>General</c:formatCode>
                <c:ptCount val="30"/>
                <c:pt idx="0">
                  <c:v>2723.967411977645</c:v>
                </c:pt>
                <c:pt idx="1">
                  <c:v>2932.8174648147451</c:v>
                </c:pt>
                <c:pt idx="2">
                  <c:v>2438.8208888349168</c:v>
                </c:pt>
                <c:pt idx="3">
                  <c:v>2467.1047389807482</c:v>
                </c:pt>
                <c:pt idx="4">
                  <c:v>2602.4923152562387</c:v>
                </c:pt>
                <c:pt idx="5">
                  <c:v>2733.5281257882784</c:v>
                </c:pt>
                <c:pt idx="6">
                  <c:v>2944.7232576589113</c:v>
                </c:pt>
                <c:pt idx="7">
                  <c:v>3103.5136976132881</c:v>
                </c:pt>
                <c:pt idx="8">
                  <c:v>3535.0018199279925</c:v>
                </c:pt>
                <c:pt idx="9">
                  <c:v>3562.9161573863657</c:v>
                </c:pt>
                <c:pt idx="10">
                  <c:v>4054.8683891867386</c:v>
                </c:pt>
                <c:pt idx="11">
                  <c:v>4125.9944258036585</c:v>
                </c:pt>
                <c:pt idx="12">
                  <c:v>4396.5677296909489</c:v>
                </c:pt>
                <c:pt idx="13">
                  <c:v>4187.649887014908</c:v>
                </c:pt>
                <c:pt idx="14">
                  <c:v>4224.9141229368552</c:v>
                </c:pt>
                <c:pt idx="15">
                  <c:v>4251.4431968912886</c:v>
                </c:pt>
                <c:pt idx="16">
                  <c:v>4258.3690767498765</c:v>
                </c:pt>
                <c:pt idx="17">
                  <c:v>4441.6410772950576</c:v>
                </c:pt>
                <c:pt idx="18">
                  <c:v>4565.8077359839617</c:v>
                </c:pt>
                <c:pt idx="19">
                  <c:v>4655.2451151713376</c:v>
                </c:pt>
                <c:pt idx="20">
                  <c:v>4746.4344395255812</c:v>
                </c:pt>
                <c:pt idx="21">
                  <c:v>4839.4100270454492</c:v>
                </c:pt>
                <c:pt idx="22">
                  <c:v>4934.2068679682252</c:v>
                </c:pt>
                <c:pt idx="23">
                  <c:v>5030.8606379378725</c:v>
                </c:pt>
                <c:pt idx="24">
                  <c:v>5129.4077114311294</c:v>
                </c:pt>
                <c:pt idx="25">
                  <c:v>5229.8851754466068</c:v>
                </c:pt>
                <c:pt idx="26">
                  <c:v>5332.3308434620276</c:v>
                </c:pt>
                <c:pt idx="27">
                  <c:v>5436.7832696648748</c:v>
                </c:pt>
                <c:pt idx="28">
                  <c:v>5543.2817634617904</c:v>
                </c:pt>
                <c:pt idx="29">
                  <c:v>5651.8664042721975</c:v>
                </c:pt>
              </c:numCache>
            </c:numRef>
          </c:val>
          <c:smooth val="0"/>
          <c:extLst>
            <c:ext xmlns:c16="http://schemas.microsoft.com/office/drawing/2014/chart" uri="{C3380CC4-5D6E-409C-BE32-E72D297353CC}">
              <c16:uniqueId val="{00000003-532C-4E36-B0DC-755E01C60E4A}"/>
            </c:ext>
          </c:extLst>
        </c:ser>
        <c:ser>
          <c:idx val="9"/>
          <c:order val="4"/>
          <c:tx>
            <c:strRef>
              <c:f>Sheet1!$A$11</c:f>
              <c:strCache>
                <c:ptCount val="1"/>
                <c:pt idx="0">
                  <c:v>Trnavský (Slovakia)</c:v>
                </c:pt>
              </c:strCache>
            </c:strRef>
          </c:tx>
          <c:spPr>
            <a:ln w="28575" cap="rnd">
              <a:solidFill>
                <a:srgbClr val="00B050"/>
              </a:solidFill>
              <a:prstDash val="sysDot"/>
              <a:round/>
            </a:ln>
            <a:effectLst/>
          </c:spPr>
          <c:marker>
            <c:symbol val="none"/>
          </c:marker>
          <c:cat>
            <c:numRef>
              <c:f>Sheet1!$B$1:$AE$1</c:f>
              <c:numCache>
                <c:formatCode>General</c:formatCode>
                <c:ptCount val="30"/>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pt idx="22">
                  <c:v>2018</c:v>
                </c:pt>
                <c:pt idx="23">
                  <c:v>2019</c:v>
                </c:pt>
                <c:pt idx="24">
                  <c:v>2020</c:v>
                </c:pt>
                <c:pt idx="25">
                  <c:v>2021</c:v>
                </c:pt>
                <c:pt idx="26">
                  <c:v>2022</c:v>
                </c:pt>
                <c:pt idx="27">
                  <c:v>2023</c:v>
                </c:pt>
                <c:pt idx="28">
                  <c:v>2024</c:v>
                </c:pt>
                <c:pt idx="29">
                  <c:v>2025</c:v>
                </c:pt>
              </c:numCache>
            </c:numRef>
          </c:cat>
          <c:val>
            <c:numRef>
              <c:f>Sheet1!$B$11:$AE$11</c:f>
              <c:numCache>
                <c:formatCode>General</c:formatCode>
                <c:ptCount val="30"/>
                <c:pt idx="0">
                  <c:v>4799.4534982298728</c:v>
                </c:pt>
                <c:pt idx="1">
                  <c:v>5158.0018719954933</c:v>
                </c:pt>
                <c:pt idx="2">
                  <c:v>5202.4941845907078</c:v>
                </c:pt>
                <c:pt idx="3">
                  <c:v>5295.0670940403106</c:v>
                </c:pt>
                <c:pt idx="4">
                  <c:v>5254.2527388452081</c:v>
                </c:pt>
                <c:pt idx="5">
                  <c:v>5411.1748735036408</c:v>
                </c:pt>
                <c:pt idx="6">
                  <c:v>5549.7179099925934</c:v>
                </c:pt>
                <c:pt idx="7">
                  <c:v>6050.5487117991206</c:v>
                </c:pt>
                <c:pt idx="8">
                  <c:v>6461.7528275802015</c:v>
                </c:pt>
                <c:pt idx="9">
                  <c:v>7016.7652127272104</c:v>
                </c:pt>
                <c:pt idx="10">
                  <c:v>8739.0517887600909</c:v>
                </c:pt>
                <c:pt idx="11">
                  <c:v>9650.3273590384215</c:v>
                </c:pt>
                <c:pt idx="12">
                  <c:v>9807.5126346888483</c:v>
                </c:pt>
                <c:pt idx="13">
                  <c:v>8983.6428622745898</c:v>
                </c:pt>
                <c:pt idx="14">
                  <c:v>9661.0607000347754</c:v>
                </c:pt>
                <c:pt idx="15">
                  <c:v>9813.7496551587355</c:v>
                </c:pt>
                <c:pt idx="16">
                  <c:v>10001.130093970552</c:v>
                </c:pt>
                <c:pt idx="17">
                  <c:v>9831.6720545977023</c:v>
                </c:pt>
                <c:pt idx="18">
                  <c:v>10078.291451341427</c:v>
                </c:pt>
                <c:pt idx="19">
                  <c:v>10185.384752723843</c:v>
                </c:pt>
                <c:pt idx="20">
                  <c:v>10293.61604215278</c:v>
                </c:pt>
                <c:pt idx="21">
                  <c:v>10402.99741204464</c:v>
                </c:pt>
                <c:pt idx="22">
                  <c:v>10513.541083311491</c:v>
                </c:pt>
                <c:pt idx="23">
                  <c:v>10625.259406726482</c:v>
                </c:pt>
                <c:pt idx="24">
                  <c:v>10738.164864303764</c:v>
                </c:pt>
                <c:pt idx="25">
                  <c:v>10852.270070693077</c:v>
                </c:pt>
                <c:pt idx="26">
                  <c:v>10967.58777458915</c:v>
                </c:pt>
                <c:pt idx="27">
                  <c:v>11084.130860156085</c:v>
                </c:pt>
                <c:pt idx="28">
                  <c:v>11201.912348466869</c:v>
                </c:pt>
                <c:pt idx="29">
                  <c:v>11320.945398958191</c:v>
                </c:pt>
              </c:numCache>
            </c:numRef>
          </c:val>
          <c:smooth val="0"/>
          <c:extLst>
            <c:ext xmlns:c16="http://schemas.microsoft.com/office/drawing/2014/chart" uri="{C3380CC4-5D6E-409C-BE32-E72D297353CC}">
              <c16:uniqueId val="{00000004-532C-4E36-B0DC-755E01C60E4A}"/>
            </c:ext>
          </c:extLst>
        </c:ser>
        <c:ser>
          <c:idx val="10"/>
          <c:order val="5"/>
          <c:tx>
            <c:strRef>
              <c:f>Sheet1!$A$12</c:f>
              <c:strCache>
                <c:ptCount val="1"/>
                <c:pt idx="0">
                  <c:v>Nitriansky (Slovakia)</c:v>
                </c:pt>
              </c:strCache>
            </c:strRef>
          </c:tx>
          <c:spPr>
            <a:ln w="28575" cap="rnd">
              <a:solidFill>
                <a:srgbClr val="92D050"/>
              </a:solidFill>
              <a:prstDash val="sysDot"/>
              <a:round/>
            </a:ln>
            <a:effectLst/>
          </c:spPr>
          <c:marker>
            <c:symbol val="none"/>
          </c:marker>
          <c:cat>
            <c:numRef>
              <c:f>Sheet1!$B$1:$AE$1</c:f>
              <c:numCache>
                <c:formatCode>General</c:formatCode>
                <c:ptCount val="30"/>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pt idx="22">
                  <c:v>2018</c:v>
                </c:pt>
                <c:pt idx="23">
                  <c:v>2019</c:v>
                </c:pt>
                <c:pt idx="24">
                  <c:v>2020</c:v>
                </c:pt>
                <c:pt idx="25">
                  <c:v>2021</c:v>
                </c:pt>
                <c:pt idx="26">
                  <c:v>2022</c:v>
                </c:pt>
                <c:pt idx="27">
                  <c:v>2023</c:v>
                </c:pt>
                <c:pt idx="28">
                  <c:v>2024</c:v>
                </c:pt>
                <c:pt idx="29">
                  <c:v>2025</c:v>
                </c:pt>
              </c:numCache>
            </c:numRef>
          </c:cat>
          <c:val>
            <c:numRef>
              <c:f>Sheet1!$B$12:$AE$12</c:f>
              <c:numCache>
                <c:formatCode>General</c:formatCode>
                <c:ptCount val="30"/>
                <c:pt idx="0">
                  <c:v>3832.5350136745546</c:v>
                </c:pt>
                <c:pt idx="1">
                  <c:v>4106.32315765762</c:v>
                </c:pt>
                <c:pt idx="2">
                  <c:v>4175.6734759749634</c:v>
                </c:pt>
                <c:pt idx="3">
                  <c:v>4333.8246151703006</c:v>
                </c:pt>
                <c:pt idx="4">
                  <c:v>4370.0787730683596</c:v>
                </c:pt>
                <c:pt idx="5">
                  <c:v>4519.6885702594691</c:v>
                </c:pt>
                <c:pt idx="6">
                  <c:v>4703.2893286703274</c:v>
                </c:pt>
                <c:pt idx="7">
                  <c:v>5050.5109254679728</c:v>
                </c:pt>
                <c:pt idx="8">
                  <c:v>5419.763425249892</c:v>
                </c:pt>
                <c:pt idx="9">
                  <c:v>5770.7952455072873</c:v>
                </c:pt>
                <c:pt idx="10">
                  <c:v>6132.260989116231</c:v>
                </c:pt>
                <c:pt idx="11">
                  <c:v>6627.0377727940268</c:v>
                </c:pt>
                <c:pt idx="12">
                  <c:v>7158.3512862664702</c:v>
                </c:pt>
                <c:pt idx="13">
                  <c:v>6888.8161926570774</c:v>
                </c:pt>
                <c:pt idx="14">
                  <c:v>7074.900000143215</c:v>
                </c:pt>
                <c:pt idx="15">
                  <c:v>7806.1417929022518</c:v>
                </c:pt>
                <c:pt idx="16">
                  <c:v>7998.6199078295595</c:v>
                </c:pt>
                <c:pt idx="17">
                  <c:v>7891.3972483392026</c:v>
                </c:pt>
                <c:pt idx="18">
                  <c:v>8139.7292257708586</c:v>
                </c:pt>
                <c:pt idx="19">
                  <c:v>8430.0931032047956</c:v>
                </c:pt>
                <c:pt idx="20">
                  <c:v>8730.8149641760156</c:v>
                </c:pt>
                <c:pt idx="21">
                  <c:v>9042.2643030717209</c:v>
                </c:pt>
                <c:pt idx="22">
                  <c:v>9364.8237950398016</c:v>
                </c:pt>
                <c:pt idx="23">
                  <c:v>9698.8897661785195</c:v>
                </c:pt>
                <c:pt idx="24">
                  <c:v>10044.872680499016</c:v>
                </c:pt>
                <c:pt idx="25">
                  <c:v>10403.197644258938</c:v>
                </c:pt>
                <c:pt idx="26">
                  <c:v>10774.304928286872</c:v>
                </c:pt>
                <c:pt idx="27">
                  <c:v>11158.650508939363</c:v>
                </c:pt>
                <c:pt idx="28">
                  <c:v>11556.706628355174</c:v>
                </c:pt>
                <c:pt idx="29">
                  <c:v>11968.962374695175</c:v>
                </c:pt>
              </c:numCache>
            </c:numRef>
          </c:val>
          <c:smooth val="0"/>
          <c:extLst>
            <c:ext xmlns:c16="http://schemas.microsoft.com/office/drawing/2014/chart" uri="{C3380CC4-5D6E-409C-BE32-E72D297353CC}">
              <c16:uniqueId val="{00000005-532C-4E36-B0DC-755E01C60E4A}"/>
            </c:ext>
          </c:extLst>
        </c:ser>
        <c:ser>
          <c:idx val="4"/>
          <c:order val="6"/>
          <c:tx>
            <c:strRef>
              <c:f>Sheet1!$A$6</c:f>
              <c:strCache>
                <c:ptCount val="1"/>
                <c:pt idx="0">
                  <c:v>Virovitičko-podravska županija</c:v>
                </c:pt>
              </c:strCache>
            </c:strRef>
          </c:tx>
          <c:spPr>
            <a:ln w="28575" cap="rnd">
              <a:solidFill>
                <a:schemeClr val="accent4">
                  <a:lumMod val="25000"/>
                  <a:lumOff val="75000"/>
                </a:schemeClr>
              </a:solidFill>
              <a:round/>
            </a:ln>
            <a:effectLst/>
          </c:spPr>
          <c:marker>
            <c:symbol val="none"/>
          </c:marker>
          <c:cat>
            <c:numRef>
              <c:f>Sheet1!$B$1:$AE$1</c:f>
              <c:numCache>
                <c:formatCode>General</c:formatCode>
                <c:ptCount val="30"/>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pt idx="22">
                  <c:v>2018</c:v>
                </c:pt>
                <c:pt idx="23">
                  <c:v>2019</c:v>
                </c:pt>
                <c:pt idx="24">
                  <c:v>2020</c:v>
                </c:pt>
                <c:pt idx="25">
                  <c:v>2021</c:v>
                </c:pt>
                <c:pt idx="26">
                  <c:v>2022</c:v>
                </c:pt>
                <c:pt idx="27">
                  <c:v>2023</c:v>
                </c:pt>
                <c:pt idx="28">
                  <c:v>2024</c:v>
                </c:pt>
                <c:pt idx="29">
                  <c:v>2025</c:v>
                </c:pt>
              </c:numCache>
            </c:numRef>
          </c:cat>
          <c:val>
            <c:numRef>
              <c:f>Sheet1!$B$6:$AE$6</c:f>
              <c:numCache>
                <c:formatCode>General</c:formatCode>
                <c:ptCount val="30"/>
                <c:pt idx="0">
                  <c:v>3572.3253221737682</c:v>
                </c:pt>
                <c:pt idx="1">
                  <c:v>3812.1065758739464</c:v>
                </c:pt>
                <c:pt idx="2">
                  <c:v>3826.2600263378426</c:v>
                </c:pt>
                <c:pt idx="3">
                  <c:v>3729.6814437984494</c:v>
                </c:pt>
                <c:pt idx="4">
                  <c:v>3906.339365854677</c:v>
                </c:pt>
                <c:pt idx="5">
                  <c:v>4340.2415532131336</c:v>
                </c:pt>
                <c:pt idx="6">
                  <c:v>4513.994633390781</c:v>
                </c:pt>
                <c:pt idx="7">
                  <c:v>4698.688998991538</c:v>
                </c:pt>
                <c:pt idx="8">
                  <c:v>4587.4575823013529</c:v>
                </c:pt>
                <c:pt idx="9">
                  <c:v>4566.3998929932895</c:v>
                </c:pt>
                <c:pt idx="10">
                  <c:v>5102.3871250126267</c:v>
                </c:pt>
                <c:pt idx="11">
                  <c:v>5273.5221591294703</c:v>
                </c:pt>
                <c:pt idx="12">
                  <c:v>5179.6288895232656</c:v>
                </c:pt>
                <c:pt idx="13">
                  <c:v>4621.7218116092199</c:v>
                </c:pt>
                <c:pt idx="14">
                  <c:v>4340.704092229782</c:v>
                </c:pt>
                <c:pt idx="15">
                  <c:v>4466.7373505330743</c:v>
                </c:pt>
                <c:pt idx="16">
                  <c:v>4230.8496980647615</c:v>
                </c:pt>
                <c:pt idx="17">
                  <c:v>4179.5548623192763</c:v>
                </c:pt>
                <c:pt idx="18">
                  <c:v>4115.7410218729883</c:v>
                </c:pt>
                <c:pt idx="19">
                  <c:v>4061.3461314231149</c:v>
                </c:pt>
                <c:pt idx="20">
                  <c:v>4007.6701404597079</c:v>
                </c:pt>
                <c:pt idx="21">
                  <c:v>3954.7035477875747</c:v>
                </c:pt>
                <c:pt idx="22">
                  <c:v>3902.4369777822208</c:v>
                </c:pt>
                <c:pt idx="23">
                  <c:v>3850.861178730268</c:v>
                </c:pt>
                <c:pt idx="24">
                  <c:v>3799.9670211918083</c:v>
                </c:pt>
                <c:pt idx="25">
                  <c:v>3749.7454963844002</c:v>
                </c:pt>
                <c:pt idx="26">
                  <c:v>3700.1877145884223</c:v>
                </c:pt>
                <c:pt idx="27">
                  <c:v>3651.284903573503</c:v>
                </c:pt>
                <c:pt idx="28">
                  <c:v>3603.0284070457469</c:v>
                </c:pt>
                <c:pt idx="29">
                  <c:v>3555.409683115482</c:v>
                </c:pt>
              </c:numCache>
            </c:numRef>
          </c:val>
          <c:smooth val="0"/>
          <c:extLst>
            <c:ext xmlns:c16="http://schemas.microsoft.com/office/drawing/2014/chart" uri="{C3380CC4-5D6E-409C-BE32-E72D297353CC}">
              <c16:uniqueId val="{00000006-532C-4E36-B0DC-755E01C60E4A}"/>
            </c:ext>
          </c:extLst>
        </c:ser>
        <c:ser>
          <c:idx val="5"/>
          <c:order val="7"/>
          <c:tx>
            <c:strRef>
              <c:f>Sheet1!$A$7</c:f>
              <c:strCache>
                <c:ptCount val="1"/>
                <c:pt idx="0">
                  <c:v>Požeško-slavonska županija</c:v>
                </c:pt>
              </c:strCache>
            </c:strRef>
          </c:tx>
          <c:spPr>
            <a:ln w="28575" cap="rnd">
              <a:solidFill>
                <a:schemeClr val="tx1">
                  <a:lumMod val="25000"/>
                  <a:lumOff val="75000"/>
                </a:schemeClr>
              </a:solidFill>
              <a:round/>
            </a:ln>
            <a:effectLst/>
          </c:spPr>
          <c:marker>
            <c:symbol val="none"/>
          </c:marker>
          <c:cat>
            <c:numRef>
              <c:f>Sheet1!$B$1:$AE$1</c:f>
              <c:numCache>
                <c:formatCode>General</c:formatCode>
                <c:ptCount val="30"/>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pt idx="22">
                  <c:v>2018</c:v>
                </c:pt>
                <c:pt idx="23">
                  <c:v>2019</c:v>
                </c:pt>
                <c:pt idx="24">
                  <c:v>2020</c:v>
                </c:pt>
                <c:pt idx="25">
                  <c:v>2021</c:v>
                </c:pt>
                <c:pt idx="26">
                  <c:v>2022</c:v>
                </c:pt>
                <c:pt idx="27">
                  <c:v>2023</c:v>
                </c:pt>
                <c:pt idx="28">
                  <c:v>2024</c:v>
                </c:pt>
                <c:pt idx="29">
                  <c:v>2025</c:v>
                </c:pt>
              </c:numCache>
            </c:numRef>
          </c:cat>
          <c:val>
            <c:numRef>
              <c:f>Sheet1!$B$7:$AE$7</c:f>
              <c:numCache>
                <c:formatCode>General</c:formatCode>
                <c:ptCount val="30"/>
                <c:pt idx="0">
                  <c:v>3507.9678465660695</c:v>
                </c:pt>
                <c:pt idx="1">
                  <c:v>3776.6695196084884</c:v>
                </c:pt>
                <c:pt idx="2">
                  <c:v>3812.0337315841243</c:v>
                </c:pt>
                <c:pt idx="3">
                  <c:v>3747.0751902383427</c:v>
                </c:pt>
                <c:pt idx="4">
                  <c:v>3943.1147749183142</c:v>
                </c:pt>
                <c:pt idx="5">
                  <c:v>4222.3591338676879</c:v>
                </c:pt>
                <c:pt idx="6">
                  <c:v>4311.0020283001886</c:v>
                </c:pt>
                <c:pt idx="7">
                  <c:v>4711.0597246811421</c:v>
                </c:pt>
                <c:pt idx="8">
                  <c:v>4823.4233798284558</c:v>
                </c:pt>
                <c:pt idx="9">
                  <c:v>4821.56979644478</c:v>
                </c:pt>
                <c:pt idx="10">
                  <c:v>4761.4054834407925</c:v>
                </c:pt>
                <c:pt idx="11">
                  <c:v>4869.5448666625607</c:v>
                </c:pt>
                <c:pt idx="12">
                  <c:v>4987.1303225486181</c:v>
                </c:pt>
                <c:pt idx="13">
                  <c:v>4586.1197949230964</c:v>
                </c:pt>
                <c:pt idx="14">
                  <c:v>4496.1898734177212</c:v>
                </c:pt>
                <c:pt idx="15">
                  <c:v>4428.3301127420245</c:v>
                </c:pt>
                <c:pt idx="16">
                  <c:v>4178.7603734439836</c:v>
                </c:pt>
                <c:pt idx="17">
                  <c:v>4131.6834025550706</c:v>
                </c:pt>
                <c:pt idx="18">
                  <c:v>4065.1488756200383</c:v>
                </c:pt>
                <c:pt idx="19">
                  <c:v>3964.00695810138</c:v>
                </c:pt>
                <c:pt idx="20">
                  <c:v>3865.3814767065501</c:v>
                </c:pt>
                <c:pt idx="21">
                  <c:v>3769.2098218774081</c:v>
                </c:pt>
                <c:pt idx="22">
                  <c:v>3675.4309417972299</c:v>
                </c:pt>
                <c:pt idx="23">
                  <c:v>3583.9853036337122</c:v>
                </c:pt>
                <c:pt idx="24">
                  <c:v>3494.8148557462614</c:v>
                </c:pt>
                <c:pt idx="25">
                  <c:v>3407.8629908335756</c:v>
                </c:pt>
                <c:pt idx="26">
                  <c:v>3323.0745099981214</c:v>
                </c:pt>
                <c:pt idx="27">
                  <c:v>3240.3955877046978</c:v>
                </c:pt>
                <c:pt idx="28">
                  <c:v>3159.7737376108398</c:v>
                </c:pt>
                <c:pt idx="29">
                  <c:v>3081.1577792473681</c:v>
                </c:pt>
              </c:numCache>
            </c:numRef>
          </c:val>
          <c:smooth val="0"/>
          <c:extLst>
            <c:ext xmlns:c16="http://schemas.microsoft.com/office/drawing/2014/chart" uri="{C3380CC4-5D6E-409C-BE32-E72D297353CC}">
              <c16:uniqueId val="{00000007-532C-4E36-B0DC-755E01C60E4A}"/>
            </c:ext>
          </c:extLst>
        </c:ser>
        <c:ser>
          <c:idx val="6"/>
          <c:order val="8"/>
          <c:tx>
            <c:strRef>
              <c:f>Sheet1!$A$8</c:f>
              <c:strCache>
                <c:ptCount val="1"/>
                <c:pt idx="0">
                  <c:v>Brodsko-posavska županija</c:v>
                </c:pt>
              </c:strCache>
            </c:strRef>
          </c:tx>
          <c:spPr>
            <a:ln w="28575" cap="rnd">
              <a:solidFill>
                <a:schemeClr val="tx1">
                  <a:lumMod val="50000"/>
                  <a:lumOff val="50000"/>
                </a:schemeClr>
              </a:solidFill>
              <a:round/>
            </a:ln>
            <a:effectLst/>
          </c:spPr>
          <c:marker>
            <c:symbol val="none"/>
          </c:marker>
          <c:cat>
            <c:numRef>
              <c:f>Sheet1!$B$1:$AE$1</c:f>
              <c:numCache>
                <c:formatCode>General</c:formatCode>
                <c:ptCount val="30"/>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pt idx="22">
                  <c:v>2018</c:v>
                </c:pt>
                <c:pt idx="23">
                  <c:v>2019</c:v>
                </c:pt>
                <c:pt idx="24">
                  <c:v>2020</c:v>
                </c:pt>
                <c:pt idx="25">
                  <c:v>2021</c:v>
                </c:pt>
                <c:pt idx="26">
                  <c:v>2022</c:v>
                </c:pt>
                <c:pt idx="27">
                  <c:v>2023</c:v>
                </c:pt>
                <c:pt idx="28">
                  <c:v>2024</c:v>
                </c:pt>
                <c:pt idx="29">
                  <c:v>2025</c:v>
                </c:pt>
              </c:numCache>
            </c:numRef>
          </c:cat>
          <c:val>
            <c:numRef>
              <c:f>Sheet1!$B$8:$AE$8</c:f>
              <c:numCache>
                <c:formatCode>General</c:formatCode>
                <c:ptCount val="30"/>
                <c:pt idx="0">
                  <c:v>3106.6708393175481</c:v>
                </c:pt>
                <c:pt idx="1">
                  <c:v>3350.4203669476624</c:v>
                </c:pt>
                <c:pt idx="2">
                  <c:v>3378.5892510594481</c:v>
                </c:pt>
                <c:pt idx="3">
                  <c:v>3329.1402699450869</c:v>
                </c:pt>
                <c:pt idx="4">
                  <c:v>3506.9423235052277</c:v>
                </c:pt>
                <c:pt idx="5">
                  <c:v>3783.5471835471831</c:v>
                </c:pt>
                <c:pt idx="6">
                  <c:v>3945.0947332670239</c:v>
                </c:pt>
                <c:pt idx="7">
                  <c:v>4042.0686383046027</c:v>
                </c:pt>
                <c:pt idx="8">
                  <c:v>4212.2290086582989</c:v>
                </c:pt>
                <c:pt idx="9">
                  <c:v>4038.7042232813437</c:v>
                </c:pt>
                <c:pt idx="10">
                  <c:v>4253.4985637475138</c:v>
                </c:pt>
                <c:pt idx="11">
                  <c:v>4424.908898409416</c:v>
                </c:pt>
                <c:pt idx="12">
                  <c:v>4662.5222353987547</c:v>
                </c:pt>
                <c:pt idx="13">
                  <c:v>4297.0012714361019</c:v>
                </c:pt>
                <c:pt idx="14">
                  <c:v>4110.1904255651798</c:v>
                </c:pt>
                <c:pt idx="15">
                  <c:v>4158.888993978373</c:v>
                </c:pt>
                <c:pt idx="16">
                  <c:v>4022.1232198613961</c:v>
                </c:pt>
                <c:pt idx="17">
                  <c:v>3981.0362343379616</c:v>
                </c:pt>
                <c:pt idx="18">
                  <c:v>3962.9198063129547</c:v>
                </c:pt>
                <c:pt idx="19">
                  <c:v>3926.9341545204247</c:v>
                </c:pt>
                <c:pt idx="20">
                  <c:v>3891.2752736943094</c:v>
                </c:pt>
                <c:pt idx="21">
                  <c:v>3855.9401965612883</c:v>
                </c:pt>
                <c:pt idx="22">
                  <c:v>3820.9259827926344</c:v>
                </c:pt>
                <c:pt idx="23">
                  <c:v>3786.2297187595418</c:v>
                </c:pt>
                <c:pt idx="24">
                  <c:v>3751.8485172906744</c:v>
                </c:pt>
                <c:pt idx="25">
                  <c:v>3717.7795174319172</c:v>
                </c:pt>
                <c:pt idx="26">
                  <c:v>3684.0198842083068</c:v>
                </c:pt>
                <c:pt idx="27">
                  <c:v>3650.5668083881278</c:v>
                </c:pt>
                <c:pt idx="28">
                  <c:v>3617.4175062491458</c:v>
                </c:pt>
                <c:pt idx="29">
                  <c:v>3584.5692193469695</c:v>
                </c:pt>
              </c:numCache>
            </c:numRef>
          </c:val>
          <c:smooth val="0"/>
          <c:extLst>
            <c:ext xmlns:c16="http://schemas.microsoft.com/office/drawing/2014/chart" uri="{C3380CC4-5D6E-409C-BE32-E72D297353CC}">
              <c16:uniqueId val="{00000008-532C-4E36-B0DC-755E01C60E4A}"/>
            </c:ext>
          </c:extLst>
        </c:ser>
        <c:ser>
          <c:idx val="7"/>
          <c:order val="9"/>
          <c:tx>
            <c:strRef>
              <c:f>Sheet1!$A$9</c:f>
              <c:strCache>
                <c:ptCount val="1"/>
                <c:pt idx="0">
                  <c:v>Osječko-baranjska županija</c:v>
                </c:pt>
              </c:strCache>
            </c:strRef>
          </c:tx>
          <c:spPr>
            <a:ln w="28575" cap="rnd">
              <a:solidFill>
                <a:schemeClr val="tx1">
                  <a:lumMod val="75000"/>
                  <a:lumOff val="25000"/>
                </a:schemeClr>
              </a:solidFill>
              <a:round/>
            </a:ln>
            <a:effectLst/>
          </c:spPr>
          <c:marker>
            <c:symbol val="none"/>
          </c:marker>
          <c:cat>
            <c:numRef>
              <c:f>Sheet1!$B$1:$AE$1</c:f>
              <c:numCache>
                <c:formatCode>General</c:formatCode>
                <c:ptCount val="30"/>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pt idx="22">
                  <c:v>2018</c:v>
                </c:pt>
                <c:pt idx="23">
                  <c:v>2019</c:v>
                </c:pt>
                <c:pt idx="24">
                  <c:v>2020</c:v>
                </c:pt>
                <c:pt idx="25">
                  <c:v>2021</c:v>
                </c:pt>
                <c:pt idx="26">
                  <c:v>2022</c:v>
                </c:pt>
                <c:pt idx="27">
                  <c:v>2023</c:v>
                </c:pt>
                <c:pt idx="28">
                  <c:v>2024</c:v>
                </c:pt>
                <c:pt idx="29">
                  <c:v>2025</c:v>
                </c:pt>
              </c:numCache>
            </c:numRef>
          </c:cat>
          <c:val>
            <c:numRef>
              <c:f>Sheet1!$B$9:$AE$9</c:f>
              <c:numCache>
                <c:formatCode>General</c:formatCode>
                <c:ptCount val="30"/>
                <c:pt idx="0">
                  <c:v>3723.894419001113</c:v>
                </c:pt>
                <c:pt idx="1">
                  <c:v>4056.109620332089</c:v>
                </c:pt>
                <c:pt idx="2">
                  <c:v>4128.2289819966882</c:v>
                </c:pt>
                <c:pt idx="3">
                  <c:v>4103.9140241475388</c:v>
                </c:pt>
                <c:pt idx="4">
                  <c:v>4353.125892092492</c:v>
                </c:pt>
                <c:pt idx="5">
                  <c:v>4569.4769894820711</c:v>
                </c:pt>
                <c:pt idx="6">
                  <c:v>4958.5933478146226</c:v>
                </c:pt>
                <c:pt idx="7">
                  <c:v>4982.4029965183072</c:v>
                </c:pt>
                <c:pt idx="8">
                  <c:v>5257.7387520887851</c:v>
                </c:pt>
                <c:pt idx="9">
                  <c:v>5547.2460630918022</c:v>
                </c:pt>
                <c:pt idx="10">
                  <c:v>5840.280957468457</c:v>
                </c:pt>
                <c:pt idx="11">
                  <c:v>6495.3835818030584</c:v>
                </c:pt>
                <c:pt idx="12">
                  <c:v>6662.3433579918865</c:v>
                </c:pt>
                <c:pt idx="13">
                  <c:v>6235.5728714232</c:v>
                </c:pt>
                <c:pt idx="14">
                  <c:v>5813.5568916915154</c:v>
                </c:pt>
                <c:pt idx="15">
                  <c:v>5906.2256120354405</c:v>
                </c:pt>
                <c:pt idx="16">
                  <c:v>5613.2222251522908</c:v>
                </c:pt>
                <c:pt idx="17">
                  <c:v>5603.9041338863308</c:v>
                </c:pt>
                <c:pt idx="18">
                  <c:v>5603.3957539685207</c:v>
                </c:pt>
                <c:pt idx="19">
                  <c:v>5552.053459044625</c:v>
                </c:pt>
                <c:pt idx="20">
                  <c:v>5501.181598722138</c:v>
                </c:pt>
                <c:pt idx="21">
                  <c:v>5450.775862544845</c:v>
                </c:pt>
                <c:pt idx="22">
                  <c:v>5400.8319795519965</c:v>
                </c:pt>
                <c:pt idx="23">
                  <c:v>5351.3457179164197</c:v>
                </c:pt>
                <c:pt idx="24">
                  <c:v>5302.3128845859519</c:v>
                </c:pt>
                <c:pt idx="25">
                  <c:v>5253.7293249281538</c:v>
                </c:pt>
                <c:pt idx="26">
                  <c:v>5205.5909223782819</c:v>
                </c:pt>
                <c:pt idx="27">
                  <c:v>5157.8935980904853</c:v>
                </c:pt>
                <c:pt idx="28">
                  <c:v>5110.6333105921976</c:v>
                </c:pt>
                <c:pt idx="29">
                  <c:v>5063.8060554416979</c:v>
                </c:pt>
              </c:numCache>
            </c:numRef>
          </c:val>
          <c:smooth val="0"/>
          <c:extLst>
            <c:ext xmlns:c16="http://schemas.microsoft.com/office/drawing/2014/chart" uri="{C3380CC4-5D6E-409C-BE32-E72D297353CC}">
              <c16:uniqueId val="{00000009-532C-4E36-B0DC-755E01C60E4A}"/>
            </c:ext>
          </c:extLst>
        </c:ser>
        <c:ser>
          <c:idx val="8"/>
          <c:order val="10"/>
          <c:tx>
            <c:strRef>
              <c:f>Sheet1!$A$10</c:f>
              <c:strCache>
                <c:ptCount val="1"/>
                <c:pt idx="0">
                  <c:v>Vukovarsko-srijemska županija</c:v>
                </c:pt>
              </c:strCache>
            </c:strRef>
          </c:tx>
          <c:spPr>
            <a:ln w="28575" cap="rnd">
              <a:solidFill>
                <a:schemeClr val="tx1">
                  <a:lumMod val="90000"/>
                  <a:lumOff val="10000"/>
                </a:schemeClr>
              </a:solidFill>
              <a:round/>
            </a:ln>
            <a:effectLst/>
          </c:spPr>
          <c:marker>
            <c:symbol val="none"/>
          </c:marker>
          <c:cat>
            <c:numRef>
              <c:f>Sheet1!$B$1:$AE$1</c:f>
              <c:numCache>
                <c:formatCode>General</c:formatCode>
                <c:ptCount val="30"/>
                <c:pt idx="0">
                  <c:v>1996</c:v>
                </c:pt>
                <c:pt idx="1">
                  <c:v>1997</c:v>
                </c:pt>
                <c:pt idx="2">
                  <c:v>1998</c:v>
                </c:pt>
                <c:pt idx="3">
                  <c:v>1999</c:v>
                </c:pt>
                <c:pt idx="4">
                  <c:v>2000</c:v>
                </c:pt>
                <c:pt idx="5">
                  <c:v>2001</c:v>
                </c:pt>
                <c:pt idx="6">
                  <c:v>2002</c:v>
                </c:pt>
                <c:pt idx="7">
                  <c:v>2003</c:v>
                </c:pt>
                <c:pt idx="8">
                  <c:v>2004</c:v>
                </c:pt>
                <c:pt idx="9">
                  <c:v>2005</c:v>
                </c:pt>
                <c:pt idx="10">
                  <c:v>2006</c:v>
                </c:pt>
                <c:pt idx="11">
                  <c:v>2007</c:v>
                </c:pt>
                <c:pt idx="12">
                  <c:v>2008</c:v>
                </c:pt>
                <c:pt idx="13">
                  <c:v>2009</c:v>
                </c:pt>
                <c:pt idx="14">
                  <c:v>2010</c:v>
                </c:pt>
                <c:pt idx="15">
                  <c:v>2011</c:v>
                </c:pt>
                <c:pt idx="16">
                  <c:v>2012</c:v>
                </c:pt>
                <c:pt idx="17">
                  <c:v>2013</c:v>
                </c:pt>
                <c:pt idx="18">
                  <c:v>2014</c:v>
                </c:pt>
                <c:pt idx="19">
                  <c:v>2015</c:v>
                </c:pt>
                <c:pt idx="20">
                  <c:v>2016</c:v>
                </c:pt>
                <c:pt idx="21">
                  <c:v>2017</c:v>
                </c:pt>
                <c:pt idx="22">
                  <c:v>2018</c:v>
                </c:pt>
                <c:pt idx="23">
                  <c:v>2019</c:v>
                </c:pt>
                <c:pt idx="24">
                  <c:v>2020</c:v>
                </c:pt>
                <c:pt idx="25">
                  <c:v>2021</c:v>
                </c:pt>
                <c:pt idx="26">
                  <c:v>2022</c:v>
                </c:pt>
                <c:pt idx="27">
                  <c:v>2023</c:v>
                </c:pt>
                <c:pt idx="28">
                  <c:v>2024</c:v>
                </c:pt>
                <c:pt idx="29">
                  <c:v>2025</c:v>
                </c:pt>
              </c:numCache>
            </c:numRef>
          </c:cat>
          <c:val>
            <c:numRef>
              <c:f>Sheet1!$B$10:$AE$10</c:f>
              <c:numCache>
                <c:formatCode>General</c:formatCode>
                <c:ptCount val="30"/>
                <c:pt idx="0">
                  <c:v>2746.9020117800046</c:v>
                </c:pt>
                <c:pt idx="1">
                  <c:v>3022.8149922951693</c:v>
                </c:pt>
                <c:pt idx="2">
                  <c:v>3101.1275820170108</c:v>
                </c:pt>
                <c:pt idx="3">
                  <c:v>3116.1875217811726</c:v>
                </c:pt>
                <c:pt idx="4">
                  <c:v>3360.6515021024375</c:v>
                </c:pt>
                <c:pt idx="5">
                  <c:v>3586.2671071260024</c:v>
                </c:pt>
                <c:pt idx="6">
                  <c:v>3790.4465660286155</c:v>
                </c:pt>
                <c:pt idx="7">
                  <c:v>4028.27849132028</c:v>
                </c:pt>
                <c:pt idx="8">
                  <c:v>4082.2613892395461</c:v>
                </c:pt>
                <c:pt idx="9">
                  <c:v>4266.4738026358091</c:v>
                </c:pt>
                <c:pt idx="10">
                  <c:v>4749.3363201171742</c:v>
                </c:pt>
                <c:pt idx="11">
                  <c:v>4716.9143704248745</c:v>
                </c:pt>
                <c:pt idx="12">
                  <c:v>5007.6257985378015</c:v>
                </c:pt>
                <c:pt idx="13">
                  <c:v>4662.5955113741647</c:v>
                </c:pt>
                <c:pt idx="14">
                  <c:v>4311.2703317973364</c:v>
                </c:pt>
                <c:pt idx="15">
                  <c:v>4412.7211940165671</c:v>
                </c:pt>
                <c:pt idx="16">
                  <c:v>4161.8650066856189</c:v>
                </c:pt>
                <c:pt idx="17">
                  <c:v>4145.531722225367</c:v>
                </c:pt>
                <c:pt idx="18">
                  <c:v>4142.9113247556279</c:v>
                </c:pt>
                <c:pt idx="19">
                  <c:v>4101.8590539374036</c:v>
                </c:pt>
                <c:pt idx="20">
                  <c:v>4061.213571680948</c:v>
                </c:pt>
                <c:pt idx="21">
                  <c:v>4020.9708471024469</c:v>
                </c:pt>
                <c:pt idx="22">
                  <c:v>3981.1268892602716</c:v>
                </c:pt>
                <c:pt idx="23">
                  <c:v>3941.6777467591905</c:v>
                </c:pt>
                <c:pt idx="24">
                  <c:v>3902.6195073585027</c:v>
                </c:pt>
                <c:pt idx="25">
                  <c:v>3863.9482975840533</c:v>
                </c:pt>
                <c:pt idx="26">
                  <c:v>3825.6602823440953</c:v>
                </c:pt>
                <c:pt idx="27">
                  <c:v>3787.7516645489563</c:v>
                </c:pt>
                <c:pt idx="28">
                  <c:v>3750.2186847344738</c:v>
                </c:pt>
                <c:pt idx="29">
                  <c:v>3713.0576206891637</c:v>
                </c:pt>
              </c:numCache>
            </c:numRef>
          </c:val>
          <c:smooth val="0"/>
          <c:extLst>
            <c:ext xmlns:c16="http://schemas.microsoft.com/office/drawing/2014/chart" uri="{C3380CC4-5D6E-409C-BE32-E72D297353CC}">
              <c16:uniqueId val="{0000000A-532C-4E36-B0DC-755E01C60E4A}"/>
            </c:ext>
          </c:extLst>
        </c:ser>
        <c:dLbls>
          <c:showLegendKey val="0"/>
          <c:showVal val="0"/>
          <c:showCatName val="0"/>
          <c:showSerName val="0"/>
          <c:showPercent val="0"/>
          <c:showBubbleSize val="0"/>
        </c:dLbls>
        <c:smooth val="0"/>
        <c:axId val="126927071"/>
        <c:axId val="352228895"/>
      </c:lineChart>
      <c:catAx>
        <c:axId val="1269270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sr-Latn-RS"/>
          </a:p>
        </c:txPr>
        <c:crossAx val="352228895"/>
        <c:crosses val="autoZero"/>
        <c:auto val="1"/>
        <c:lblAlgn val="ctr"/>
        <c:lblOffset val="100"/>
        <c:noMultiLvlLbl val="0"/>
      </c:catAx>
      <c:valAx>
        <c:axId val="352228895"/>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Gross Value Added per capita (EUR 2005)</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r-Latn-R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sr-Latn-RS"/>
          </a:p>
        </c:txPr>
        <c:crossAx val="126927071"/>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sr-Latn-RS"/>
        </a:p>
      </c:txPr>
    </c:legend>
    <c:plotVisOnly val="1"/>
    <c:dispBlanksAs val="gap"/>
    <c:showDLblsOverMax val="0"/>
  </c:chart>
  <c:spPr>
    <a:noFill/>
    <a:ln w="9525" cap="flat" cmpd="sng" algn="ctr">
      <a:noFill/>
      <a:round/>
    </a:ln>
    <a:effectLst/>
  </c:spPr>
  <c:txPr>
    <a:bodyPr/>
    <a:lstStyle/>
    <a:p>
      <a:pPr>
        <a:defRPr/>
      </a:pPr>
      <a:endParaRPr lang="sr-Latn-R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List1!$C$9</c:f>
              <c:strCache>
                <c:ptCount val="1"/>
                <c:pt idx="0">
                  <c:v>Ostatak RH</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List1!$B$10:$B$11</c:f>
              <c:strCache>
                <c:ptCount val="2"/>
                <c:pt idx="0">
                  <c:v>Odnos živorođenih i umrlih 1998.</c:v>
                </c:pt>
                <c:pt idx="1">
                  <c:v>Odnos živorođenih i umrlih 2016.</c:v>
                </c:pt>
              </c:strCache>
            </c:strRef>
          </c:cat>
          <c:val>
            <c:numRef>
              <c:f>List1!$C$10:$C$11</c:f>
              <c:numCache>
                <c:formatCode>0.00%</c:formatCode>
                <c:ptCount val="2"/>
                <c:pt idx="0">
                  <c:v>0.89980000000000004</c:v>
                </c:pt>
                <c:pt idx="1">
                  <c:v>0.72829999999999995</c:v>
                </c:pt>
              </c:numCache>
            </c:numRef>
          </c:val>
          <c:extLst>
            <c:ext xmlns:c16="http://schemas.microsoft.com/office/drawing/2014/chart" uri="{C3380CC4-5D6E-409C-BE32-E72D297353CC}">
              <c16:uniqueId val="{00000000-CDA0-4496-8663-AED1954BD2AB}"/>
            </c:ext>
          </c:extLst>
        </c:ser>
        <c:ser>
          <c:idx val="1"/>
          <c:order val="1"/>
          <c:tx>
            <c:strRef>
              <c:f>List1!$D$9</c:f>
              <c:strCache>
                <c:ptCount val="1"/>
                <c:pt idx="0">
                  <c:v>Slavonija</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List1!$B$10:$B$11</c:f>
              <c:strCache>
                <c:ptCount val="2"/>
                <c:pt idx="0">
                  <c:v>Odnos živorođenih i umrlih 1998.</c:v>
                </c:pt>
                <c:pt idx="1">
                  <c:v>Odnos živorođenih i umrlih 2016.</c:v>
                </c:pt>
              </c:strCache>
            </c:strRef>
          </c:cat>
          <c:val>
            <c:numRef>
              <c:f>List1!$D$10:$D$11</c:f>
              <c:numCache>
                <c:formatCode>0.00%</c:formatCode>
                <c:ptCount val="2"/>
                <c:pt idx="0">
                  <c:v>0.96779999999999999</c:v>
                </c:pt>
                <c:pt idx="1">
                  <c:v>0.62809999999999999</c:v>
                </c:pt>
              </c:numCache>
            </c:numRef>
          </c:val>
          <c:extLst>
            <c:ext xmlns:c16="http://schemas.microsoft.com/office/drawing/2014/chart" uri="{C3380CC4-5D6E-409C-BE32-E72D297353CC}">
              <c16:uniqueId val="{00000001-CDA0-4496-8663-AED1954BD2AB}"/>
            </c:ext>
          </c:extLst>
        </c:ser>
        <c:dLbls>
          <c:showLegendKey val="0"/>
          <c:showVal val="0"/>
          <c:showCatName val="0"/>
          <c:showSerName val="0"/>
          <c:showPercent val="0"/>
          <c:showBubbleSize val="0"/>
        </c:dLbls>
        <c:gapWidth val="219"/>
        <c:overlap val="-27"/>
        <c:axId val="-893898608"/>
        <c:axId val="-893889904"/>
      </c:barChart>
      <c:catAx>
        <c:axId val="-893898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r-Latn-RS"/>
          </a:p>
        </c:txPr>
        <c:crossAx val="-893889904"/>
        <c:crosses val="autoZero"/>
        <c:auto val="1"/>
        <c:lblAlgn val="ctr"/>
        <c:lblOffset val="100"/>
        <c:noMultiLvlLbl val="0"/>
      </c:catAx>
      <c:valAx>
        <c:axId val="-893889904"/>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r-Latn-RS"/>
          </a:p>
        </c:txPr>
        <c:crossAx val="-893898608"/>
        <c:crosses val="autoZero"/>
        <c:crossBetween val="between"/>
      </c:valAx>
      <c:spPr>
        <a:noFill/>
        <a:ln>
          <a:noFill/>
        </a:ln>
        <a:effectLst/>
      </c:spPr>
    </c:plotArea>
    <c:legend>
      <c:legendPos val="b"/>
      <c:layout>
        <c:manualLayout>
          <c:xMode val="edge"/>
          <c:yMode val="edge"/>
          <c:x val="0.3408357392825897"/>
          <c:y val="0.88589275298920989"/>
          <c:w val="0.40721741032370956"/>
          <c:h val="8.6329469233012546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showDLblsOverMax val="0"/>
  </c:chart>
  <c:spPr>
    <a:noFill/>
    <a:ln>
      <a:noFill/>
    </a:ln>
    <a:effectLst/>
  </c:spPr>
  <c:txPr>
    <a:bodyPr/>
    <a:lstStyle/>
    <a:p>
      <a:pPr>
        <a:defRPr/>
      </a:pPr>
      <a:endParaRPr lang="sr-Latn-R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hr-HR"/>
              <a:t>Pad/rast</a:t>
            </a:r>
            <a:r>
              <a:rPr lang="hr-HR" baseline="0"/>
              <a:t> nezaposlenosti</a:t>
            </a:r>
            <a:endParaRPr lang="hr-HR"/>
          </a:p>
        </c:rich>
      </c:tx>
      <c:layout>
        <c:manualLayout>
          <c:xMode val="edge"/>
          <c:yMode val="edge"/>
          <c:x val="0.34461111111111109"/>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r-Latn-RS"/>
        </a:p>
      </c:txPr>
    </c:title>
    <c:autoTitleDeleted val="0"/>
    <c:plotArea>
      <c:layout/>
      <c:barChart>
        <c:barDir val="col"/>
        <c:grouping val="clustered"/>
        <c:varyColors val="0"/>
        <c:ser>
          <c:idx val="0"/>
          <c:order val="0"/>
          <c:tx>
            <c:strRef>
              <c:f>List2!$A$2</c:f>
              <c:strCache>
                <c:ptCount val="1"/>
                <c:pt idx="0">
                  <c:v>Republika Hrvatska</c:v>
                </c:pt>
              </c:strCache>
            </c:strRef>
          </c:tx>
          <c:spPr>
            <a:solidFill>
              <a:schemeClr val="accent1"/>
            </a:solidFill>
            <a:ln>
              <a:noFill/>
            </a:ln>
            <a:effectLst/>
          </c:spPr>
          <c:invertIfNegative val="0"/>
          <c:cat>
            <c:strRef>
              <c:f>List2!$B$1:$E$1</c:f>
              <c:strCache>
                <c:ptCount val="4"/>
                <c:pt idx="0">
                  <c:v>2013. </c:v>
                </c:pt>
                <c:pt idx="1">
                  <c:v>2014. </c:v>
                </c:pt>
                <c:pt idx="2">
                  <c:v>2015. </c:v>
                </c:pt>
                <c:pt idx="3">
                  <c:v>2016.</c:v>
                </c:pt>
              </c:strCache>
            </c:strRef>
          </c:cat>
          <c:val>
            <c:numRef>
              <c:f>List2!$B$2:$E$2</c:f>
              <c:numCache>
                <c:formatCode>0.00%</c:formatCode>
                <c:ptCount val="4"/>
                <c:pt idx="0">
                  <c:v>0.215</c:v>
                </c:pt>
                <c:pt idx="1">
                  <c:v>0.222</c:v>
                </c:pt>
                <c:pt idx="2">
                  <c:v>0.193</c:v>
                </c:pt>
                <c:pt idx="3">
                  <c:v>0.16900000000000001</c:v>
                </c:pt>
              </c:numCache>
            </c:numRef>
          </c:val>
          <c:extLst>
            <c:ext xmlns:c16="http://schemas.microsoft.com/office/drawing/2014/chart" uri="{C3380CC4-5D6E-409C-BE32-E72D297353CC}">
              <c16:uniqueId val="{00000000-EA25-42EE-8DD1-81A14350C898}"/>
            </c:ext>
          </c:extLst>
        </c:ser>
        <c:ser>
          <c:idx val="1"/>
          <c:order val="1"/>
          <c:tx>
            <c:strRef>
              <c:f>List2!$A$3</c:f>
              <c:strCache>
                <c:ptCount val="1"/>
                <c:pt idx="0">
                  <c:v>RH - indeks rasta</c:v>
                </c:pt>
              </c:strCache>
            </c:strRef>
          </c:tx>
          <c:spPr>
            <a:solidFill>
              <a:schemeClr val="accent2"/>
            </a:solidFill>
            <a:ln>
              <a:noFill/>
            </a:ln>
            <a:effectLst/>
          </c:spPr>
          <c:invertIfNegative val="0"/>
          <c:cat>
            <c:strRef>
              <c:f>List2!$B$1:$E$1</c:f>
              <c:strCache>
                <c:ptCount val="4"/>
                <c:pt idx="0">
                  <c:v>2013. </c:v>
                </c:pt>
                <c:pt idx="1">
                  <c:v>2014. </c:v>
                </c:pt>
                <c:pt idx="2">
                  <c:v>2015. </c:v>
                </c:pt>
                <c:pt idx="3">
                  <c:v>2016.</c:v>
                </c:pt>
              </c:strCache>
            </c:strRef>
          </c:cat>
          <c:val>
            <c:numRef>
              <c:f>List2!$B$3:$E$3</c:f>
              <c:numCache>
                <c:formatCode>0.00%</c:formatCode>
                <c:ptCount val="4"/>
                <c:pt idx="1">
                  <c:v>3.1531531531531543E-2</c:v>
                </c:pt>
                <c:pt idx="2">
                  <c:v>-0.15025906735751304</c:v>
                </c:pt>
                <c:pt idx="3">
                  <c:v>-0.14201183431952669</c:v>
                </c:pt>
              </c:numCache>
            </c:numRef>
          </c:val>
          <c:extLst>
            <c:ext xmlns:c16="http://schemas.microsoft.com/office/drawing/2014/chart" uri="{C3380CC4-5D6E-409C-BE32-E72D297353CC}">
              <c16:uniqueId val="{00000001-EA25-42EE-8DD1-81A14350C898}"/>
            </c:ext>
          </c:extLst>
        </c:ser>
        <c:ser>
          <c:idx val="2"/>
          <c:order val="2"/>
          <c:tx>
            <c:strRef>
              <c:f>List2!$A$4</c:f>
              <c:strCache>
                <c:ptCount val="1"/>
                <c:pt idx="0">
                  <c:v>Slavonija - prosjek</c:v>
                </c:pt>
              </c:strCache>
            </c:strRef>
          </c:tx>
          <c:spPr>
            <a:solidFill>
              <a:schemeClr val="accent3"/>
            </a:solidFill>
            <a:ln>
              <a:noFill/>
            </a:ln>
            <a:effectLst/>
          </c:spPr>
          <c:invertIfNegative val="0"/>
          <c:cat>
            <c:strRef>
              <c:f>List2!$B$1:$E$1</c:f>
              <c:strCache>
                <c:ptCount val="4"/>
                <c:pt idx="0">
                  <c:v>2013. </c:v>
                </c:pt>
                <c:pt idx="1">
                  <c:v>2014. </c:v>
                </c:pt>
                <c:pt idx="2">
                  <c:v>2015. </c:v>
                </c:pt>
                <c:pt idx="3">
                  <c:v>2016.</c:v>
                </c:pt>
              </c:strCache>
            </c:strRef>
          </c:cat>
          <c:val>
            <c:numRef>
              <c:f>List2!$B$4:$E$4</c:f>
              <c:numCache>
                <c:formatCode>0.00%</c:formatCode>
                <c:ptCount val="4"/>
                <c:pt idx="0">
                  <c:v>0.34320000000000001</c:v>
                </c:pt>
                <c:pt idx="1">
                  <c:v>0.35959999999999998</c:v>
                </c:pt>
                <c:pt idx="2">
                  <c:v>0.31659999999999999</c:v>
                </c:pt>
                <c:pt idx="3">
                  <c:v>0.28220000000000001</c:v>
                </c:pt>
              </c:numCache>
            </c:numRef>
          </c:val>
          <c:extLst>
            <c:ext xmlns:c16="http://schemas.microsoft.com/office/drawing/2014/chart" uri="{C3380CC4-5D6E-409C-BE32-E72D297353CC}">
              <c16:uniqueId val="{00000002-EA25-42EE-8DD1-81A14350C898}"/>
            </c:ext>
          </c:extLst>
        </c:ser>
        <c:ser>
          <c:idx val="3"/>
          <c:order val="3"/>
          <c:tx>
            <c:strRef>
              <c:f>List2!$A$5</c:f>
              <c:strCache>
                <c:ptCount val="1"/>
                <c:pt idx="0">
                  <c:v>Slavonija - indeks rasta</c:v>
                </c:pt>
              </c:strCache>
            </c:strRef>
          </c:tx>
          <c:spPr>
            <a:solidFill>
              <a:schemeClr val="accent4"/>
            </a:solidFill>
            <a:ln>
              <a:noFill/>
            </a:ln>
            <a:effectLst/>
          </c:spPr>
          <c:invertIfNegative val="0"/>
          <c:cat>
            <c:strRef>
              <c:f>List2!$B$1:$E$1</c:f>
              <c:strCache>
                <c:ptCount val="4"/>
                <c:pt idx="0">
                  <c:v>2013. </c:v>
                </c:pt>
                <c:pt idx="1">
                  <c:v>2014. </c:v>
                </c:pt>
                <c:pt idx="2">
                  <c:v>2015. </c:v>
                </c:pt>
                <c:pt idx="3">
                  <c:v>2016.</c:v>
                </c:pt>
              </c:strCache>
            </c:strRef>
          </c:cat>
          <c:val>
            <c:numRef>
              <c:f>List2!$B$5:$E$5</c:f>
              <c:numCache>
                <c:formatCode>0.00%</c:formatCode>
                <c:ptCount val="4"/>
                <c:pt idx="1">
                  <c:v>4.560622914349266E-2</c:v>
                </c:pt>
                <c:pt idx="2">
                  <c:v>-0.13581806696146548</c:v>
                </c:pt>
                <c:pt idx="3">
                  <c:v>-0.12189936215450037</c:v>
                </c:pt>
              </c:numCache>
            </c:numRef>
          </c:val>
          <c:extLst>
            <c:ext xmlns:c16="http://schemas.microsoft.com/office/drawing/2014/chart" uri="{C3380CC4-5D6E-409C-BE32-E72D297353CC}">
              <c16:uniqueId val="{00000003-EA25-42EE-8DD1-81A14350C898}"/>
            </c:ext>
          </c:extLst>
        </c:ser>
        <c:dLbls>
          <c:showLegendKey val="0"/>
          <c:showVal val="0"/>
          <c:showCatName val="0"/>
          <c:showSerName val="0"/>
          <c:showPercent val="0"/>
          <c:showBubbleSize val="0"/>
        </c:dLbls>
        <c:gapWidth val="219"/>
        <c:overlap val="-27"/>
        <c:axId val="-893892624"/>
        <c:axId val="-893891536"/>
      </c:barChart>
      <c:catAx>
        <c:axId val="-893892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r-Latn-RS"/>
          </a:p>
        </c:txPr>
        <c:crossAx val="-893891536"/>
        <c:crosses val="autoZero"/>
        <c:auto val="1"/>
        <c:lblAlgn val="ctr"/>
        <c:lblOffset val="100"/>
        <c:noMultiLvlLbl val="0"/>
      </c:catAx>
      <c:valAx>
        <c:axId val="-893891536"/>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r-Latn-RS"/>
          </a:p>
        </c:txPr>
        <c:crossAx val="-89389262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showDLblsOverMax val="0"/>
  </c:chart>
  <c:spPr>
    <a:noFill/>
    <a:ln>
      <a:noFill/>
    </a:ln>
    <a:effectLst/>
  </c:spPr>
  <c:txPr>
    <a:bodyPr/>
    <a:lstStyle/>
    <a:p>
      <a:pPr>
        <a:defRPr/>
      </a:pPr>
      <a:endParaRPr lang="sr-Latn-R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Zaposlenost</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r-Latn-RS"/>
        </a:p>
      </c:txPr>
    </c:title>
    <c:autoTitleDeleted val="0"/>
    <c:plotArea>
      <c:layout/>
      <c:barChart>
        <c:barDir val="col"/>
        <c:grouping val="stacked"/>
        <c:varyColors val="0"/>
        <c:ser>
          <c:idx val="0"/>
          <c:order val="0"/>
          <c:tx>
            <c:strRef>
              <c:f>List2!$A$30</c:f>
              <c:strCache>
                <c:ptCount val="1"/>
                <c:pt idx="0">
                  <c:v>Ostatak RH</c:v>
                </c:pt>
              </c:strCache>
            </c:strRef>
          </c:tx>
          <c:spPr>
            <a:solidFill>
              <a:schemeClr val="accent1"/>
            </a:solidFill>
            <a:ln>
              <a:noFill/>
            </a:ln>
            <a:effectLst/>
          </c:spPr>
          <c:invertIfNegative val="0"/>
          <c:cat>
            <c:strRef>
              <c:f>List2!$B$29:$G$29</c:f>
              <c:strCache>
                <c:ptCount val="6"/>
                <c:pt idx="0">
                  <c:v>1998.</c:v>
                </c:pt>
                <c:pt idx="1">
                  <c:v>2008.</c:v>
                </c:pt>
                <c:pt idx="2">
                  <c:v>2013.</c:v>
                </c:pt>
                <c:pt idx="3">
                  <c:v>2014.</c:v>
                </c:pt>
                <c:pt idx="4">
                  <c:v>2015.</c:v>
                </c:pt>
                <c:pt idx="5">
                  <c:v>2016.</c:v>
                </c:pt>
              </c:strCache>
            </c:strRef>
          </c:cat>
          <c:val>
            <c:numRef>
              <c:f>List2!$B$30:$G$30</c:f>
              <c:numCache>
                <c:formatCode>#,##0</c:formatCode>
                <c:ptCount val="6"/>
                <c:pt idx="0">
                  <c:v>1053302</c:v>
                </c:pt>
                <c:pt idx="1">
                  <c:v>1226176</c:v>
                </c:pt>
                <c:pt idx="2">
                  <c:v>1086109</c:v>
                </c:pt>
                <c:pt idx="3">
                  <c:v>1069012</c:v>
                </c:pt>
                <c:pt idx="4">
                  <c:v>1079011</c:v>
                </c:pt>
                <c:pt idx="5">
                  <c:v>1099331</c:v>
                </c:pt>
              </c:numCache>
            </c:numRef>
          </c:val>
          <c:extLst>
            <c:ext xmlns:c16="http://schemas.microsoft.com/office/drawing/2014/chart" uri="{C3380CC4-5D6E-409C-BE32-E72D297353CC}">
              <c16:uniqueId val="{00000000-343C-4D8D-ABA8-B64960C93F9F}"/>
            </c:ext>
          </c:extLst>
        </c:ser>
        <c:ser>
          <c:idx val="1"/>
          <c:order val="1"/>
          <c:tx>
            <c:strRef>
              <c:f>List2!$A$31</c:f>
              <c:strCache>
                <c:ptCount val="1"/>
                <c:pt idx="0">
                  <c:v>Ukupno zaposleni u Slavoniji</c:v>
                </c:pt>
              </c:strCache>
            </c:strRef>
          </c:tx>
          <c:spPr>
            <a:solidFill>
              <a:schemeClr val="accent2"/>
            </a:solidFill>
            <a:ln>
              <a:noFill/>
            </a:ln>
            <a:effectLst/>
          </c:spPr>
          <c:invertIfNegative val="0"/>
          <c:cat>
            <c:strRef>
              <c:f>List2!$B$29:$G$29</c:f>
              <c:strCache>
                <c:ptCount val="6"/>
                <c:pt idx="0">
                  <c:v>1998.</c:v>
                </c:pt>
                <c:pt idx="1">
                  <c:v>2008.</c:v>
                </c:pt>
                <c:pt idx="2">
                  <c:v>2013.</c:v>
                </c:pt>
                <c:pt idx="3">
                  <c:v>2014.</c:v>
                </c:pt>
                <c:pt idx="4">
                  <c:v>2015.</c:v>
                </c:pt>
                <c:pt idx="5">
                  <c:v>2016.</c:v>
                </c:pt>
              </c:strCache>
            </c:strRef>
          </c:cat>
          <c:val>
            <c:numRef>
              <c:f>List2!$B$31:$G$31</c:f>
              <c:numCache>
                <c:formatCode>#,##0</c:formatCode>
                <c:ptCount val="6"/>
                <c:pt idx="0">
                  <c:v>265533</c:v>
                </c:pt>
                <c:pt idx="1">
                  <c:v>309990</c:v>
                </c:pt>
                <c:pt idx="2">
                  <c:v>261527</c:v>
                </c:pt>
                <c:pt idx="3">
                  <c:v>253550</c:v>
                </c:pt>
                <c:pt idx="4">
                  <c:v>253815</c:v>
                </c:pt>
                <c:pt idx="5">
                  <c:v>255581</c:v>
                </c:pt>
              </c:numCache>
            </c:numRef>
          </c:val>
          <c:extLst>
            <c:ext xmlns:c16="http://schemas.microsoft.com/office/drawing/2014/chart" uri="{C3380CC4-5D6E-409C-BE32-E72D297353CC}">
              <c16:uniqueId val="{00000001-343C-4D8D-ABA8-B64960C93F9F}"/>
            </c:ext>
          </c:extLst>
        </c:ser>
        <c:dLbls>
          <c:showLegendKey val="0"/>
          <c:showVal val="0"/>
          <c:showCatName val="0"/>
          <c:showSerName val="0"/>
          <c:showPercent val="0"/>
          <c:showBubbleSize val="0"/>
        </c:dLbls>
        <c:gapWidth val="150"/>
        <c:overlap val="100"/>
        <c:axId val="-893888816"/>
        <c:axId val="-893888272"/>
      </c:barChart>
      <c:catAx>
        <c:axId val="-893888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r-Latn-RS"/>
          </a:p>
        </c:txPr>
        <c:crossAx val="-893888272"/>
        <c:crosses val="autoZero"/>
        <c:auto val="1"/>
        <c:lblAlgn val="ctr"/>
        <c:lblOffset val="100"/>
        <c:noMultiLvlLbl val="0"/>
      </c:catAx>
      <c:valAx>
        <c:axId val="-8938882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r-Latn-RS"/>
          </a:p>
        </c:txPr>
        <c:crossAx val="-893888816"/>
        <c:crosses val="autoZero"/>
        <c:crossBetween val="between"/>
        <c:dispUnits>
          <c:builtInUnit val="thousands"/>
          <c:dispUnitsLbl>
            <c:layout/>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hr-HR" dirty="0"/>
                    <a:t>Tisuće</a:t>
                  </a:r>
                </a:p>
              </c:rich>
            </c:tx>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sr-Latn-RS"/>
              </a:p>
            </c:txPr>
          </c:dispUnitsLbl>
        </c:dispUnits>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showDLblsOverMax val="0"/>
  </c:chart>
  <c:spPr>
    <a:noFill/>
    <a:ln>
      <a:noFill/>
    </a:ln>
    <a:effectLst/>
  </c:spPr>
  <c:txPr>
    <a:bodyPr/>
    <a:lstStyle/>
    <a:p>
      <a:pPr>
        <a:defRPr/>
      </a:pPr>
      <a:endParaRPr lang="sr-Latn-R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r-Latn-RS"/>
        </a:p>
      </c:txPr>
    </c:title>
    <c:autoTitleDeleted val="0"/>
    <c:plotArea>
      <c:layout/>
      <c:pieChart>
        <c:varyColors val="1"/>
        <c:ser>
          <c:idx val="0"/>
          <c:order val="0"/>
          <c:tx>
            <c:strRef>
              <c:f>List3!$B$1</c:f>
              <c:strCache>
                <c:ptCount val="1"/>
                <c:pt idx="0">
                  <c:v>Broj kultura za koje je zatražena potpora</c:v>
                </c:pt>
              </c:strCache>
            </c:strRef>
          </c:tx>
          <c:cat>
            <c:strRef>
              <c:f>List3!$A$2:$A$6</c:f>
              <c:strCache>
                <c:ptCount val="5"/>
                <c:pt idx="0">
                  <c:v>Brodsko-posavska</c:v>
                </c:pt>
                <c:pt idx="1">
                  <c:v>Osječko-baranjska</c:v>
                </c:pt>
                <c:pt idx="2">
                  <c:v>Požeško-slavonska</c:v>
                </c:pt>
                <c:pt idx="3">
                  <c:v>Virovitičko-podravska</c:v>
                </c:pt>
                <c:pt idx="4">
                  <c:v>Vukovarsko-srijemska</c:v>
                </c:pt>
              </c:strCache>
            </c:strRef>
          </c:cat>
          <c:val>
            <c:numRef>
              <c:f>List3!$B$2:$B$6</c:f>
            </c:numRef>
          </c:val>
          <c:extLst>
            <c:ext xmlns:c16="http://schemas.microsoft.com/office/drawing/2014/chart" uri="{C3380CC4-5D6E-409C-BE32-E72D297353CC}">
              <c16:uniqueId val="{00000000-39E4-49B0-BF68-69A2EBC2BACC}"/>
            </c:ext>
          </c:extLst>
        </c:ser>
        <c:ser>
          <c:idx val="1"/>
          <c:order val="1"/>
          <c:tx>
            <c:strRef>
              <c:f>List3!$C$1</c:f>
              <c:strCache>
                <c:ptCount val="1"/>
                <c:pt idx="0">
                  <c:v>Ukupna površina za koju je zatražena potpora (ha)</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2-39E4-49B0-BF68-69A2EBC2BAC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4-39E4-49B0-BF68-69A2EBC2BAC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6-39E4-49B0-BF68-69A2EBC2BAC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8-39E4-49B0-BF68-69A2EBC2BACC}"/>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A-39E4-49B0-BF68-69A2EBC2BACC}"/>
              </c:ext>
            </c:extLst>
          </c:dPt>
          <c:dLbls>
            <c:dLbl>
              <c:idx val="0"/>
              <c:layout>
                <c:manualLayout>
                  <c:x val="3.3658894156052742E-2"/>
                  <c:y val="5.1745044201437933E-2"/>
                </c:manualLayout>
              </c:layout>
              <c:dLblPos val="bestFit"/>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39E4-49B0-BF68-69A2EBC2BACC}"/>
                </c:ext>
              </c:extLst>
            </c:dLbl>
            <c:dLbl>
              <c:idx val="1"/>
              <c:layout>
                <c:manualLayout>
                  <c:x val="-1.2004323446885515E-2"/>
                  <c:y val="5.039122637167299E-3"/>
                </c:manualLayout>
              </c:layout>
              <c:dLblPos val="bestFit"/>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39E4-49B0-BF68-69A2EBC2BACC}"/>
                </c:ext>
              </c:extLst>
            </c:dLbl>
            <c:dLbl>
              <c:idx val="3"/>
              <c:layout>
                <c:manualLayout>
                  <c:x val="1.8006485170328275E-2"/>
                  <c:y val="-1.5117367911501896E-2"/>
                </c:manualLayout>
              </c:layout>
              <c:dLblPos val="bestFit"/>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39E4-49B0-BF68-69A2EBC2BACC}"/>
                </c:ext>
              </c:extLst>
            </c:dLbl>
            <c:dLbl>
              <c:idx val="4"/>
              <c:layout>
                <c:manualLayout>
                  <c:x val="1.4005044021366436E-2"/>
                  <c:y val="1.2597806592918225E-2"/>
                </c:manualLayout>
              </c:layout>
              <c:dLblPos val="bestFit"/>
              <c:showLegendKey val="0"/>
              <c:showVal val="1"/>
              <c:showCatName val="1"/>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39E4-49B0-BF68-69A2EBC2BACC}"/>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sr-Latn-RS"/>
              </a:p>
            </c:tx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List3!$A$2:$A$6</c:f>
              <c:strCache>
                <c:ptCount val="5"/>
                <c:pt idx="0">
                  <c:v>Brodsko-posavska</c:v>
                </c:pt>
                <c:pt idx="1">
                  <c:v>Osječko-baranjska</c:v>
                </c:pt>
                <c:pt idx="2">
                  <c:v>Požeško-slavonska</c:v>
                </c:pt>
                <c:pt idx="3">
                  <c:v>Virovitičko-podravska</c:v>
                </c:pt>
                <c:pt idx="4">
                  <c:v>Vukovarsko-srijemska</c:v>
                </c:pt>
              </c:strCache>
            </c:strRef>
          </c:cat>
          <c:val>
            <c:numRef>
              <c:f>List3!$C$2:$C$6</c:f>
              <c:numCache>
                <c:formatCode>#,##0.00</c:formatCode>
                <c:ptCount val="5"/>
                <c:pt idx="0">
                  <c:v>63835.56</c:v>
                </c:pt>
                <c:pt idx="1">
                  <c:v>210063.47</c:v>
                </c:pt>
                <c:pt idx="2">
                  <c:v>43088.01</c:v>
                </c:pt>
                <c:pt idx="3">
                  <c:v>82812.320000000007</c:v>
                </c:pt>
                <c:pt idx="4">
                  <c:v>128963.36</c:v>
                </c:pt>
              </c:numCache>
            </c:numRef>
          </c:val>
          <c:extLst>
            <c:ext xmlns:c16="http://schemas.microsoft.com/office/drawing/2014/chart" uri="{C3380CC4-5D6E-409C-BE32-E72D297353CC}">
              <c16:uniqueId val="{0000000B-39E4-49B0-BF68-69A2EBC2BACC}"/>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sr-Latn-R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hr-HR" dirty="0"/>
              <a:t>Traženi broj uvjetnih grla</a:t>
            </a:r>
            <a:r>
              <a:rPr lang="hr-HR" baseline="0" dirty="0"/>
              <a:t> u potporama</a:t>
            </a:r>
            <a:endParaRPr lang="hr-HR"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sr-Latn-RS"/>
        </a:p>
      </c:txPr>
    </c:title>
    <c:autoTitleDeleted val="0"/>
    <c:plotArea>
      <c:layout/>
      <c:barChart>
        <c:barDir val="bar"/>
        <c:grouping val="clustered"/>
        <c:varyColors val="0"/>
        <c:ser>
          <c:idx val="0"/>
          <c:order val="0"/>
          <c:tx>
            <c:strRef>
              <c:f>List3!$C$19</c:f>
              <c:strCache>
                <c:ptCount val="1"/>
                <c:pt idx="0">
                  <c:v>Mliječne krave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List3!$D$18:$H$18</c:f>
              <c:strCache>
                <c:ptCount val="5"/>
                <c:pt idx="0">
                  <c:v>Brodsko-posavska</c:v>
                </c:pt>
                <c:pt idx="1">
                  <c:v>Osječko-baranjska</c:v>
                </c:pt>
                <c:pt idx="2">
                  <c:v>Požeško-slavonska</c:v>
                </c:pt>
                <c:pt idx="3">
                  <c:v>Virovitičko-podravska</c:v>
                </c:pt>
                <c:pt idx="4">
                  <c:v>Vukovarsko-srijemska</c:v>
                </c:pt>
              </c:strCache>
            </c:strRef>
          </c:cat>
          <c:val>
            <c:numRef>
              <c:f>List3!$D$19:$H$19</c:f>
              <c:numCache>
                <c:formatCode>General</c:formatCode>
                <c:ptCount val="5"/>
                <c:pt idx="0">
                  <c:v>2934</c:v>
                </c:pt>
                <c:pt idx="1">
                  <c:v>18827</c:v>
                </c:pt>
                <c:pt idx="2">
                  <c:v>2321</c:v>
                </c:pt>
                <c:pt idx="3">
                  <c:v>2985</c:v>
                </c:pt>
                <c:pt idx="4">
                  <c:v>8963</c:v>
                </c:pt>
              </c:numCache>
            </c:numRef>
          </c:val>
          <c:extLst>
            <c:ext xmlns:c16="http://schemas.microsoft.com/office/drawing/2014/chart" uri="{C3380CC4-5D6E-409C-BE32-E72D297353CC}">
              <c16:uniqueId val="{00000000-0D37-4F0E-BB29-444B8974851B}"/>
            </c:ext>
          </c:extLst>
        </c:ser>
        <c:ser>
          <c:idx val="1"/>
          <c:order val="1"/>
          <c:tx>
            <c:strRef>
              <c:f>List3!$C$20</c:f>
              <c:strCache>
                <c:ptCount val="1"/>
                <c:pt idx="0">
                  <c:v>Ugrožene i zaštićene pasimne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List3!$D$18:$H$18</c:f>
              <c:strCache>
                <c:ptCount val="5"/>
                <c:pt idx="0">
                  <c:v>Brodsko-posavska</c:v>
                </c:pt>
                <c:pt idx="1">
                  <c:v>Osječko-baranjska</c:v>
                </c:pt>
                <c:pt idx="2">
                  <c:v>Požeško-slavonska</c:v>
                </c:pt>
                <c:pt idx="3">
                  <c:v>Virovitičko-podravska</c:v>
                </c:pt>
                <c:pt idx="4">
                  <c:v>Vukovarsko-srijemska</c:v>
                </c:pt>
              </c:strCache>
            </c:strRef>
          </c:cat>
          <c:val>
            <c:numRef>
              <c:f>List3!$D$20:$H$20</c:f>
              <c:numCache>
                <c:formatCode>General</c:formatCode>
                <c:ptCount val="5"/>
                <c:pt idx="0">
                  <c:v>1301</c:v>
                </c:pt>
                <c:pt idx="1">
                  <c:v>2150</c:v>
                </c:pt>
                <c:pt idx="2">
                  <c:v>466</c:v>
                </c:pt>
                <c:pt idx="3">
                  <c:v>447</c:v>
                </c:pt>
                <c:pt idx="4">
                  <c:v>1940</c:v>
                </c:pt>
              </c:numCache>
            </c:numRef>
          </c:val>
          <c:extLst>
            <c:ext xmlns:c16="http://schemas.microsoft.com/office/drawing/2014/chart" uri="{C3380CC4-5D6E-409C-BE32-E72D297353CC}">
              <c16:uniqueId val="{00000001-0D37-4F0E-BB29-444B8974851B}"/>
            </c:ext>
          </c:extLst>
        </c:ser>
        <c:ser>
          <c:idx val="2"/>
          <c:order val="2"/>
          <c:tx>
            <c:strRef>
              <c:f>List3!$C$21</c:f>
              <c:strCache>
                <c:ptCount val="1"/>
                <c:pt idx="0">
                  <c:v>Koze i ovce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List3!$D$18:$H$18</c:f>
              <c:strCache>
                <c:ptCount val="5"/>
                <c:pt idx="0">
                  <c:v>Brodsko-posavska</c:v>
                </c:pt>
                <c:pt idx="1">
                  <c:v>Osječko-baranjska</c:v>
                </c:pt>
                <c:pt idx="2">
                  <c:v>Požeško-slavonska</c:v>
                </c:pt>
                <c:pt idx="3">
                  <c:v>Virovitičko-podravska</c:v>
                </c:pt>
                <c:pt idx="4">
                  <c:v>Vukovarsko-srijemska</c:v>
                </c:pt>
              </c:strCache>
            </c:strRef>
          </c:cat>
          <c:val>
            <c:numRef>
              <c:f>List3!$D$21:$H$21</c:f>
              <c:numCache>
                <c:formatCode>General</c:formatCode>
                <c:ptCount val="5"/>
                <c:pt idx="0">
                  <c:v>7283</c:v>
                </c:pt>
                <c:pt idx="1">
                  <c:v>30739</c:v>
                </c:pt>
                <c:pt idx="2">
                  <c:v>16872</c:v>
                </c:pt>
                <c:pt idx="3">
                  <c:v>17078</c:v>
                </c:pt>
                <c:pt idx="4">
                  <c:v>12797</c:v>
                </c:pt>
              </c:numCache>
            </c:numRef>
          </c:val>
          <c:extLst>
            <c:ext xmlns:c16="http://schemas.microsoft.com/office/drawing/2014/chart" uri="{C3380CC4-5D6E-409C-BE32-E72D297353CC}">
              <c16:uniqueId val="{00000002-0D37-4F0E-BB29-444B8974851B}"/>
            </c:ext>
          </c:extLst>
        </c:ser>
        <c:ser>
          <c:idx val="3"/>
          <c:order val="3"/>
          <c:tx>
            <c:strRef>
              <c:f>List3!$C$22</c:f>
              <c:strCache>
                <c:ptCount val="1"/>
                <c:pt idx="0">
                  <c:v>Rasplodne krmače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List3!$D$18:$H$18</c:f>
              <c:strCache>
                <c:ptCount val="5"/>
                <c:pt idx="0">
                  <c:v>Brodsko-posavska</c:v>
                </c:pt>
                <c:pt idx="1">
                  <c:v>Osječko-baranjska</c:v>
                </c:pt>
                <c:pt idx="2">
                  <c:v>Požeško-slavonska</c:v>
                </c:pt>
                <c:pt idx="3">
                  <c:v>Virovitičko-podravska</c:v>
                </c:pt>
                <c:pt idx="4">
                  <c:v>Vukovarsko-srijemska</c:v>
                </c:pt>
              </c:strCache>
            </c:strRef>
          </c:cat>
          <c:val>
            <c:numRef>
              <c:f>List3!$D$22:$H$22</c:f>
              <c:numCache>
                <c:formatCode>General</c:formatCode>
                <c:ptCount val="5"/>
                <c:pt idx="0">
                  <c:v>2757</c:v>
                </c:pt>
                <c:pt idx="1">
                  <c:v>19913</c:v>
                </c:pt>
                <c:pt idx="2">
                  <c:v>1239</c:v>
                </c:pt>
                <c:pt idx="3">
                  <c:v>1356</c:v>
                </c:pt>
                <c:pt idx="4">
                  <c:v>9050</c:v>
                </c:pt>
              </c:numCache>
            </c:numRef>
          </c:val>
          <c:extLst>
            <c:ext xmlns:c16="http://schemas.microsoft.com/office/drawing/2014/chart" uri="{C3380CC4-5D6E-409C-BE32-E72D297353CC}">
              <c16:uniqueId val="{00000003-0D37-4F0E-BB29-444B8974851B}"/>
            </c:ext>
          </c:extLst>
        </c:ser>
        <c:dLbls>
          <c:showLegendKey val="0"/>
          <c:showVal val="0"/>
          <c:showCatName val="0"/>
          <c:showSerName val="0"/>
          <c:showPercent val="0"/>
          <c:showBubbleSize val="0"/>
        </c:dLbls>
        <c:gapWidth val="150"/>
        <c:axId val="-893894800"/>
        <c:axId val="-1124030144"/>
      </c:barChart>
      <c:catAx>
        <c:axId val="-89389480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r-Latn-RS"/>
          </a:p>
        </c:txPr>
        <c:crossAx val="-1124030144"/>
        <c:crosses val="autoZero"/>
        <c:auto val="1"/>
        <c:lblAlgn val="ctr"/>
        <c:lblOffset val="100"/>
        <c:noMultiLvlLbl val="0"/>
      </c:catAx>
      <c:valAx>
        <c:axId val="-112403014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r-Latn-RS"/>
          </a:p>
        </c:txPr>
        <c:crossAx val="-893894800"/>
        <c:crosses val="autoZero"/>
        <c:crossBetween val="between"/>
      </c:valAx>
      <c:spPr>
        <a:noFill/>
        <a:ln>
          <a:noFill/>
        </a:ln>
        <a:effectLst/>
      </c:spPr>
    </c:plotArea>
    <c:legend>
      <c:legendPos val="b"/>
      <c:layout>
        <c:manualLayout>
          <c:xMode val="edge"/>
          <c:yMode val="edge"/>
          <c:x val="2.0142491955722472E-2"/>
          <c:y val="0.9357062225628876"/>
          <c:w val="0.88389270351061722"/>
          <c:h val="5.8394072422363136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showDLblsOverMax val="0"/>
  </c:chart>
  <c:spPr>
    <a:noFill/>
    <a:ln>
      <a:noFill/>
    </a:ln>
    <a:effectLst/>
  </c:spPr>
  <c:txPr>
    <a:bodyPr/>
    <a:lstStyle/>
    <a:p>
      <a:pPr>
        <a:defRPr/>
      </a:pPr>
      <a:endParaRPr lang="sr-Latn-R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List4!$B$1</c:f>
              <c:strCache>
                <c:ptCount val="1"/>
                <c:pt idx="0">
                  <c:v>Odobreno ostale godine</c:v>
                </c:pt>
              </c:strCache>
            </c:strRef>
          </c:tx>
          <c:spPr>
            <a:solidFill>
              <a:schemeClr val="accent1"/>
            </a:solidFill>
            <a:ln>
              <a:noFill/>
            </a:ln>
            <a:effectLst/>
          </c:spPr>
          <c:invertIfNegative val="0"/>
          <c:cat>
            <c:strRef>
              <c:f>List4!$A$2:$A$6</c:f>
              <c:strCache>
                <c:ptCount val="5"/>
                <c:pt idx="0">
                  <c:v>BRODSKO-POSAVSKA ŽUPANIJA</c:v>
                </c:pt>
                <c:pt idx="1">
                  <c:v>OSJEČKO-BARANJSKA ŽUPANIJA</c:v>
                </c:pt>
                <c:pt idx="2">
                  <c:v>VUKOVARSKO-SRIJEMSKA ŽUPANIJA</c:v>
                </c:pt>
                <c:pt idx="3">
                  <c:v>VIROVITIČKO-PODRAVSKA ŽUPANIJA</c:v>
                </c:pt>
                <c:pt idx="4">
                  <c:v>POŽEŠKO-SLAVONSKA ŽUPANIJA</c:v>
                </c:pt>
              </c:strCache>
            </c:strRef>
          </c:cat>
          <c:val>
            <c:numRef>
              <c:f>List4!$B$2:$B$6</c:f>
              <c:numCache>
                <c:formatCode>#,##0.00</c:formatCode>
                <c:ptCount val="5"/>
                <c:pt idx="0">
                  <c:v>142291152.85999998</c:v>
                </c:pt>
                <c:pt idx="1">
                  <c:v>509159010.03999996</c:v>
                </c:pt>
                <c:pt idx="2">
                  <c:v>231589841.53999996</c:v>
                </c:pt>
                <c:pt idx="3">
                  <c:v>212517951.16000003</c:v>
                </c:pt>
                <c:pt idx="4">
                  <c:v>116184591.73000002</c:v>
                </c:pt>
              </c:numCache>
            </c:numRef>
          </c:val>
          <c:extLst>
            <c:ext xmlns:c16="http://schemas.microsoft.com/office/drawing/2014/chart" uri="{C3380CC4-5D6E-409C-BE32-E72D297353CC}">
              <c16:uniqueId val="{00000000-D2FC-4E08-BBCF-29555733DC58}"/>
            </c:ext>
          </c:extLst>
        </c:ser>
        <c:ser>
          <c:idx val="1"/>
          <c:order val="1"/>
          <c:tx>
            <c:strRef>
              <c:f>List4!$C$1</c:f>
              <c:strCache>
                <c:ptCount val="1"/>
                <c:pt idx="0">
                  <c:v>Odobreno u 2017.</c:v>
                </c:pt>
              </c:strCache>
            </c:strRef>
          </c:tx>
          <c:spPr>
            <a:solidFill>
              <a:schemeClr val="accent2"/>
            </a:solidFill>
            <a:ln>
              <a:noFill/>
            </a:ln>
            <a:effectLst/>
          </c:spPr>
          <c:invertIfNegative val="0"/>
          <c:cat>
            <c:strRef>
              <c:f>List4!$A$2:$A$6</c:f>
              <c:strCache>
                <c:ptCount val="5"/>
                <c:pt idx="0">
                  <c:v>BRODSKO-POSAVSKA ŽUPANIJA</c:v>
                </c:pt>
                <c:pt idx="1">
                  <c:v>OSJEČKO-BARANJSKA ŽUPANIJA</c:v>
                </c:pt>
                <c:pt idx="2">
                  <c:v>VUKOVARSKO-SRIJEMSKA ŽUPANIJA</c:v>
                </c:pt>
                <c:pt idx="3">
                  <c:v>VIROVITIČKO-PODRAVSKA ŽUPANIJA</c:v>
                </c:pt>
                <c:pt idx="4">
                  <c:v>POŽEŠKO-SLAVONSKA ŽUPANIJA</c:v>
                </c:pt>
              </c:strCache>
            </c:strRef>
          </c:cat>
          <c:val>
            <c:numRef>
              <c:f>List4!$C$2:$C$6</c:f>
              <c:numCache>
                <c:formatCode>#,##0.00</c:formatCode>
                <c:ptCount val="5"/>
                <c:pt idx="0">
                  <c:v>143586820.71000001</c:v>
                </c:pt>
                <c:pt idx="1">
                  <c:v>273655686.13</c:v>
                </c:pt>
                <c:pt idx="2">
                  <c:v>188251777.55000001</c:v>
                </c:pt>
                <c:pt idx="3">
                  <c:v>158247606.38999999</c:v>
                </c:pt>
                <c:pt idx="4">
                  <c:v>45351319.07</c:v>
                </c:pt>
              </c:numCache>
            </c:numRef>
          </c:val>
          <c:extLst>
            <c:ext xmlns:c16="http://schemas.microsoft.com/office/drawing/2014/chart" uri="{C3380CC4-5D6E-409C-BE32-E72D297353CC}">
              <c16:uniqueId val="{00000001-D2FC-4E08-BBCF-29555733DC58}"/>
            </c:ext>
          </c:extLst>
        </c:ser>
        <c:dLbls>
          <c:showLegendKey val="0"/>
          <c:showVal val="0"/>
          <c:showCatName val="0"/>
          <c:showSerName val="0"/>
          <c:showPercent val="0"/>
          <c:showBubbleSize val="0"/>
        </c:dLbls>
        <c:gapWidth val="219"/>
        <c:overlap val="100"/>
        <c:axId val="-1124032320"/>
        <c:axId val="-1124029600"/>
      </c:barChart>
      <c:catAx>
        <c:axId val="-112403232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r-Latn-RS"/>
          </a:p>
        </c:txPr>
        <c:crossAx val="-1124029600"/>
        <c:crosses val="autoZero"/>
        <c:auto val="1"/>
        <c:lblAlgn val="ctr"/>
        <c:lblOffset val="100"/>
        <c:noMultiLvlLbl val="0"/>
      </c:catAx>
      <c:valAx>
        <c:axId val="-112402960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r-Latn-RS"/>
          </a:p>
        </c:txPr>
        <c:crossAx val="-112403232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showDLblsOverMax val="0"/>
  </c:chart>
  <c:spPr>
    <a:noFill/>
    <a:ln>
      <a:noFill/>
    </a:ln>
    <a:effectLst/>
  </c:spPr>
  <c:txPr>
    <a:bodyPr/>
    <a:lstStyle/>
    <a:p>
      <a:pPr>
        <a:defRPr sz="800"/>
      </a:pPr>
      <a:endParaRPr lang="sr-Latn-R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List4!$D$1</c:f>
              <c:strCache>
                <c:ptCount val="1"/>
                <c:pt idx="0">
                  <c:v>Plaćeno ostale godine</c:v>
                </c:pt>
              </c:strCache>
            </c:strRef>
          </c:tx>
          <c:spPr>
            <a:solidFill>
              <a:schemeClr val="accent6"/>
            </a:solidFill>
            <a:ln>
              <a:noFill/>
            </a:ln>
            <a:effectLst/>
          </c:spPr>
          <c:invertIfNegative val="0"/>
          <c:cat>
            <c:strRef>
              <c:f>List4!$A$2:$A$6</c:f>
              <c:strCache>
                <c:ptCount val="5"/>
                <c:pt idx="0">
                  <c:v>BRODSKO-POSAVSKA ŽUPANIJA</c:v>
                </c:pt>
                <c:pt idx="1">
                  <c:v>OSJEČKO-BARANJSKA ŽUPANIJA</c:v>
                </c:pt>
                <c:pt idx="2">
                  <c:v>VUKOVARSKO-SRIJEMSKA ŽUPANIJA</c:v>
                </c:pt>
                <c:pt idx="3">
                  <c:v>VIROVITIČKO-PODRAVSKA ŽUPANIJA</c:v>
                </c:pt>
                <c:pt idx="4">
                  <c:v>POŽEŠKO-SLAVONSKA ŽUPANIJA</c:v>
                </c:pt>
              </c:strCache>
            </c:strRef>
          </c:cat>
          <c:val>
            <c:numRef>
              <c:f>List4!$D$2:$D$6</c:f>
              <c:numCache>
                <c:formatCode>#,##0.00</c:formatCode>
                <c:ptCount val="5"/>
                <c:pt idx="0">
                  <c:v>116292095.05999999</c:v>
                </c:pt>
                <c:pt idx="1">
                  <c:v>337298802.21000004</c:v>
                </c:pt>
                <c:pt idx="2">
                  <c:v>182656770.95999998</c:v>
                </c:pt>
                <c:pt idx="3">
                  <c:v>169008850.75999999</c:v>
                </c:pt>
                <c:pt idx="4">
                  <c:v>93120515.75</c:v>
                </c:pt>
              </c:numCache>
            </c:numRef>
          </c:val>
          <c:extLst>
            <c:ext xmlns:c16="http://schemas.microsoft.com/office/drawing/2014/chart" uri="{C3380CC4-5D6E-409C-BE32-E72D297353CC}">
              <c16:uniqueId val="{00000000-A993-4C95-A497-D568856C1066}"/>
            </c:ext>
          </c:extLst>
        </c:ser>
        <c:ser>
          <c:idx val="1"/>
          <c:order val="1"/>
          <c:tx>
            <c:strRef>
              <c:f>List4!$E$1</c:f>
              <c:strCache>
                <c:ptCount val="1"/>
                <c:pt idx="0">
                  <c:v>Plaćeno u 2017.</c:v>
                </c:pt>
              </c:strCache>
            </c:strRef>
          </c:tx>
          <c:spPr>
            <a:solidFill>
              <a:schemeClr val="accent5"/>
            </a:solidFill>
            <a:ln>
              <a:noFill/>
            </a:ln>
            <a:effectLst/>
          </c:spPr>
          <c:invertIfNegative val="0"/>
          <c:cat>
            <c:strRef>
              <c:f>List4!$A$2:$A$6</c:f>
              <c:strCache>
                <c:ptCount val="5"/>
                <c:pt idx="0">
                  <c:v>BRODSKO-POSAVSKA ŽUPANIJA</c:v>
                </c:pt>
                <c:pt idx="1">
                  <c:v>OSJEČKO-BARANJSKA ŽUPANIJA</c:v>
                </c:pt>
                <c:pt idx="2">
                  <c:v>VUKOVARSKO-SRIJEMSKA ŽUPANIJA</c:v>
                </c:pt>
                <c:pt idx="3">
                  <c:v>VIROVITIČKO-PODRAVSKA ŽUPANIJA</c:v>
                </c:pt>
                <c:pt idx="4">
                  <c:v>POŽEŠKO-SLAVONSKA ŽUPANIJA</c:v>
                </c:pt>
              </c:strCache>
            </c:strRef>
          </c:cat>
          <c:val>
            <c:numRef>
              <c:f>List4!$E$2:$E$6</c:f>
              <c:numCache>
                <c:formatCode>#,##0.00</c:formatCode>
                <c:ptCount val="5"/>
                <c:pt idx="0">
                  <c:v>61248169.609999999</c:v>
                </c:pt>
                <c:pt idx="1">
                  <c:v>150519378.09999999</c:v>
                </c:pt>
                <c:pt idx="2">
                  <c:v>69749016.140000001</c:v>
                </c:pt>
                <c:pt idx="3">
                  <c:v>78381800.450000003</c:v>
                </c:pt>
                <c:pt idx="4">
                  <c:v>34206100.93</c:v>
                </c:pt>
              </c:numCache>
            </c:numRef>
          </c:val>
          <c:extLst>
            <c:ext xmlns:c16="http://schemas.microsoft.com/office/drawing/2014/chart" uri="{C3380CC4-5D6E-409C-BE32-E72D297353CC}">
              <c16:uniqueId val="{00000001-A993-4C95-A497-D568856C1066}"/>
            </c:ext>
          </c:extLst>
        </c:ser>
        <c:dLbls>
          <c:showLegendKey val="0"/>
          <c:showVal val="0"/>
          <c:showCatName val="0"/>
          <c:showSerName val="0"/>
          <c:showPercent val="0"/>
          <c:showBubbleSize val="0"/>
        </c:dLbls>
        <c:gapWidth val="150"/>
        <c:overlap val="100"/>
        <c:axId val="-1124031232"/>
        <c:axId val="-999481648"/>
      </c:barChart>
      <c:catAx>
        <c:axId val="-1124031232"/>
        <c:scaling>
          <c:orientation val="minMax"/>
        </c:scaling>
        <c:delete val="1"/>
        <c:axPos val="l"/>
        <c:numFmt formatCode="General" sourceLinked="1"/>
        <c:majorTickMark val="none"/>
        <c:minorTickMark val="none"/>
        <c:tickLblPos val="nextTo"/>
        <c:crossAx val="-999481648"/>
        <c:crosses val="autoZero"/>
        <c:auto val="1"/>
        <c:lblAlgn val="ctr"/>
        <c:lblOffset val="100"/>
        <c:noMultiLvlLbl val="0"/>
      </c:catAx>
      <c:valAx>
        <c:axId val="-999481648"/>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r-Latn-RS"/>
          </a:p>
        </c:txPr>
        <c:crossAx val="-112403123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r-Latn-RS"/>
        </a:p>
      </c:txPr>
    </c:legend>
    <c:plotVisOnly val="1"/>
    <c:dispBlanksAs val="gap"/>
    <c:showDLblsOverMax val="0"/>
  </c:chart>
  <c:spPr>
    <a:noFill/>
    <a:ln>
      <a:noFill/>
    </a:ln>
    <a:effectLst/>
  </c:spPr>
  <c:txPr>
    <a:bodyPr/>
    <a:lstStyle/>
    <a:p>
      <a:pPr>
        <a:defRPr sz="800"/>
      </a:pPr>
      <a:endParaRPr lang="sr-Latn-R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List5!$B$1</c:f>
              <c:strCache>
                <c:ptCount val="1"/>
                <c:pt idx="0">
                  <c:v>Ostali projekti</c:v>
                </c:pt>
              </c:strCache>
            </c:strRef>
          </c:tx>
          <c:spPr>
            <a:gradFill rotWithShape="1">
              <a:gsLst>
                <a:gs pos="0">
                  <a:schemeClr val="accent1">
                    <a:tint val="65000"/>
                    <a:lumMod val="110000"/>
                  </a:schemeClr>
                </a:gs>
                <a:gs pos="88000">
                  <a:schemeClr val="accent1">
                    <a:tint val="90000"/>
                  </a:schemeClr>
                </a:gs>
              </a:gsLst>
              <a:lin ang="5400000" scaled="0"/>
            </a:gradFill>
            <a:ln w="9525" cap="flat" cmpd="sng" algn="ctr">
              <a:solidFill>
                <a:schemeClr val="accent1">
                  <a:shade val="95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List5!$A$2:$A$6</c:f>
              <c:strCache>
                <c:ptCount val="5"/>
                <c:pt idx="0">
                  <c:v>Stočarstvo i peradarstvo</c:v>
                </c:pt>
                <c:pt idx="1">
                  <c:v>Voćarstvo i povrćarstvo</c:v>
                </c:pt>
                <c:pt idx="2">
                  <c:v>Prerada i trženje (MSP)</c:v>
                </c:pt>
                <c:pt idx="3">
                  <c:v>Prerada i trženje (veliki)</c:v>
                </c:pt>
                <c:pt idx="4">
                  <c:v>Zbrinjavanje gnojiva</c:v>
                </c:pt>
              </c:strCache>
            </c:strRef>
          </c:cat>
          <c:val>
            <c:numRef>
              <c:f>List5!$B$2:$B$6</c:f>
              <c:numCache>
                <c:formatCode>General</c:formatCode>
                <c:ptCount val="5"/>
                <c:pt idx="0">
                  <c:v>13</c:v>
                </c:pt>
                <c:pt idx="1">
                  <c:v>8</c:v>
                </c:pt>
                <c:pt idx="2">
                  <c:v>12</c:v>
                </c:pt>
                <c:pt idx="3">
                  <c:v>4</c:v>
                </c:pt>
                <c:pt idx="4">
                  <c:v>10</c:v>
                </c:pt>
              </c:numCache>
            </c:numRef>
          </c:val>
          <c:extLst>
            <c:ext xmlns:c16="http://schemas.microsoft.com/office/drawing/2014/chart" uri="{C3380CC4-5D6E-409C-BE32-E72D297353CC}">
              <c16:uniqueId val="{00000000-C3DC-43A4-9759-0E335B77F097}"/>
            </c:ext>
          </c:extLst>
        </c:ser>
        <c:ser>
          <c:idx val="2"/>
          <c:order val="2"/>
          <c:tx>
            <c:strRef>
              <c:f>List5!$D$1</c:f>
              <c:strCache>
                <c:ptCount val="1"/>
                <c:pt idx="0">
                  <c:v>Mladi poljoprivrednici</c:v>
                </c:pt>
              </c:strCache>
            </c:strRef>
          </c:tx>
          <c:spPr>
            <a:gradFill rotWithShape="1">
              <a:gsLst>
                <a:gs pos="0">
                  <a:schemeClr val="accent3">
                    <a:tint val="65000"/>
                    <a:lumMod val="110000"/>
                  </a:schemeClr>
                </a:gs>
                <a:gs pos="88000">
                  <a:schemeClr val="accent3">
                    <a:tint val="90000"/>
                  </a:schemeClr>
                </a:gs>
              </a:gsLst>
              <a:lin ang="5400000" scaled="0"/>
            </a:gradFill>
            <a:ln w="9525" cap="flat" cmpd="sng" algn="ctr">
              <a:solidFill>
                <a:schemeClr val="accent3">
                  <a:shade val="95000"/>
                </a:schemeClr>
              </a:solidFill>
              <a:round/>
            </a:ln>
            <a:effectLst/>
          </c:spPr>
          <c:invertIfNegative val="0"/>
          <c:dLbls>
            <c:dLbl>
              <c:idx val="2"/>
              <c:delete val="1"/>
              <c:extLst>
                <c:ext xmlns:c15="http://schemas.microsoft.com/office/drawing/2012/chart" uri="{CE6537A1-D6FC-4f65-9D91-7224C49458BB}"/>
                <c:ext xmlns:c16="http://schemas.microsoft.com/office/drawing/2014/chart" uri="{C3380CC4-5D6E-409C-BE32-E72D297353CC}">
                  <c16:uniqueId val="{00000001-C3DC-43A4-9759-0E335B77F097}"/>
                </c:ext>
              </c:extLst>
            </c:dLbl>
            <c:dLbl>
              <c:idx val="3"/>
              <c:delete val="1"/>
              <c:extLst>
                <c:ext xmlns:c15="http://schemas.microsoft.com/office/drawing/2012/chart" uri="{CE6537A1-D6FC-4f65-9D91-7224C49458BB}"/>
                <c:ext xmlns:c16="http://schemas.microsoft.com/office/drawing/2014/chart" uri="{C3380CC4-5D6E-409C-BE32-E72D297353CC}">
                  <c16:uniqueId val="{00000004-C3DC-43A4-9759-0E335B77F09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List5!$A$2:$A$6</c:f>
              <c:strCache>
                <c:ptCount val="5"/>
                <c:pt idx="0">
                  <c:v>Stočarstvo i peradarstvo</c:v>
                </c:pt>
                <c:pt idx="1">
                  <c:v>Voćarstvo i povrćarstvo</c:v>
                </c:pt>
                <c:pt idx="2">
                  <c:v>Prerada i trženje (MSP)</c:v>
                </c:pt>
                <c:pt idx="3">
                  <c:v>Prerada i trženje (veliki)</c:v>
                </c:pt>
                <c:pt idx="4">
                  <c:v>Zbrinjavanje gnojiva</c:v>
                </c:pt>
              </c:strCache>
            </c:strRef>
          </c:cat>
          <c:val>
            <c:numRef>
              <c:f>List5!$D$2:$D$6</c:f>
              <c:numCache>
                <c:formatCode>General</c:formatCode>
                <c:ptCount val="5"/>
                <c:pt idx="0">
                  <c:v>10</c:v>
                </c:pt>
                <c:pt idx="1">
                  <c:v>4</c:v>
                </c:pt>
                <c:pt idx="2">
                  <c:v>0</c:v>
                </c:pt>
                <c:pt idx="3">
                  <c:v>0</c:v>
                </c:pt>
                <c:pt idx="4">
                  <c:v>5</c:v>
                </c:pt>
              </c:numCache>
            </c:numRef>
          </c:val>
          <c:extLst>
            <c:ext xmlns:c16="http://schemas.microsoft.com/office/drawing/2014/chart" uri="{C3380CC4-5D6E-409C-BE32-E72D297353CC}">
              <c16:uniqueId val="{00000002-C3DC-43A4-9759-0E335B77F097}"/>
            </c:ext>
          </c:extLst>
        </c:ser>
        <c:dLbls>
          <c:showLegendKey val="0"/>
          <c:showVal val="0"/>
          <c:showCatName val="0"/>
          <c:showSerName val="0"/>
          <c:showPercent val="0"/>
          <c:showBubbleSize val="0"/>
        </c:dLbls>
        <c:gapWidth val="219"/>
        <c:overlap val="100"/>
        <c:axId val="-887006784"/>
        <c:axId val="-887018752"/>
      </c:barChart>
      <c:lineChart>
        <c:grouping val="standard"/>
        <c:varyColors val="0"/>
        <c:ser>
          <c:idx val="1"/>
          <c:order val="1"/>
          <c:tx>
            <c:strRef>
              <c:f>List5!$C$1</c:f>
              <c:strCache>
                <c:ptCount val="1"/>
                <c:pt idx="0">
                  <c:v>Ugovoreni izno</c:v>
                </c:pt>
              </c:strCache>
            </c:strRef>
          </c:tx>
          <c:spPr>
            <a:ln w="15875"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sr-Latn-R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List5!$A$2:$A$6</c:f>
              <c:strCache>
                <c:ptCount val="5"/>
                <c:pt idx="0">
                  <c:v>Stočarstvo i peradarstvo</c:v>
                </c:pt>
                <c:pt idx="1">
                  <c:v>Voćarstvo i povrćarstvo</c:v>
                </c:pt>
                <c:pt idx="2">
                  <c:v>Prerada i trženje (MSP)</c:v>
                </c:pt>
                <c:pt idx="3">
                  <c:v>Prerada i trženje (veliki)</c:v>
                </c:pt>
                <c:pt idx="4">
                  <c:v>Zbrinjavanje gnojiva</c:v>
                </c:pt>
              </c:strCache>
            </c:strRef>
          </c:cat>
          <c:val>
            <c:numRef>
              <c:f>List5!$C$2:$C$6</c:f>
              <c:numCache>
                <c:formatCode>"kn"#,##0.00_);[Red]\("kn"#,##0.00\)</c:formatCode>
                <c:ptCount val="5"/>
                <c:pt idx="0">
                  <c:v>108311282.25999999</c:v>
                </c:pt>
                <c:pt idx="1">
                  <c:v>54957227.030000001</c:v>
                </c:pt>
                <c:pt idx="2">
                  <c:v>47301595.439999998</c:v>
                </c:pt>
                <c:pt idx="3">
                  <c:v>43814078.259999998</c:v>
                </c:pt>
                <c:pt idx="4">
                  <c:v>39061468.520000003</c:v>
                </c:pt>
              </c:numCache>
            </c:numRef>
          </c:val>
          <c:smooth val="0"/>
          <c:extLst>
            <c:ext xmlns:c16="http://schemas.microsoft.com/office/drawing/2014/chart" uri="{C3380CC4-5D6E-409C-BE32-E72D297353CC}">
              <c16:uniqueId val="{00000003-C3DC-43A4-9759-0E335B77F097}"/>
            </c:ext>
          </c:extLst>
        </c:ser>
        <c:dLbls>
          <c:showLegendKey val="0"/>
          <c:showVal val="0"/>
          <c:showCatName val="0"/>
          <c:showSerName val="0"/>
          <c:showPercent val="0"/>
          <c:showBubbleSize val="0"/>
        </c:dLbls>
        <c:marker val="1"/>
        <c:smooth val="0"/>
        <c:axId val="-887012768"/>
        <c:axId val="-887010592"/>
      </c:lineChart>
      <c:valAx>
        <c:axId val="-887018752"/>
        <c:scaling>
          <c:orientation val="minMax"/>
        </c:scaling>
        <c:delete val="0"/>
        <c:axPos val="r"/>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r-Latn-RS"/>
          </a:p>
        </c:txPr>
        <c:crossAx val="-887006784"/>
        <c:crosses val="max"/>
        <c:crossBetween val="between"/>
      </c:valAx>
      <c:catAx>
        <c:axId val="-8870067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r-Latn-RS"/>
          </a:p>
        </c:txPr>
        <c:crossAx val="-887018752"/>
        <c:crosses val="autoZero"/>
        <c:auto val="1"/>
        <c:lblAlgn val="ctr"/>
        <c:lblOffset val="100"/>
        <c:noMultiLvlLbl val="0"/>
      </c:catAx>
      <c:valAx>
        <c:axId val="-887010592"/>
        <c:scaling>
          <c:orientation val="minMax"/>
        </c:scaling>
        <c:delete val="0"/>
        <c:axPos val="l"/>
        <c:numFmt formatCode="&quot;kn&quot;#,##0.00_);[Red]\(&quot;kn&quot;#,##0.00\)" sourceLinked="1"/>
        <c:majorTickMark val="none"/>
        <c:minorTickMark val="none"/>
        <c:tickLblPos val="low"/>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r-Latn-RS"/>
          </a:p>
        </c:txPr>
        <c:crossAx val="-887012768"/>
        <c:crosses val="autoZero"/>
        <c:crossBetween val="between"/>
        <c:dispUnits>
          <c:builtInUnit val="millions"/>
          <c:dispUnitsLbl>
            <c:layout/>
            <c:tx>
              <c:rich>
                <a:bodyPr rot="-5400000" spcFirstLastPara="1" vertOverflow="ellipsis" vert="horz" wrap="square" anchor="ctr" anchorCtr="1"/>
                <a:lstStyle/>
                <a:p>
                  <a:pPr>
                    <a:defRPr sz="1197" b="0" i="0" u="none" strike="noStrike" kern="1200" cap="all" baseline="0">
                      <a:solidFill>
                        <a:schemeClr val="tx1"/>
                      </a:solidFill>
                      <a:latin typeface="+mn-lt"/>
                      <a:ea typeface="+mn-ea"/>
                      <a:cs typeface="+mn-cs"/>
                    </a:defRPr>
                  </a:pPr>
                  <a:r>
                    <a:rPr lang="hr-HR" dirty="0">
                      <a:solidFill>
                        <a:schemeClr val="tx1"/>
                      </a:solidFill>
                    </a:rPr>
                    <a:t>Milijuni</a:t>
                  </a:r>
                </a:p>
              </c:rich>
            </c:tx>
            <c:spPr>
              <a:noFill/>
              <a:ln>
                <a:noFill/>
              </a:ln>
              <a:effectLst/>
            </c:spPr>
            <c:txPr>
              <a:bodyPr rot="-5400000" spcFirstLastPara="1" vertOverflow="ellipsis" vert="horz" wrap="square" anchor="ctr" anchorCtr="1"/>
              <a:lstStyle/>
              <a:p>
                <a:pPr>
                  <a:defRPr sz="1197" b="0" i="0" u="none" strike="noStrike" kern="1200" cap="all" baseline="0">
                    <a:solidFill>
                      <a:schemeClr val="tx1"/>
                    </a:solidFill>
                    <a:latin typeface="+mn-lt"/>
                    <a:ea typeface="+mn-ea"/>
                    <a:cs typeface="+mn-cs"/>
                  </a:defRPr>
                </a:pPr>
                <a:endParaRPr lang="sr-Latn-RS"/>
              </a:p>
            </c:txPr>
          </c:dispUnitsLbl>
        </c:dispUnits>
      </c:valAx>
      <c:catAx>
        <c:axId val="-887012768"/>
        <c:scaling>
          <c:orientation val="minMax"/>
        </c:scaling>
        <c:delete val="1"/>
        <c:axPos val="b"/>
        <c:numFmt formatCode="General" sourceLinked="1"/>
        <c:majorTickMark val="none"/>
        <c:minorTickMark val="none"/>
        <c:tickLblPos val="nextTo"/>
        <c:crossAx val="-887010592"/>
        <c:crosses val="autoZero"/>
        <c:auto val="1"/>
        <c:lblAlgn val="ctr"/>
        <c:lblOffset val="100"/>
        <c:noMultiLvlLbl val="0"/>
      </c:catAx>
      <c:spPr>
        <a:noFill/>
        <a:ln>
          <a:noFill/>
        </a:ln>
        <a:effectLst/>
      </c:spPr>
    </c:plotArea>
    <c:legend>
      <c:legendPos val="b"/>
      <c:layout>
        <c:manualLayout>
          <c:xMode val="edge"/>
          <c:yMode val="edge"/>
          <c:x val="0.10566219343760741"/>
          <c:y val="0.91971336518164648"/>
          <c:w val="0.82160659483103438"/>
          <c:h val="6.970447728030218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sr-Latn-RS"/>
        </a:p>
      </c:txPr>
    </c:legend>
    <c:plotVisOnly val="1"/>
    <c:dispBlanksAs val="gap"/>
    <c:showDLblsOverMax val="0"/>
  </c:chart>
  <c:spPr>
    <a:noFill/>
    <a:ln>
      <a:noFill/>
    </a:ln>
    <a:effectLst/>
  </c:spPr>
  <c:txPr>
    <a:bodyPr/>
    <a:lstStyle/>
    <a:p>
      <a:pPr>
        <a:defRPr/>
      </a:pPr>
      <a:endParaRPr lang="sr-Latn-RS"/>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List3!$C$48:$C$52</cx:f>
        <cx:lvl ptCount="5">
          <cx:pt idx="0">BRODSKO-POSAVSKA ŽUPANIJA</cx:pt>
          <cx:pt idx="1">OSJEČKO-BARANJSKA ŽUPANIJA</cx:pt>
          <cx:pt idx="2">POŽEŠKO-SLAVONSKA ŽUPANIJA</cx:pt>
          <cx:pt idx="3">VIROVITIČKO-PODRAVSKA ŽUPANIJA</cx:pt>
          <cx:pt idx="4">VUKOVARSKO-SRIJEMSKA ŽUPANIJA</cx:pt>
        </cx:lvl>
      </cx:strDim>
      <cx:numDim type="size">
        <cx:f>List3!$D$48:$D$52</cx:f>
        <cx:lvl ptCount="5" formatCode="#.##0,00">
          <cx:pt idx="0">146348554.71000001</cx:pt>
          <cx:pt idx="1">551424928.49000001</cx:pt>
          <cx:pt idx="2">108037808.5</cx:pt>
          <cx:pt idx="3">186678659.28</cx:pt>
          <cx:pt idx="4">320231901.49000001</cx:pt>
        </cx:lvl>
      </cx:numDim>
    </cx:data>
  </cx:chartData>
  <cx:chart>
    <cx:plotArea>
      <cx:plotAreaRegion>
        <cx:series layoutId="treemap" uniqueId="{4A94606A-E048-44C1-97E0-F41FE041C4C4}">
          <cx:dataLabels pos="inEnd">
            <cx:txPr>
              <a:bodyPr spcFirstLastPara="1" vertOverflow="ellipsis" wrap="square" lIns="0" tIns="0" rIns="0" bIns="0" anchor="ctr" anchorCtr="1"/>
              <a:lstStyle/>
              <a:p>
                <a:pPr>
                  <a:defRPr lang="en-US" sz="1400" b="0" i="0" u="none" strike="noStrike" baseline="0">
                    <a:solidFill>
                      <a:prstClr val="white"/>
                    </a:solidFill>
                    <a:latin typeface="Trebuchet MS" panose="020B0603020202020204"/>
                  </a:defRPr>
                </a:pPr>
                <a:endParaRPr lang="sr-Latn-RS" sz="1400"/>
              </a:p>
            </cx:txPr>
            <cx:visibility seriesName="0" categoryName="1" value="1"/>
            <cx:separator>, </cx:separator>
            <cx:dataLabel idx="1" pos="inEnd">
              <cx:txPr>
                <a:bodyPr spcFirstLastPara="1" vertOverflow="ellipsis" wrap="square" lIns="0" tIns="0" rIns="0" bIns="0" anchor="ctr" anchorCtr="1"/>
                <a:lstStyle/>
                <a:p>
                  <a:pPr>
                    <a:defRPr lang="en-US" sz="1400" b="0" i="0" u="none" strike="noStrike" baseline="0">
                      <a:solidFill>
                        <a:prstClr val="white"/>
                      </a:solidFill>
                      <a:latin typeface="Trebuchet MS" panose="020B0603020202020204"/>
                    </a:defRPr>
                  </a:pPr>
                  <a:r>
                    <a:rPr lang="sr-Latn-RS" sz="1400"/>
                    <a:t>OSJEČKO-BARANJSKA ŽUPANIJA, 551.424.928,49</a:t>
                  </a:r>
                </a:p>
              </cx:txPr>
            </cx:dataLabel>
          </cx:dataLabels>
          <cx:dataId val="0"/>
          <cx:layoutPr>
            <cx:parentLabelLayout val="overlapping"/>
          </cx:layoutPr>
        </cx:series>
      </cx:plotAreaRegion>
    </cx:plotArea>
  </cx:chart>
</cx:chartSpace>
</file>

<file path=ppt/charts/chartEx2.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 dir="row">List6!$A$2:$E$2</cx:f>
        <cx:lvl ptCount="5">
          <cx:pt idx="0">BRODSKO-POSAVSKA ŽUPANIJA</cx:pt>
          <cx:pt idx="1">OSJEČKO-BARANJSKA ŽUPANIJA</cx:pt>
          <cx:pt idx="2">VUKOVARSKO-SRIJEMSKA ŽUPANIJA</cx:pt>
          <cx:pt idx="3">VIROVITIČKO-PODRAVSKA ŽUPANIJA</cx:pt>
          <cx:pt idx="4">POŽEŠKO-SLAVONSKA ŽUPANIJA</cx:pt>
        </cx:lvl>
      </cx:strDim>
      <cx:numDim type="size">
        <cx:f dir="row">List6!$A$3:$E$3</cx:f>
        <cx:lvl ptCount="5" formatCode="General">
          <cx:pt idx="0">9</cx:pt>
          <cx:pt idx="1">185</cx:pt>
          <cx:pt idx="2">72</cx:pt>
          <cx:pt idx="3">22</cx:pt>
          <cx:pt idx="4">48</cx:pt>
        </cx:lvl>
      </cx:numDim>
    </cx:data>
  </cx:chartData>
  <cx:chart>
    <cx:plotArea>
      <cx:plotAreaRegion>
        <cx:series layoutId="treemap" uniqueId="{553593DE-8796-4293-8253-ED99CAB1E577}">
          <cx:dataLabels pos="inEnd">
            <cx:txPr>
              <a:bodyPr spcFirstLastPara="1" vertOverflow="ellipsis" horzOverflow="overflow" wrap="square" lIns="0" tIns="0" rIns="0" bIns="0" anchor="ctr" anchorCtr="1"/>
              <a:lstStyle/>
              <a:p>
                <a:pPr algn="ctr" rtl="0">
                  <a:defRPr lang="en-US" sz="1200" b="0" i="0" u="none" strike="noStrike" baseline="0">
                    <a:solidFill>
                      <a:prstClr val="white"/>
                    </a:solidFill>
                    <a:latin typeface="Trebuchet MS" panose="020B0603020202020204"/>
                  </a:defRPr>
                </a:pPr>
                <a:endParaRPr lang="hr-HR" sz="1200" b="0" i="0" u="none" strike="noStrike" baseline="0">
                  <a:solidFill>
                    <a:prstClr val="white"/>
                  </a:solidFill>
                  <a:latin typeface="Trebuchet MS" panose="020B0603020202020204"/>
                </a:endParaRPr>
              </a:p>
            </cx:txPr>
            <cx:visibility seriesName="0" categoryName="1" value="1"/>
            <cx:separator>, </cx:separator>
            <cx:dataLabel idx="0" pos="inEnd">
              <cx:txPr>
                <a:bodyPr spcFirstLastPara="1" vertOverflow="ellipsis" horzOverflow="overflow" wrap="square" lIns="0" tIns="0" rIns="0" bIns="0" anchor="ctr" anchorCtr="1"/>
                <a:lstStyle/>
                <a:p>
                  <a:pPr algn="ctr" rtl="0">
                    <a:defRPr sz="1200"/>
                  </a:pPr>
                  <a:r>
                    <a:rPr lang="hr-HR" sz="1200" b="0" i="0" u="none" strike="noStrike" baseline="0">
                      <a:solidFill>
                        <a:prstClr val="white"/>
                      </a:solidFill>
                      <a:latin typeface="Trebuchet MS" panose="020B0603020202020204"/>
                    </a:rPr>
                    <a:t>BRODSKO-POSAVSKA ŽUPANIJA, 9</a:t>
                  </a:r>
                </a:p>
              </cx:txPr>
            </cx:dataLabel>
            <cx:dataLabel idx="1" pos="inEnd">
              <cx:txPr>
                <a:bodyPr spcFirstLastPara="1" vertOverflow="ellipsis" horzOverflow="overflow" wrap="square" lIns="0" tIns="0" rIns="0" bIns="0" anchor="ctr" anchorCtr="1"/>
                <a:lstStyle/>
                <a:p>
                  <a:pPr algn="ctr" rtl="0">
                    <a:defRPr sz="1400"/>
                  </a:pPr>
                  <a:r>
                    <a:rPr lang="hr-HR" sz="1400" b="0" i="0" u="none" strike="noStrike" baseline="0">
                      <a:solidFill>
                        <a:prstClr val="white"/>
                      </a:solidFill>
                      <a:latin typeface="Trebuchet MS" panose="020B0603020202020204"/>
                    </a:rPr>
                    <a:t>OSJEČKO-BARANJSKA ŽUPANIJA, 185</a:t>
                  </a:r>
                </a:p>
              </cx:txPr>
            </cx:dataLabel>
            <cx:dataLabel idx="2" pos="inEnd">
              <cx:txPr>
                <a:bodyPr spcFirstLastPara="1" vertOverflow="ellipsis" horzOverflow="overflow" wrap="square" lIns="0" tIns="0" rIns="0" bIns="0" anchor="ctr" anchorCtr="1"/>
                <a:lstStyle/>
                <a:p>
                  <a:pPr algn="ctr" rtl="0">
                    <a:defRPr sz="1400"/>
                  </a:pPr>
                  <a:r>
                    <a:rPr lang="hr-HR" sz="1400" b="0" i="0" u="none" strike="noStrike" baseline="0">
                      <a:solidFill>
                        <a:prstClr val="white"/>
                      </a:solidFill>
                      <a:latin typeface="Trebuchet MS" panose="020B0603020202020204"/>
                    </a:rPr>
                    <a:t>VUKOVARSKO-SRIJEMSKA ŽUPANIJA, 72</a:t>
                  </a:r>
                </a:p>
              </cx:txPr>
            </cx:dataLabel>
            <cx:dataLabel idx="3" pos="inEnd">
              <cx:txPr>
                <a:bodyPr spcFirstLastPara="1" vertOverflow="ellipsis" horzOverflow="overflow" wrap="square" lIns="0" tIns="0" rIns="0" bIns="0" anchor="ctr" anchorCtr="1"/>
                <a:lstStyle/>
                <a:p>
                  <a:pPr algn="ctr" rtl="0">
                    <a:defRPr sz="1400"/>
                  </a:pPr>
                  <a:r>
                    <a:rPr lang="hr-HR" sz="1400" b="0" i="0" u="none" strike="noStrike" baseline="0">
                      <a:solidFill>
                        <a:prstClr val="white"/>
                      </a:solidFill>
                      <a:latin typeface="Trebuchet MS" panose="020B0603020202020204"/>
                    </a:rPr>
                    <a:t>VIROVITIČKO-PODRAVSKA ŽUPANIJA, 22</a:t>
                  </a:r>
                </a:p>
              </cx:txPr>
            </cx:dataLabel>
            <cx:dataLabel idx="4" pos="inEnd">
              <cx:txPr>
                <a:bodyPr spcFirstLastPara="1" vertOverflow="ellipsis" horzOverflow="overflow" wrap="square" lIns="0" tIns="0" rIns="0" bIns="0" anchor="ctr" anchorCtr="1"/>
                <a:lstStyle/>
                <a:p>
                  <a:pPr algn="ctr" rtl="0">
                    <a:defRPr sz="1400"/>
                  </a:pPr>
                  <a:r>
                    <a:rPr lang="hr-HR" sz="1400" b="0" i="0" u="none" strike="noStrike" baseline="0">
                      <a:solidFill>
                        <a:prstClr val="white"/>
                      </a:solidFill>
                      <a:latin typeface="Trebuchet MS" panose="020B0603020202020204"/>
                    </a:rPr>
                    <a:t>POŽEŠKO-SLAVONSKA ŽUPANIJA, 48</a:t>
                  </a:r>
                </a:p>
              </cx:txPr>
            </cx:dataLabel>
          </cx:dataLabels>
          <cx:dataId val="0"/>
          <cx:layoutPr>
            <cx:parentLabelLayout val="banner"/>
          </cx:layoutPr>
        </cx:series>
      </cx:plotAreaRegion>
    </cx:plotArea>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410">
  <cs:axisTitle>
    <cs:lnRef idx="0"/>
    <cs:fillRef idx="0"/>
    <cs:effectRef idx="0"/>
    <cs:fontRef idx="minor">
      <a:schemeClr val="tx1">
        <a:lumMod val="65000"/>
        <a:lumOff val="35000"/>
      </a:schemeClr>
    </cs:fontRef>
    <cs:spPr>
      <a:solidFill>
        <a:schemeClr val="bg1">
          <a:lumMod val="65000"/>
        </a:schemeClr>
      </a:solidFill>
      <a:ln w="19050">
        <a:solidFill>
          <a:schemeClr val="bg1"/>
        </a:solidFill>
      </a:ln>
    </cs:spPr>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10.xml><?xml version="1.0" encoding="utf-8"?>
<cs:chartStyle xmlns:cs="http://schemas.microsoft.com/office/drawing/2012/chartStyle" xmlns:a="http://schemas.openxmlformats.org/drawingml/2006/main" id="325">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5"/>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75000"/>
            <a:lumOff val="25000"/>
          </a:schemeClr>
        </a:solidFill>
      </a:ln>
    </cs:spPr>
  </cs:downBar>
  <cs:dropLine>
    <cs:lnRef idx="0"/>
    <cs:fillRef idx="0"/>
    <cs:effectRef idx="0"/>
    <cs:fontRef idx="minor">
      <a:schemeClr val="dk1"/>
    </cs:fontRef>
    <cs:spPr>
      <a:ln w="9525">
        <a:solidFill>
          <a:schemeClr val="tx1">
            <a:lumMod val="75000"/>
            <a:lumOff val="25000"/>
          </a:schemeClr>
        </a:solidFill>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75000"/>
            <a:lumOff val="25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11.xml><?xml version="1.0" encoding="utf-8"?>
<cs:chartStyle xmlns:cs="http://schemas.microsoft.com/office/drawing/2012/chartStyle" xmlns:a="http://schemas.openxmlformats.org/drawingml/2006/main" id="410">
  <cs:axisTitle>
    <cs:lnRef idx="0"/>
    <cs:fillRef idx="0"/>
    <cs:effectRef idx="0"/>
    <cs:fontRef idx="minor">
      <a:schemeClr val="tx1">
        <a:lumMod val="65000"/>
        <a:lumOff val="35000"/>
      </a:schemeClr>
    </cs:fontRef>
    <cs:spPr>
      <a:solidFill>
        <a:schemeClr val="bg1">
          <a:lumMod val="65000"/>
        </a:schemeClr>
      </a:solidFill>
      <a:ln w="19050">
        <a:solidFill>
          <a:schemeClr val="bg1"/>
        </a:solidFill>
      </a:ln>
    </cs:spPr>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1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410">
  <cs:axisTitle>
    <cs:lnRef idx="0"/>
    <cs:fillRef idx="0"/>
    <cs:effectRef idx="0"/>
    <cs:fontRef idx="minor">
      <a:schemeClr val="tx1">
        <a:lumMod val="65000"/>
        <a:lumOff val="35000"/>
      </a:schemeClr>
    </cs:fontRef>
    <cs:spPr>
      <a:solidFill>
        <a:schemeClr val="bg1">
          <a:lumMod val="65000"/>
        </a:schemeClr>
      </a:solidFill>
      <a:ln w="19050">
        <a:solidFill>
          <a:schemeClr val="bg1"/>
        </a:solidFill>
      </a:ln>
    </cs:spPr>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lt1"/>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1" Type="http://schemas.openxmlformats.org/officeDocument/2006/relationships/image" Target="../media/image5.jpg"/></Relationships>
</file>

<file path=ppt/diagrams/_rels/drawing1.xml.rels><?xml version="1.0" encoding="UTF-8" standalone="yes"?>
<Relationships xmlns="http://schemas.openxmlformats.org/package/2006/relationships"><Relationship Id="rId1" Type="http://schemas.openxmlformats.org/officeDocument/2006/relationships/image" Target="../media/image5.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B66EF2-1E58-4056-A567-2A3CA1AFA86F}"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en-US"/>
        </a:p>
      </dgm:t>
    </dgm:pt>
    <dgm:pt modelId="{6F096428-B248-4740-85DD-1A1CF769552D}">
      <dgm:prSet phldrT="[Text]" custT="1"/>
      <dgm:spPr>
        <a:solidFill>
          <a:srgbClr val="0070C0"/>
        </a:solidFill>
      </dgm:spPr>
      <dgm:t>
        <a:bodyPr/>
        <a:lstStyle/>
        <a:p>
          <a:r>
            <a:rPr lang="hr-HR" sz="1600" dirty="0"/>
            <a:t>Internacionalizacijom</a:t>
          </a:r>
          <a:r>
            <a:rPr lang="hr-HR" sz="1600" baseline="0" dirty="0"/>
            <a:t> Slavonije</a:t>
          </a:r>
          <a:endParaRPr lang="en-US" sz="1600" dirty="0"/>
        </a:p>
      </dgm:t>
    </dgm:pt>
    <dgm:pt modelId="{D4B0634D-F6BF-4C02-A129-CF3DA4E52CC4}" type="parTrans" cxnId="{71348F60-A462-4AF2-9A02-B1E365177DCE}">
      <dgm:prSet/>
      <dgm:spPr/>
      <dgm:t>
        <a:bodyPr/>
        <a:lstStyle/>
        <a:p>
          <a:endParaRPr lang="en-US"/>
        </a:p>
      </dgm:t>
    </dgm:pt>
    <dgm:pt modelId="{D7744907-C13B-4FB0-A04F-822E7E53C4E2}" type="sibTrans" cxnId="{71348F60-A462-4AF2-9A02-B1E365177DCE}">
      <dgm:prSet/>
      <dgm:spPr/>
      <dgm:t>
        <a:bodyPr/>
        <a:lstStyle/>
        <a:p>
          <a:endParaRPr lang="en-US"/>
        </a:p>
      </dgm:t>
    </dgm:pt>
    <dgm:pt modelId="{19B45EB9-C500-4458-99CE-B59C1204B1D4}">
      <dgm:prSet phldrT="[Text]" custT="1"/>
      <dgm:spPr/>
      <dgm:t>
        <a:bodyPr/>
        <a:lstStyle/>
        <a:p>
          <a:endParaRPr lang="en-US" sz="1200" dirty="0"/>
        </a:p>
      </dgm:t>
    </dgm:pt>
    <dgm:pt modelId="{4EF79A7A-DB07-4AA0-8FD5-36679939AEFB}" type="parTrans" cxnId="{312A9B2D-D545-4384-B992-5FCA61EE2A31}">
      <dgm:prSet/>
      <dgm:spPr/>
      <dgm:t>
        <a:bodyPr/>
        <a:lstStyle/>
        <a:p>
          <a:endParaRPr lang="en-US"/>
        </a:p>
      </dgm:t>
    </dgm:pt>
    <dgm:pt modelId="{B2C774F1-A5D2-4938-A138-B538C5176D78}" type="sibTrans" cxnId="{312A9B2D-D545-4384-B992-5FCA61EE2A31}">
      <dgm:prSet/>
      <dgm:spPr/>
      <dgm:t>
        <a:bodyPr/>
        <a:lstStyle/>
        <a:p>
          <a:endParaRPr lang="en-US"/>
        </a:p>
      </dgm:t>
    </dgm:pt>
    <dgm:pt modelId="{4C4D62E7-5178-454A-80BF-52B0825524F6}">
      <dgm:prSet phldrT="[Text]" custT="1"/>
      <dgm:spPr>
        <a:solidFill>
          <a:srgbClr val="0070C0"/>
        </a:solidFill>
      </dgm:spPr>
      <dgm:t>
        <a:bodyPr/>
        <a:lstStyle/>
        <a:p>
          <a:r>
            <a:rPr lang="hr-HR" sz="1600" dirty="0" err="1"/>
            <a:t>Brendiranjem</a:t>
          </a:r>
          <a:r>
            <a:rPr lang="hr-HR" sz="1600" baseline="0" dirty="0"/>
            <a:t> Slavonije</a:t>
          </a:r>
          <a:endParaRPr lang="en-US" sz="1600" dirty="0"/>
        </a:p>
      </dgm:t>
    </dgm:pt>
    <dgm:pt modelId="{29ED766B-2789-43C4-85C3-2CCC0A1577C8}" type="parTrans" cxnId="{26C21231-1476-44F6-886E-F52783479297}">
      <dgm:prSet/>
      <dgm:spPr/>
      <dgm:t>
        <a:bodyPr/>
        <a:lstStyle/>
        <a:p>
          <a:endParaRPr lang="en-US"/>
        </a:p>
      </dgm:t>
    </dgm:pt>
    <dgm:pt modelId="{D7A246D4-9AEE-418F-9FBA-A1445749CBC3}" type="sibTrans" cxnId="{26C21231-1476-44F6-886E-F52783479297}">
      <dgm:prSet/>
      <dgm:spPr/>
      <dgm:t>
        <a:bodyPr/>
        <a:lstStyle/>
        <a:p>
          <a:endParaRPr lang="en-US"/>
        </a:p>
      </dgm:t>
    </dgm:pt>
    <dgm:pt modelId="{D666E2D8-A380-4F21-8ECD-2E1F7CE38A1F}">
      <dgm:prSet phldrT="[Text]"/>
      <dgm:spPr/>
      <dgm:t>
        <a:bodyPr/>
        <a:lstStyle/>
        <a:p>
          <a:endParaRPr lang="en-US" dirty="0"/>
        </a:p>
      </dgm:t>
    </dgm:pt>
    <dgm:pt modelId="{41923960-417F-4DFB-AEF7-5AEF3BAF47C9}" type="parTrans" cxnId="{32155EF7-059A-45B1-B704-04C4E557AA38}">
      <dgm:prSet/>
      <dgm:spPr/>
      <dgm:t>
        <a:bodyPr/>
        <a:lstStyle/>
        <a:p>
          <a:endParaRPr lang="en-US"/>
        </a:p>
      </dgm:t>
    </dgm:pt>
    <dgm:pt modelId="{A16AB0F2-119B-4D93-BB0F-9EC5D32DA683}" type="sibTrans" cxnId="{32155EF7-059A-45B1-B704-04C4E557AA38}">
      <dgm:prSet/>
      <dgm:spPr/>
      <dgm:t>
        <a:bodyPr/>
        <a:lstStyle/>
        <a:p>
          <a:endParaRPr lang="en-US"/>
        </a:p>
      </dgm:t>
    </dgm:pt>
    <dgm:pt modelId="{B2148DB2-EC1E-4CCB-A55B-9D5435A886BF}">
      <dgm:prSet phldrT="[Text]" custT="1"/>
      <dgm:spPr>
        <a:solidFill>
          <a:srgbClr val="0070C0"/>
        </a:solidFill>
      </dgm:spPr>
      <dgm:t>
        <a:bodyPr/>
        <a:lstStyle/>
        <a:p>
          <a:r>
            <a:rPr lang="hr-HR" sz="1600" b="0" dirty="0"/>
            <a:t>Poboljšanjem  kvalitete života i promoviranjem stila življenja -„</a:t>
          </a:r>
          <a:r>
            <a:rPr lang="en-US" sz="1600" b="0" dirty="0"/>
            <a:t>Lifestyle</a:t>
          </a:r>
          <a:r>
            <a:rPr lang="hr-HR" sz="1600" b="0" dirty="0"/>
            <a:t>”</a:t>
          </a:r>
          <a:r>
            <a:rPr lang="en-US" sz="1600" b="0" dirty="0"/>
            <a:t> Slavoni</a:t>
          </a:r>
          <a:r>
            <a:rPr lang="hr-HR" sz="1600" b="0" dirty="0"/>
            <a:t>j</a:t>
          </a:r>
          <a:r>
            <a:rPr lang="en-US" sz="1600" b="0" dirty="0"/>
            <a:t>a</a:t>
          </a:r>
        </a:p>
      </dgm:t>
    </dgm:pt>
    <dgm:pt modelId="{334808DB-F4A2-4FDD-960C-614D553D232F}" type="parTrans" cxnId="{64E25E60-EF89-411C-99FF-E5A2799CBE1C}">
      <dgm:prSet/>
      <dgm:spPr/>
      <dgm:t>
        <a:bodyPr/>
        <a:lstStyle/>
        <a:p>
          <a:endParaRPr lang="en-US"/>
        </a:p>
      </dgm:t>
    </dgm:pt>
    <dgm:pt modelId="{69024CBF-470A-418B-8D08-680DD8B8DF1B}" type="sibTrans" cxnId="{64E25E60-EF89-411C-99FF-E5A2799CBE1C}">
      <dgm:prSet/>
      <dgm:spPr/>
      <dgm:t>
        <a:bodyPr/>
        <a:lstStyle/>
        <a:p>
          <a:endParaRPr lang="en-US"/>
        </a:p>
      </dgm:t>
    </dgm:pt>
    <dgm:pt modelId="{595185B9-09F0-406A-9F20-F10E96192310}" type="pres">
      <dgm:prSet presAssocID="{68B66EF2-1E58-4056-A567-2A3CA1AFA86F}" presName="composite" presStyleCnt="0">
        <dgm:presLayoutVars>
          <dgm:chMax val="5"/>
          <dgm:dir/>
          <dgm:animLvl val="ctr"/>
          <dgm:resizeHandles val="exact"/>
        </dgm:presLayoutVars>
      </dgm:prSet>
      <dgm:spPr/>
      <dgm:t>
        <a:bodyPr/>
        <a:lstStyle/>
        <a:p>
          <a:endParaRPr lang="en-US"/>
        </a:p>
      </dgm:t>
    </dgm:pt>
    <dgm:pt modelId="{839970FD-CA30-415B-8A6B-A96F373E2D83}" type="pres">
      <dgm:prSet presAssocID="{68B66EF2-1E58-4056-A567-2A3CA1AFA86F}" presName="cycle" presStyleCnt="0"/>
      <dgm:spPr/>
    </dgm:pt>
    <dgm:pt modelId="{9E7529BA-B920-4640-83F7-E87A7D2F14FC}" type="pres">
      <dgm:prSet presAssocID="{68B66EF2-1E58-4056-A567-2A3CA1AFA86F}" presName="centerShape" presStyleCnt="0"/>
      <dgm:spPr/>
    </dgm:pt>
    <dgm:pt modelId="{60222D57-3B72-4350-828F-A3421FE97634}" type="pres">
      <dgm:prSet presAssocID="{68B66EF2-1E58-4056-A567-2A3CA1AFA86F}" presName="connSite" presStyleLbl="node1" presStyleIdx="0" presStyleCnt="4"/>
      <dgm:spPr/>
    </dgm:pt>
    <dgm:pt modelId="{E3E677A3-66D1-4568-927F-5C968E7DD65D}" type="pres">
      <dgm:prSet presAssocID="{68B66EF2-1E58-4056-A567-2A3CA1AFA86F}" presName="visible" presStyleLbl="node1" presStyleIdx="0" presStyleCnt="4" custScaleX="209036" custScaleY="196543" custLinFactNeighborX="-7633" custLinFactNeighborY="51707"/>
      <dgm:spPr>
        <a:blipFill>
          <a:blip xmlns:r="http://schemas.openxmlformats.org/officeDocument/2006/relationships" r:embed="rId1"/>
          <a:stretch>
            <a:fillRect/>
          </a:stretch>
        </a:blipFill>
      </dgm:spPr>
    </dgm:pt>
    <dgm:pt modelId="{98B7F492-8515-490B-ACF4-832FDD4D8671}" type="pres">
      <dgm:prSet presAssocID="{D4B0634D-F6BF-4C02-A129-CF3DA4E52CC4}" presName="Name25" presStyleLbl="parChTrans1D1" presStyleIdx="0" presStyleCnt="3"/>
      <dgm:spPr/>
      <dgm:t>
        <a:bodyPr/>
        <a:lstStyle/>
        <a:p>
          <a:endParaRPr lang="en-US"/>
        </a:p>
      </dgm:t>
    </dgm:pt>
    <dgm:pt modelId="{B3225F74-F342-4A58-92E1-D02D0EE46626}" type="pres">
      <dgm:prSet presAssocID="{6F096428-B248-4740-85DD-1A1CF769552D}" presName="node" presStyleCnt="0"/>
      <dgm:spPr/>
    </dgm:pt>
    <dgm:pt modelId="{26F1D068-5C68-4BB9-8D96-1F198BAE2BAE}" type="pres">
      <dgm:prSet presAssocID="{6F096428-B248-4740-85DD-1A1CF769552D}" presName="parentNode" presStyleLbl="node1" presStyleIdx="1" presStyleCnt="4" custScaleX="224476" custScaleY="204575" custLinFactX="100000" custLinFactNeighborX="120666" custLinFactNeighborY="24178">
        <dgm:presLayoutVars>
          <dgm:chMax val="1"/>
          <dgm:bulletEnabled val="1"/>
        </dgm:presLayoutVars>
      </dgm:prSet>
      <dgm:spPr/>
      <dgm:t>
        <a:bodyPr/>
        <a:lstStyle/>
        <a:p>
          <a:endParaRPr lang="en-US"/>
        </a:p>
      </dgm:t>
    </dgm:pt>
    <dgm:pt modelId="{E0EDFA25-99A3-4916-997D-14EAF099C363}" type="pres">
      <dgm:prSet presAssocID="{6F096428-B248-4740-85DD-1A1CF769552D}" presName="childNode" presStyleLbl="revTx" presStyleIdx="0" presStyleCnt="2">
        <dgm:presLayoutVars>
          <dgm:bulletEnabled val="1"/>
        </dgm:presLayoutVars>
      </dgm:prSet>
      <dgm:spPr/>
      <dgm:t>
        <a:bodyPr/>
        <a:lstStyle/>
        <a:p>
          <a:endParaRPr lang="en-US"/>
        </a:p>
      </dgm:t>
    </dgm:pt>
    <dgm:pt modelId="{66848C44-1051-4F0A-865F-42EEE6AA6C98}" type="pres">
      <dgm:prSet presAssocID="{29ED766B-2789-43C4-85C3-2CCC0A1577C8}" presName="Name25" presStyleLbl="parChTrans1D1" presStyleIdx="1" presStyleCnt="3"/>
      <dgm:spPr/>
      <dgm:t>
        <a:bodyPr/>
        <a:lstStyle/>
        <a:p>
          <a:endParaRPr lang="en-US"/>
        </a:p>
      </dgm:t>
    </dgm:pt>
    <dgm:pt modelId="{A370CEF9-5830-455F-9E4B-439B4809F382}" type="pres">
      <dgm:prSet presAssocID="{4C4D62E7-5178-454A-80BF-52B0825524F6}" presName="node" presStyleCnt="0"/>
      <dgm:spPr/>
    </dgm:pt>
    <dgm:pt modelId="{F6340B7E-1C4D-4FC9-AC8E-3A57BBA1522B}" type="pres">
      <dgm:prSet presAssocID="{4C4D62E7-5178-454A-80BF-52B0825524F6}" presName="parentNode" presStyleLbl="node1" presStyleIdx="2" presStyleCnt="4" custScaleX="207007" custScaleY="184035" custLinFactX="100000" custLinFactNeighborX="144838" custLinFactNeighborY="23796">
        <dgm:presLayoutVars>
          <dgm:chMax val="1"/>
          <dgm:bulletEnabled val="1"/>
        </dgm:presLayoutVars>
      </dgm:prSet>
      <dgm:spPr/>
      <dgm:t>
        <a:bodyPr/>
        <a:lstStyle/>
        <a:p>
          <a:endParaRPr lang="en-US"/>
        </a:p>
      </dgm:t>
    </dgm:pt>
    <dgm:pt modelId="{57E32F55-33FA-45EE-A0A7-663DFAAE29BD}" type="pres">
      <dgm:prSet presAssocID="{4C4D62E7-5178-454A-80BF-52B0825524F6}" presName="childNode" presStyleLbl="revTx" presStyleIdx="1" presStyleCnt="2">
        <dgm:presLayoutVars>
          <dgm:bulletEnabled val="1"/>
        </dgm:presLayoutVars>
      </dgm:prSet>
      <dgm:spPr/>
      <dgm:t>
        <a:bodyPr/>
        <a:lstStyle/>
        <a:p>
          <a:endParaRPr lang="en-US"/>
        </a:p>
      </dgm:t>
    </dgm:pt>
    <dgm:pt modelId="{3E76A333-FF61-4593-B166-B0B47B33C657}" type="pres">
      <dgm:prSet presAssocID="{334808DB-F4A2-4FDD-960C-614D553D232F}" presName="Name25" presStyleLbl="parChTrans1D1" presStyleIdx="2" presStyleCnt="3"/>
      <dgm:spPr/>
      <dgm:t>
        <a:bodyPr/>
        <a:lstStyle/>
        <a:p>
          <a:endParaRPr lang="en-US"/>
        </a:p>
      </dgm:t>
    </dgm:pt>
    <dgm:pt modelId="{4C2111D8-85A5-433A-8F4F-B021003500FB}" type="pres">
      <dgm:prSet presAssocID="{B2148DB2-EC1E-4CCB-A55B-9D5435A886BF}" presName="node" presStyleCnt="0"/>
      <dgm:spPr/>
    </dgm:pt>
    <dgm:pt modelId="{6BCA211E-3CE8-4405-AAF7-0985358C136A}" type="pres">
      <dgm:prSet presAssocID="{B2148DB2-EC1E-4CCB-A55B-9D5435A886BF}" presName="parentNode" presStyleLbl="node1" presStyleIdx="3" presStyleCnt="4" custScaleX="202696" custScaleY="180857" custLinFactX="100000" custLinFactNeighborX="114993" custLinFactNeighborY="21123">
        <dgm:presLayoutVars>
          <dgm:chMax val="1"/>
          <dgm:bulletEnabled val="1"/>
        </dgm:presLayoutVars>
      </dgm:prSet>
      <dgm:spPr/>
      <dgm:t>
        <a:bodyPr/>
        <a:lstStyle/>
        <a:p>
          <a:endParaRPr lang="en-US"/>
        </a:p>
      </dgm:t>
    </dgm:pt>
    <dgm:pt modelId="{96099612-09AB-4952-BF3D-825B113E7CE0}" type="pres">
      <dgm:prSet presAssocID="{B2148DB2-EC1E-4CCB-A55B-9D5435A886BF}" presName="childNode" presStyleLbl="revTx" presStyleIdx="1" presStyleCnt="2">
        <dgm:presLayoutVars>
          <dgm:bulletEnabled val="1"/>
        </dgm:presLayoutVars>
      </dgm:prSet>
      <dgm:spPr/>
    </dgm:pt>
  </dgm:ptLst>
  <dgm:cxnLst>
    <dgm:cxn modelId="{32155EF7-059A-45B1-B704-04C4E557AA38}" srcId="{4C4D62E7-5178-454A-80BF-52B0825524F6}" destId="{D666E2D8-A380-4F21-8ECD-2E1F7CE38A1F}" srcOrd="0" destOrd="0" parTransId="{41923960-417F-4DFB-AEF7-5AEF3BAF47C9}" sibTransId="{A16AB0F2-119B-4D93-BB0F-9EC5D32DA683}"/>
    <dgm:cxn modelId="{C1B17B71-D7B8-4BAD-8833-A61FEAA9E91A}" type="presOf" srcId="{6F096428-B248-4740-85DD-1A1CF769552D}" destId="{26F1D068-5C68-4BB9-8D96-1F198BAE2BAE}" srcOrd="0" destOrd="0" presId="urn:microsoft.com/office/officeart/2005/8/layout/radial2"/>
    <dgm:cxn modelId="{02D11708-F07C-45DD-A803-AE9A16459D50}" type="presOf" srcId="{334808DB-F4A2-4FDD-960C-614D553D232F}" destId="{3E76A333-FF61-4593-B166-B0B47B33C657}" srcOrd="0" destOrd="0" presId="urn:microsoft.com/office/officeart/2005/8/layout/radial2"/>
    <dgm:cxn modelId="{73D548F8-452A-42C0-AAC0-1D725E8F2607}" type="presOf" srcId="{D666E2D8-A380-4F21-8ECD-2E1F7CE38A1F}" destId="{57E32F55-33FA-45EE-A0A7-663DFAAE29BD}" srcOrd="0" destOrd="0" presId="urn:microsoft.com/office/officeart/2005/8/layout/radial2"/>
    <dgm:cxn modelId="{A230B2E9-D5F7-4D84-81EE-D5C490ECF003}" type="presOf" srcId="{B2148DB2-EC1E-4CCB-A55B-9D5435A886BF}" destId="{6BCA211E-3CE8-4405-AAF7-0985358C136A}" srcOrd="0" destOrd="0" presId="urn:microsoft.com/office/officeart/2005/8/layout/radial2"/>
    <dgm:cxn modelId="{DA56B68A-FF0E-4647-95F4-C2D5589036D6}" type="presOf" srcId="{19B45EB9-C500-4458-99CE-B59C1204B1D4}" destId="{E0EDFA25-99A3-4916-997D-14EAF099C363}" srcOrd="0" destOrd="0" presId="urn:microsoft.com/office/officeart/2005/8/layout/radial2"/>
    <dgm:cxn modelId="{FB3B2B0B-DA85-4D76-AB6B-C692EAC9AE79}" type="presOf" srcId="{D4B0634D-F6BF-4C02-A129-CF3DA4E52CC4}" destId="{98B7F492-8515-490B-ACF4-832FDD4D8671}" srcOrd="0" destOrd="0" presId="urn:microsoft.com/office/officeart/2005/8/layout/radial2"/>
    <dgm:cxn modelId="{26C21231-1476-44F6-886E-F52783479297}" srcId="{68B66EF2-1E58-4056-A567-2A3CA1AFA86F}" destId="{4C4D62E7-5178-454A-80BF-52B0825524F6}" srcOrd="1" destOrd="0" parTransId="{29ED766B-2789-43C4-85C3-2CCC0A1577C8}" sibTransId="{D7A246D4-9AEE-418F-9FBA-A1445749CBC3}"/>
    <dgm:cxn modelId="{71348F60-A462-4AF2-9A02-B1E365177DCE}" srcId="{68B66EF2-1E58-4056-A567-2A3CA1AFA86F}" destId="{6F096428-B248-4740-85DD-1A1CF769552D}" srcOrd="0" destOrd="0" parTransId="{D4B0634D-F6BF-4C02-A129-CF3DA4E52CC4}" sibTransId="{D7744907-C13B-4FB0-A04F-822E7E53C4E2}"/>
    <dgm:cxn modelId="{312A9B2D-D545-4384-B992-5FCA61EE2A31}" srcId="{6F096428-B248-4740-85DD-1A1CF769552D}" destId="{19B45EB9-C500-4458-99CE-B59C1204B1D4}" srcOrd="0" destOrd="0" parTransId="{4EF79A7A-DB07-4AA0-8FD5-36679939AEFB}" sibTransId="{B2C774F1-A5D2-4938-A138-B538C5176D78}"/>
    <dgm:cxn modelId="{64E25E60-EF89-411C-99FF-E5A2799CBE1C}" srcId="{68B66EF2-1E58-4056-A567-2A3CA1AFA86F}" destId="{B2148DB2-EC1E-4CCB-A55B-9D5435A886BF}" srcOrd="2" destOrd="0" parTransId="{334808DB-F4A2-4FDD-960C-614D553D232F}" sibTransId="{69024CBF-470A-418B-8D08-680DD8B8DF1B}"/>
    <dgm:cxn modelId="{B88931F7-C98F-4C71-A89B-83E2CF971085}" type="presOf" srcId="{29ED766B-2789-43C4-85C3-2CCC0A1577C8}" destId="{66848C44-1051-4F0A-865F-42EEE6AA6C98}" srcOrd="0" destOrd="0" presId="urn:microsoft.com/office/officeart/2005/8/layout/radial2"/>
    <dgm:cxn modelId="{08683C74-FFCC-46A2-A774-8350711FDF3B}" type="presOf" srcId="{4C4D62E7-5178-454A-80BF-52B0825524F6}" destId="{F6340B7E-1C4D-4FC9-AC8E-3A57BBA1522B}" srcOrd="0" destOrd="0" presId="urn:microsoft.com/office/officeart/2005/8/layout/radial2"/>
    <dgm:cxn modelId="{DEF9BD37-2C43-4B59-AD64-15A7D6CF5DD7}" type="presOf" srcId="{68B66EF2-1E58-4056-A567-2A3CA1AFA86F}" destId="{595185B9-09F0-406A-9F20-F10E96192310}" srcOrd="0" destOrd="0" presId="urn:microsoft.com/office/officeart/2005/8/layout/radial2"/>
    <dgm:cxn modelId="{74079C5C-C72D-4FC6-B181-F183DB804CF9}" type="presParOf" srcId="{595185B9-09F0-406A-9F20-F10E96192310}" destId="{839970FD-CA30-415B-8A6B-A96F373E2D83}" srcOrd="0" destOrd="0" presId="urn:microsoft.com/office/officeart/2005/8/layout/radial2"/>
    <dgm:cxn modelId="{C2B30382-8F54-4F03-94FB-79998003B91C}" type="presParOf" srcId="{839970FD-CA30-415B-8A6B-A96F373E2D83}" destId="{9E7529BA-B920-4640-83F7-E87A7D2F14FC}" srcOrd="0" destOrd="0" presId="urn:microsoft.com/office/officeart/2005/8/layout/radial2"/>
    <dgm:cxn modelId="{474A242F-AE9C-4402-8E6E-69BCFC4668DD}" type="presParOf" srcId="{9E7529BA-B920-4640-83F7-E87A7D2F14FC}" destId="{60222D57-3B72-4350-828F-A3421FE97634}" srcOrd="0" destOrd="0" presId="urn:microsoft.com/office/officeart/2005/8/layout/radial2"/>
    <dgm:cxn modelId="{C381508D-A892-468F-82B0-30C94D66F088}" type="presParOf" srcId="{9E7529BA-B920-4640-83F7-E87A7D2F14FC}" destId="{E3E677A3-66D1-4568-927F-5C968E7DD65D}" srcOrd="1" destOrd="0" presId="urn:microsoft.com/office/officeart/2005/8/layout/radial2"/>
    <dgm:cxn modelId="{AD1C908B-A56E-4F39-BC8F-CFB8E2320895}" type="presParOf" srcId="{839970FD-CA30-415B-8A6B-A96F373E2D83}" destId="{98B7F492-8515-490B-ACF4-832FDD4D8671}" srcOrd="1" destOrd="0" presId="urn:microsoft.com/office/officeart/2005/8/layout/radial2"/>
    <dgm:cxn modelId="{66456F31-56BB-45CB-A4DB-6A4ADAD8AC6F}" type="presParOf" srcId="{839970FD-CA30-415B-8A6B-A96F373E2D83}" destId="{B3225F74-F342-4A58-92E1-D02D0EE46626}" srcOrd="2" destOrd="0" presId="urn:microsoft.com/office/officeart/2005/8/layout/radial2"/>
    <dgm:cxn modelId="{A4290632-4501-4A4F-873D-7F1C2A2C2290}" type="presParOf" srcId="{B3225F74-F342-4A58-92E1-D02D0EE46626}" destId="{26F1D068-5C68-4BB9-8D96-1F198BAE2BAE}" srcOrd="0" destOrd="0" presId="urn:microsoft.com/office/officeart/2005/8/layout/radial2"/>
    <dgm:cxn modelId="{74485630-E2B5-4A4C-9C36-56CCC5FD6523}" type="presParOf" srcId="{B3225F74-F342-4A58-92E1-D02D0EE46626}" destId="{E0EDFA25-99A3-4916-997D-14EAF099C363}" srcOrd="1" destOrd="0" presId="urn:microsoft.com/office/officeart/2005/8/layout/radial2"/>
    <dgm:cxn modelId="{5C503EBC-21D7-42E4-9DCE-6D1C58C9CDB0}" type="presParOf" srcId="{839970FD-CA30-415B-8A6B-A96F373E2D83}" destId="{66848C44-1051-4F0A-865F-42EEE6AA6C98}" srcOrd="3" destOrd="0" presId="urn:microsoft.com/office/officeart/2005/8/layout/radial2"/>
    <dgm:cxn modelId="{018A5E1F-8F34-46B6-9C90-1D7FEB68F651}" type="presParOf" srcId="{839970FD-CA30-415B-8A6B-A96F373E2D83}" destId="{A370CEF9-5830-455F-9E4B-439B4809F382}" srcOrd="4" destOrd="0" presId="urn:microsoft.com/office/officeart/2005/8/layout/radial2"/>
    <dgm:cxn modelId="{84914D10-7736-4127-85BA-B472D5FB6466}" type="presParOf" srcId="{A370CEF9-5830-455F-9E4B-439B4809F382}" destId="{F6340B7E-1C4D-4FC9-AC8E-3A57BBA1522B}" srcOrd="0" destOrd="0" presId="urn:microsoft.com/office/officeart/2005/8/layout/radial2"/>
    <dgm:cxn modelId="{CBE56C8D-BB3F-43A7-AFF2-447BDBD40B08}" type="presParOf" srcId="{A370CEF9-5830-455F-9E4B-439B4809F382}" destId="{57E32F55-33FA-45EE-A0A7-663DFAAE29BD}" srcOrd="1" destOrd="0" presId="urn:microsoft.com/office/officeart/2005/8/layout/radial2"/>
    <dgm:cxn modelId="{81365EB1-088B-4319-8736-B5AE58D0F247}" type="presParOf" srcId="{839970FD-CA30-415B-8A6B-A96F373E2D83}" destId="{3E76A333-FF61-4593-B166-B0B47B33C657}" srcOrd="5" destOrd="0" presId="urn:microsoft.com/office/officeart/2005/8/layout/radial2"/>
    <dgm:cxn modelId="{341FC128-0573-4DDD-981B-984F77836130}" type="presParOf" srcId="{839970FD-CA30-415B-8A6B-A96F373E2D83}" destId="{4C2111D8-85A5-433A-8F4F-B021003500FB}" srcOrd="6" destOrd="0" presId="urn:microsoft.com/office/officeart/2005/8/layout/radial2"/>
    <dgm:cxn modelId="{798AA896-46B5-4B7C-B14B-A5CB8A3E366E}" type="presParOf" srcId="{4C2111D8-85A5-433A-8F4F-B021003500FB}" destId="{6BCA211E-3CE8-4405-AAF7-0985358C136A}" srcOrd="0" destOrd="0" presId="urn:microsoft.com/office/officeart/2005/8/layout/radial2"/>
    <dgm:cxn modelId="{695B6C69-EC4C-4EC1-BA02-A1458B6756E1}" type="presParOf" srcId="{4C2111D8-85A5-433A-8F4F-B021003500FB}" destId="{96099612-09AB-4952-BF3D-825B113E7CE0}" srcOrd="1" destOrd="0" presId="urn:microsoft.com/office/officeart/2005/8/layout/radial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26F1A1F-8272-4AD6-B106-87F675F4AB1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hr-HR"/>
        </a:p>
      </dgm:t>
    </dgm:pt>
    <dgm:pt modelId="{13905E54-DD95-4F6A-A6B8-0640E75A082D}">
      <dgm:prSet phldrT="[Tekst]"/>
      <dgm:spPr/>
      <dgm:t>
        <a:bodyPr/>
        <a:lstStyle/>
        <a:p>
          <a:r>
            <a:rPr lang="hr-HR" b="1" dirty="0"/>
            <a:t>RAS</a:t>
          </a:r>
        </a:p>
        <a:p>
          <a:r>
            <a:rPr lang="hr-HR" b="1" dirty="0"/>
            <a:t>savjetodavne usluge</a:t>
          </a:r>
        </a:p>
      </dgm:t>
    </dgm:pt>
    <dgm:pt modelId="{A098B170-959A-4A8A-9954-80ED735AAB47}" type="parTrans" cxnId="{302AEC37-2567-4832-828B-BB0BE852F8A9}">
      <dgm:prSet/>
      <dgm:spPr/>
      <dgm:t>
        <a:bodyPr/>
        <a:lstStyle/>
        <a:p>
          <a:endParaRPr lang="hr-HR"/>
        </a:p>
      </dgm:t>
    </dgm:pt>
    <dgm:pt modelId="{95EBB36C-C0E1-435A-8D18-3AD0B3500DEF}" type="sibTrans" cxnId="{302AEC37-2567-4832-828B-BB0BE852F8A9}">
      <dgm:prSet/>
      <dgm:spPr/>
      <dgm:t>
        <a:bodyPr/>
        <a:lstStyle/>
        <a:p>
          <a:endParaRPr lang="hr-HR"/>
        </a:p>
      </dgm:t>
    </dgm:pt>
    <dgm:pt modelId="{ED34FADF-4700-4315-9FB0-2E0792EE16B8}">
      <dgm:prSet/>
      <dgm:spPr/>
      <dgm:t>
        <a:bodyPr/>
        <a:lstStyle/>
        <a:p>
          <a:r>
            <a:rPr lang="hr-HR" dirty="0"/>
            <a:t>Podrška u pripremi prioritetnih reformi i strateških projekata regionalnoga razvoja u razdoblju do 2020. godine </a:t>
          </a:r>
          <a:endParaRPr lang="en-US" dirty="0"/>
        </a:p>
      </dgm:t>
    </dgm:pt>
    <dgm:pt modelId="{0B9A5E93-F79C-4A5D-8E0F-719354265A62}" type="parTrans" cxnId="{045F8B0C-7008-4C25-A872-99D9DBA4786A}">
      <dgm:prSet/>
      <dgm:spPr/>
      <dgm:t>
        <a:bodyPr/>
        <a:lstStyle/>
        <a:p>
          <a:endParaRPr lang="hr-HR"/>
        </a:p>
      </dgm:t>
    </dgm:pt>
    <dgm:pt modelId="{5AF82C7D-96D1-493B-B34A-909D69AA138D}" type="sibTrans" cxnId="{045F8B0C-7008-4C25-A872-99D9DBA4786A}">
      <dgm:prSet/>
      <dgm:spPr/>
      <dgm:t>
        <a:bodyPr/>
        <a:lstStyle/>
        <a:p>
          <a:endParaRPr lang="hr-HR"/>
        </a:p>
      </dgm:t>
    </dgm:pt>
    <dgm:pt modelId="{52F55C0E-E486-447C-8A65-C897A478D6D1}">
      <dgm:prSet/>
      <dgm:spPr/>
      <dgm:t>
        <a:bodyPr/>
        <a:lstStyle/>
        <a:p>
          <a:r>
            <a:rPr lang="hr-HR" dirty="0"/>
            <a:t>Podrška</a:t>
          </a:r>
          <a:r>
            <a:rPr lang="hr-HR" baseline="0" dirty="0"/>
            <a:t> u pripremu Regionalnog operativnog programa za novu financijsku perspektivu nakon 2020.</a:t>
          </a:r>
          <a:endParaRPr lang="en-US" dirty="0"/>
        </a:p>
      </dgm:t>
    </dgm:pt>
    <dgm:pt modelId="{2773D537-D614-4A22-B424-CB495453F67F}" type="parTrans" cxnId="{57A5E8CD-2077-44AB-BD2C-D51CC9FBC6D0}">
      <dgm:prSet/>
      <dgm:spPr/>
      <dgm:t>
        <a:bodyPr/>
        <a:lstStyle/>
        <a:p>
          <a:endParaRPr lang="hr-HR"/>
        </a:p>
      </dgm:t>
    </dgm:pt>
    <dgm:pt modelId="{B0FA2961-3701-44C6-975F-5807B0D60E32}" type="sibTrans" cxnId="{57A5E8CD-2077-44AB-BD2C-D51CC9FBC6D0}">
      <dgm:prSet/>
      <dgm:spPr/>
      <dgm:t>
        <a:bodyPr/>
        <a:lstStyle/>
        <a:p>
          <a:endParaRPr lang="hr-HR"/>
        </a:p>
      </dgm:t>
    </dgm:pt>
    <dgm:pt modelId="{C97CF125-5B1D-4BD2-9809-0862FFBCFD17}">
      <dgm:prSet/>
      <dgm:spPr/>
      <dgm:t>
        <a:bodyPr/>
        <a:lstStyle/>
        <a:p>
          <a:r>
            <a:rPr lang="hr-HR" dirty="0"/>
            <a:t>Podrška</a:t>
          </a:r>
          <a:r>
            <a:rPr lang="hr-HR" baseline="0" dirty="0"/>
            <a:t> provedbi ciljanih intervencija za razdoblje 2018. – 2021. </a:t>
          </a:r>
          <a:endParaRPr lang="hr-HR" dirty="0"/>
        </a:p>
      </dgm:t>
    </dgm:pt>
    <dgm:pt modelId="{73393E5A-8102-4461-83D2-913EC0C2C27F}" type="parTrans" cxnId="{B65C6D6B-8F60-4C6D-9852-D79716BFA2A8}">
      <dgm:prSet/>
      <dgm:spPr/>
      <dgm:t>
        <a:bodyPr/>
        <a:lstStyle/>
        <a:p>
          <a:endParaRPr lang="hr-HR"/>
        </a:p>
      </dgm:t>
    </dgm:pt>
    <dgm:pt modelId="{C0ABFB7F-FDA8-4077-9518-660208660B79}" type="sibTrans" cxnId="{B65C6D6B-8F60-4C6D-9852-D79716BFA2A8}">
      <dgm:prSet/>
      <dgm:spPr/>
      <dgm:t>
        <a:bodyPr/>
        <a:lstStyle/>
        <a:p>
          <a:endParaRPr lang="hr-HR"/>
        </a:p>
      </dgm:t>
    </dgm:pt>
    <dgm:pt modelId="{AB788EC7-7C08-47DB-833A-44084B89A855}" type="pres">
      <dgm:prSet presAssocID="{826F1A1F-8272-4AD6-B106-87F675F4AB1D}" presName="hierChild1" presStyleCnt="0">
        <dgm:presLayoutVars>
          <dgm:orgChart val="1"/>
          <dgm:chPref val="1"/>
          <dgm:dir/>
          <dgm:animOne val="branch"/>
          <dgm:animLvl val="lvl"/>
          <dgm:resizeHandles/>
        </dgm:presLayoutVars>
      </dgm:prSet>
      <dgm:spPr/>
      <dgm:t>
        <a:bodyPr/>
        <a:lstStyle/>
        <a:p>
          <a:endParaRPr lang="en-US"/>
        </a:p>
      </dgm:t>
    </dgm:pt>
    <dgm:pt modelId="{E7ED5505-4104-470F-AE2B-547213DBC452}" type="pres">
      <dgm:prSet presAssocID="{13905E54-DD95-4F6A-A6B8-0640E75A082D}" presName="hierRoot1" presStyleCnt="0">
        <dgm:presLayoutVars>
          <dgm:hierBranch val="init"/>
        </dgm:presLayoutVars>
      </dgm:prSet>
      <dgm:spPr/>
    </dgm:pt>
    <dgm:pt modelId="{F94884C3-7A3D-4C75-8279-B513DB209FCE}" type="pres">
      <dgm:prSet presAssocID="{13905E54-DD95-4F6A-A6B8-0640E75A082D}" presName="rootComposite1" presStyleCnt="0"/>
      <dgm:spPr/>
    </dgm:pt>
    <dgm:pt modelId="{8695FE27-9C9A-4948-8802-ED8778B2AC08}" type="pres">
      <dgm:prSet presAssocID="{13905E54-DD95-4F6A-A6B8-0640E75A082D}" presName="rootText1" presStyleLbl="node0" presStyleIdx="0" presStyleCnt="1" custLinFactNeighborX="408" custLinFactNeighborY="978">
        <dgm:presLayoutVars>
          <dgm:chPref val="3"/>
        </dgm:presLayoutVars>
      </dgm:prSet>
      <dgm:spPr/>
      <dgm:t>
        <a:bodyPr/>
        <a:lstStyle/>
        <a:p>
          <a:endParaRPr lang="en-US"/>
        </a:p>
      </dgm:t>
    </dgm:pt>
    <dgm:pt modelId="{260576FD-9B50-46EE-AD83-2C2DA1DE3E8C}" type="pres">
      <dgm:prSet presAssocID="{13905E54-DD95-4F6A-A6B8-0640E75A082D}" presName="rootConnector1" presStyleLbl="node1" presStyleIdx="0" presStyleCnt="0"/>
      <dgm:spPr/>
      <dgm:t>
        <a:bodyPr/>
        <a:lstStyle/>
        <a:p>
          <a:endParaRPr lang="en-US"/>
        </a:p>
      </dgm:t>
    </dgm:pt>
    <dgm:pt modelId="{AC1A674B-4F1F-4D3A-8D9E-1133D5558302}" type="pres">
      <dgm:prSet presAssocID="{13905E54-DD95-4F6A-A6B8-0640E75A082D}" presName="hierChild2" presStyleCnt="0"/>
      <dgm:spPr/>
    </dgm:pt>
    <dgm:pt modelId="{4293D8C3-C507-4AB4-AEB6-6F6B233676EB}" type="pres">
      <dgm:prSet presAssocID="{0B9A5E93-F79C-4A5D-8E0F-719354265A62}" presName="Name37" presStyleLbl="parChTrans1D2" presStyleIdx="0" presStyleCnt="3"/>
      <dgm:spPr/>
      <dgm:t>
        <a:bodyPr/>
        <a:lstStyle/>
        <a:p>
          <a:endParaRPr lang="en-US"/>
        </a:p>
      </dgm:t>
    </dgm:pt>
    <dgm:pt modelId="{A843946D-1546-49AB-AB26-EB6F80E983E8}" type="pres">
      <dgm:prSet presAssocID="{ED34FADF-4700-4315-9FB0-2E0792EE16B8}" presName="hierRoot2" presStyleCnt="0">
        <dgm:presLayoutVars>
          <dgm:hierBranch val="init"/>
        </dgm:presLayoutVars>
      </dgm:prSet>
      <dgm:spPr/>
    </dgm:pt>
    <dgm:pt modelId="{FDBA87E0-6761-4465-87E7-2EFB4E5CE1EE}" type="pres">
      <dgm:prSet presAssocID="{ED34FADF-4700-4315-9FB0-2E0792EE16B8}" presName="rootComposite" presStyleCnt="0"/>
      <dgm:spPr/>
    </dgm:pt>
    <dgm:pt modelId="{E8BC394E-BA0F-456B-977B-1689680BFCA0}" type="pres">
      <dgm:prSet presAssocID="{ED34FADF-4700-4315-9FB0-2E0792EE16B8}" presName="rootText" presStyleLbl="node2" presStyleIdx="0" presStyleCnt="3">
        <dgm:presLayoutVars>
          <dgm:chPref val="3"/>
        </dgm:presLayoutVars>
      </dgm:prSet>
      <dgm:spPr/>
      <dgm:t>
        <a:bodyPr/>
        <a:lstStyle/>
        <a:p>
          <a:endParaRPr lang="en-US"/>
        </a:p>
      </dgm:t>
    </dgm:pt>
    <dgm:pt modelId="{3AA39FCC-18C0-4626-A21F-B96FED27E6CD}" type="pres">
      <dgm:prSet presAssocID="{ED34FADF-4700-4315-9FB0-2E0792EE16B8}" presName="rootConnector" presStyleLbl="node2" presStyleIdx="0" presStyleCnt="3"/>
      <dgm:spPr/>
      <dgm:t>
        <a:bodyPr/>
        <a:lstStyle/>
        <a:p>
          <a:endParaRPr lang="en-US"/>
        </a:p>
      </dgm:t>
    </dgm:pt>
    <dgm:pt modelId="{C5A3149B-2FA5-4DFE-8BE1-EFC93B805931}" type="pres">
      <dgm:prSet presAssocID="{ED34FADF-4700-4315-9FB0-2E0792EE16B8}" presName="hierChild4" presStyleCnt="0"/>
      <dgm:spPr/>
    </dgm:pt>
    <dgm:pt modelId="{B086D6C7-1E05-442D-BBC2-EC9C56FA09A2}" type="pres">
      <dgm:prSet presAssocID="{ED34FADF-4700-4315-9FB0-2E0792EE16B8}" presName="hierChild5" presStyleCnt="0"/>
      <dgm:spPr/>
    </dgm:pt>
    <dgm:pt modelId="{FB054829-A712-4071-9B46-9DAFA8A54E76}" type="pres">
      <dgm:prSet presAssocID="{2773D537-D614-4A22-B424-CB495453F67F}" presName="Name37" presStyleLbl="parChTrans1D2" presStyleIdx="1" presStyleCnt="3"/>
      <dgm:spPr/>
      <dgm:t>
        <a:bodyPr/>
        <a:lstStyle/>
        <a:p>
          <a:endParaRPr lang="en-US"/>
        </a:p>
      </dgm:t>
    </dgm:pt>
    <dgm:pt modelId="{F3158A4A-3647-465A-B787-06D99910C9ED}" type="pres">
      <dgm:prSet presAssocID="{52F55C0E-E486-447C-8A65-C897A478D6D1}" presName="hierRoot2" presStyleCnt="0">
        <dgm:presLayoutVars>
          <dgm:hierBranch val="init"/>
        </dgm:presLayoutVars>
      </dgm:prSet>
      <dgm:spPr/>
    </dgm:pt>
    <dgm:pt modelId="{57C0219D-DBF9-4052-8E99-AFAD6F67D0A4}" type="pres">
      <dgm:prSet presAssocID="{52F55C0E-E486-447C-8A65-C897A478D6D1}" presName="rootComposite" presStyleCnt="0"/>
      <dgm:spPr/>
    </dgm:pt>
    <dgm:pt modelId="{88BC70ED-1F61-4302-B4F4-568819D2A483}" type="pres">
      <dgm:prSet presAssocID="{52F55C0E-E486-447C-8A65-C897A478D6D1}" presName="rootText" presStyleLbl="node2" presStyleIdx="1" presStyleCnt="3">
        <dgm:presLayoutVars>
          <dgm:chPref val="3"/>
        </dgm:presLayoutVars>
      </dgm:prSet>
      <dgm:spPr/>
      <dgm:t>
        <a:bodyPr/>
        <a:lstStyle/>
        <a:p>
          <a:endParaRPr lang="en-US"/>
        </a:p>
      </dgm:t>
    </dgm:pt>
    <dgm:pt modelId="{97D7811F-8C8B-429A-B46E-DABD48803018}" type="pres">
      <dgm:prSet presAssocID="{52F55C0E-E486-447C-8A65-C897A478D6D1}" presName="rootConnector" presStyleLbl="node2" presStyleIdx="1" presStyleCnt="3"/>
      <dgm:spPr/>
      <dgm:t>
        <a:bodyPr/>
        <a:lstStyle/>
        <a:p>
          <a:endParaRPr lang="en-US"/>
        </a:p>
      </dgm:t>
    </dgm:pt>
    <dgm:pt modelId="{715BD5B2-E577-42DE-98A5-A3BDE68D56FD}" type="pres">
      <dgm:prSet presAssocID="{52F55C0E-E486-447C-8A65-C897A478D6D1}" presName="hierChild4" presStyleCnt="0"/>
      <dgm:spPr/>
    </dgm:pt>
    <dgm:pt modelId="{F4D7FFCD-15AB-4255-B3EF-C4BD2E64C4F9}" type="pres">
      <dgm:prSet presAssocID="{52F55C0E-E486-447C-8A65-C897A478D6D1}" presName="hierChild5" presStyleCnt="0"/>
      <dgm:spPr/>
    </dgm:pt>
    <dgm:pt modelId="{9419916C-4F81-4DD6-B302-DE0ED645DA25}" type="pres">
      <dgm:prSet presAssocID="{73393E5A-8102-4461-83D2-913EC0C2C27F}" presName="Name37" presStyleLbl="parChTrans1D2" presStyleIdx="2" presStyleCnt="3"/>
      <dgm:spPr/>
      <dgm:t>
        <a:bodyPr/>
        <a:lstStyle/>
        <a:p>
          <a:endParaRPr lang="en-US"/>
        </a:p>
      </dgm:t>
    </dgm:pt>
    <dgm:pt modelId="{F59C5735-8B6E-4297-B3ED-A7AE16F5F5CB}" type="pres">
      <dgm:prSet presAssocID="{C97CF125-5B1D-4BD2-9809-0862FFBCFD17}" presName="hierRoot2" presStyleCnt="0">
        <dgm:presLayoutVars>
          <dgm:hierBranch val="init"/>
        </dgm:presLayoutVars>
      </dgm:prSet>
      <dgm:spPr/>
    </dgm:pt>
    <dgm:pt modelId="{55294447-47A1-4968-B953-2DF5DE22CA35}" type="pres">
      <dgm:prSet presAssocID="{C97CF125-5B1D-4BD2-9809-0862FFBCFD17}" presName="rootComposite" presStyleCnt="0"/>
      <dgm:spPr/>
    </dgm:pt>
    <dgm:pt modelId="{198105B6-B05A-4791-A963-DA890534322D}" type="pres">
      <dgm:prSet presAssocID="{C97CF125-5B1D-4BD2-9809-0862FFBCFD17}" presName="rootText" presStyleLbl="node2" presStyleIdx="2" presStyleCnt="3">
        <dgm:presLayoutVars>
          <dgm:chPref val="3"/>
        </dgm:presLayoutVars>
      </dgm:prSet>
      <dgm:spPr/>
      <dgm:t>
        <a:bodyPr/>
        <a:lstStyle/>
        <a:p>
          <a:endParaRPr lang="en-US"/>
        </a:p>
      </dgm:t>
    </dgm:pt>
    <dgm:pt modelId="{AA2E0A0A-0050-431F-BACA-BA11483D0668}" type="pres">
      <dgm:prSet presAssocID="{C97CF125-5B1D-4BD2-9809-0862FFBCFD17}" presName="rootConnector" presStyleLbl="node2" presStyleIdx="2" presStyleCnt="3"/>
      <dgm:spPr/>
      <dgm:t>
        <a:bodyPr/>
        <a:lstStyle/>
        <a:p>
          <a:endParaRPr lang="en-US"/>
        </a:p>
      </dgm:t>
    </dgm:pt>
    <dgm:pt modelId="{8812646D-5D83-4005-BBC0-255CB82D56A4}" type="pres">
      <dgm:prSet presAssocID="{C97CF125-5B1D-4BD2-9809-0862FFBCFD17}" presName="hierChild4" presStyleCnt="0"/>
      <dgm:spPr/>
    </dgm:pt>
    <dgm:pt modelId="{25957D9E-06E4-4CFC-8C17-733D965C402D}" type="pres">
      <dgm:prSet presAssocID="{C97CF125-5B1D-4BD2-9809-0862FFBCFD17}" presName="hierChild5" presStyleCnt="0"/>
      <dgm:spPr/>
    </dgm:pt>
    <dgm:pt modelId="{3064C0F9-69A4-45CC-BF94-277D3FEFF0CE}" type="pres">
      <dgm:prSet presAssocID="{13905E54-DD95-4F6A-A6B8-0640E75A082D}" presName="hierChild3" presStyleCnt="0"/>
      <dgm:spPr/>
    </dgm:pt>
  </dgm:ptLst>
  <dgm:cxnLst>
    <dgm:cxn modelId="{82174ADB-A070-4F6B-9BDC-CE38B388E4A3}" type="presOf" srcId="{ED34FADF-4700-4315-9FB0-2E0792EE16B8}" destId="{E8BC394E-BA0F-456B-977B-1689680BFCA0}" srcOrd="0" destOrd="0" presId="urn:microsoft.com/office/officeart/2005/8/layout/orgChart1"/>
    <dgm:cxn modelId="{92E831A6-46F4-4534-9CB9-940E56617CB8}" type="presOf" srcId="{13905E54-DD95-4F6A-A6B8-0640E75A082D}" destId="{260576FD-9B50-46EE-AD83-2C2DA1DE3E8C}" srcOrd="1" destOrd="0" presId="urn:microsoft.com/office/officeart/2005/8/layout/orgChart1"/>
    <dgm:cxn modelId="{B65C6D6B-8F60-4C6D-9852-D79716BFA2A8}" srcId="{13905E54-DD95-4F6A-A6B8-0640E75A082D}" destId="{C97CF125-5B1D-4BD2-9809-0862FFBCFD17}" srcOrd="2" destOrd="0" parTransId="{73393E5A-8102-4461-83D2-913EC0C2C27F}" sibTransId="{C0ABFB7F-FDA8-4077-9518-660208660B79}"/>
    <dgm:cxn modelId="{4605220B-66D8-45C4-B47D-BA99F29E4E19}" type="presOf" srcId="{ED34FADF-4700-4315-9FB0-2E0792EE16B8}" destId="{3AA39FCC-18C0-4626-A21F-B96FED27E6CD}" srcOrd="1" destOrd="0" presId="urn:microsoft.com/office/officeart/2005/8/layout/orgChart1"/>
    <dgm:cxn modelId="{FF288609-E4B1-4931-AE71-E1262FDE7501}" type="presOf" srcId="{826F1A1F-8272-4AD6-B106-87F675F4AB1D}" destId="{AB788EC7-7C08-47DB-833A-44084B89A855}" srcOrd="0" destOrd="0" presId="urn:microsoft.com/office/officeart/2005/8/layout/orgChart1"/>
    <dgm:cxn modelId="{259DAF6D-A889-483D-BEA9-E247F4C02827}" type="presOf" srcId="{C97CF125-5B1D-4BD2-9809-0862FFBCFD17}" destId="{AA2E0A0A-0050-431F-BACA-BA11483D0668}" srcOrd="1" destOrd="0" presId="urn:microsoft.com/office/officeart/2005/8/layout/orgChart1"/>
    <dgm:cxn modelId="{57A5E8CD-2077-44AB-BD2C-D51CC9FBC6D0}" srcId="{13905E54-DD95-4F6A-A6B8-0640E75A082D}" destId="{52F55C0E-E486-447C-8A65-C897A478D6D1}" srcOrd="1" destOrd="0" parTransId="{2773D537-D614-4A22-B424-CB495453F67F}" sibTransId="{B0FA2961-3701-44C6-975F-5807B0D60E32}"/>
    <dgm:cxn modelId="{D5A519A6-0136-440C-8EE2-86343A213490}" type="presOf" srcId="{0B9A5E93-F79C-4A5D-8E0F-719354265A62}" destId="{4293D8C3-C507-4AB4-AEB6-6F6B233676EB}" srcOrd="0" destOrd="0" presId="urn:microsoft.com/office/officeart/2005/8/layout/orgChart1"/>
    <dgm:cxn modelId="{18AA524A-494A-41D1-95C7-E70C2358AF5D}" type="presOf" srcId="{73393E5A-8102-4461-83D2-913EC0C2C27F}" destId="{9419916C-4F81-4DD6-B302-DE0ED645DA25}" srcOrd="0" destOrd="0" presId="urn:microsoft.com/office/officeart/2005/8/layout/orgChart1"/>
    <dgm:cxn modelId="{045F8B0C-7008-4C25-A872-99D9DBA4786A}" srcId="{13905E54-DD95-4F6A-A6B8-0640E75A082D}" destId="{ED34FADF-4700-4315-9FB0-2E0792EE16B8}" srcOrd="0" destOrd="0" parTransId="{0B9A5E93-F79C-4A5D-8E0F-719354265A62}" sibTransId="{5AF82C7D-96D1-493B-B34A-909D69AA138D}"/>
    <dgm:cxn modelId="{A5BE69E7-3ACE-4551-BDB2-E23E46914B10}" type="presOf" srcId="{13905E54-DD95-4F6A-A6B8-0640E75A082D}" destId="{8695FE27-9C9A-4948-8802-ED8778B2AC08}" srcOrd="0" destOrd="0" presId="urn:microsoft.com/office/officeart/2005/8/layout/orgChart1"/>
    <dgm:cxn modelId="{73726C6B-3B80-4647-B2BF-BA2C9559CAFA}" type="presOf" srcId="{2773D537-D614-4A22-B424-CB495453F67F}" destId="{FB054829-A712-4071-9B46-9DAFA8A54E76}" srcOrd="0" destOrd="0" presId="urn:microsoft.com/office/officeart/2005/8/layout/orgChart1"/>
    <dgm:cxn modelId="{302AEC37-2567-4832-828B-BB0BE852F8A9}" srcId="{826F1A1F-8272-4AD6-B106-87F675F4AB1D}" destId="{13905E54-DD95-4F6A-A6B8-0640E75A082D}" srcOrd="0" destOrd="0" parTransId="{A098B170-959A-4A8A-9954-80ED735AAB47}" sibTransId="{95EBB36C-C0E1-435A-8D18-3AD0B3500DEF}"/>
    <dgm:cxn modelId="{1CC63D70-5186-456F-9465-2575F2E069FF}" type="presOf" srcId="{52F55C0E-E486-447C-8A65-C897A478D6D1}" destId="{97D7811F-8C8B-429A-B46E-DABD48803018}" srcOrd="1" destOrd="0" presId="urn:microsoft.com/office/officeart/2005/8/layout/orgChart1"/>
    <dgm:cxn modelId="{C7F35C5B-1A95-4899-8045-92B72307DAEE}" type="presOf" srcId="{C97CF125-5B1D-4BD2-9809-0862FFBCFD17}" destId="{198105B6-B05A-4791-A963-DA890534322D}" srcOrd="0" destOrd="0" presId="urn:microsoft.com/office/officeart/2005/8/layout/orgChart1"/>
    <dgm:cxn modelId="{F685B88C-2F9E-47EB-9289-677DE01CF525}" type="presOf" srcId="{52F55C0E-E486-447C-8A65-C897A478D6D1}" destId="{88BC70ED-1F61-4302-B4F4-568819D2A483}" srcOrd="0" destOrd="0" presId="urn:microsoft.com/office/officeart/2005/8/layout/orgChart1"/>
    <dgm:cxn modelId="{955C57FA-6400-48BA-A463-35DD1D017ADC}" type="presParOf" srcId="{AB788EC7-7C08-47DB-833A-44084B89A855}" destId="{E7ED5505-4104-470F-AE2B-547213DBC452}" srcOrd="0" destOrd="0" presId="urn:microsoft.com/office/officeart/2005/8/layout/orgChart1"/>
    <dgm:cxn modelId="{96346173-2F25-4461-86DA-6AB2EE3292F9}" type="presParOf" srcId="{E7ED5505-4104-470F-AE2B-547213DBC452}" destId="{F94884C3-7A3D-4C75-8279-B513DB209FCE}" srcOrd="0" destOrd="0" presId="urn:microsoft.com/office/officeart/2005/8/layout/orgChart1"/>
    <dgm:cxn modelId="{A62DB1D0-1C36-4314-A7A3-E8B3563A72B5}" type="presParOf" srcId="{F94884C3-7A3D-4C75-8279-B513DB209FCE}" destId="{8695FE27-9C9A-4948-8802-ED8778B2AC08}" srcOrd="0" destOrd="0" presId="urn:microsoft.com/office/officeart/2005/8/layout/orgChart1"/>
    <dgm:cxn modelId="{E39B26C9-BFED-489F-A4CB-4AB123E33F6F}" type="presParOf" srcId="{F94884C3-7A3D-4C75-8279-B513DB209FCE}" destId="{260576FD-9B50-46EE-AD83-2C2DA1DE3E8C}" srcOrd="1" destOrd="0" presId="urn:microsoft.com/office/officeart/2005/8/layout/orgChart1"/>
    <dgm:cxn modelId="{37F09EE4-29AD-41DB-BFDE-A12934EE3721}" type="presParOf" srcId="{E7ED5505-4104-470F-AE2B-547213DBC452}" destId="{AC1A674B-4F1F-4D3A-8D9E-1133D5558302}" srcOrd="1" destOrd="0" presId="urn:microsoft.com/office/officeart/2005/8/layout/orgChart1"/>
    <dgm:cxn modelId="{2A3F0A86-8493-4FB3-9892-8F21C82D6186}" type="presParOf" srcId="{AC1A674B-4F1F-4D3A-8D9E-1133D5558302}" destId="{4293D8C3-C507-4AB4-AEB6-6F6B233676EB}" srcOrd="0" destOrd="0" presId="urn:microsoft.com/office/officeart/2005/8/layout/orgChart1"/>
    <dgm:cxn modelId="{E71E60CB-4FC5-45FA-9A25-D8988B376C41}" type="presParOf" srcId="{AC1A674B-4F1F-4D3A-8D9E-1133D5558302}" destId="{A843946D-1546-49AB-AB26-EB6F80E983E8}" srcOrd="1" destOrd="0" presId="urn:microsoft.com/office/officeart/2005/8/layout/orgChart1"/>
    <dgm:cxn modelId="{0F5A8C30-C774-4782-9DE0-F83B28E89AE7}" type="presParOf" srcId="{A843946D-1546-49AB-AB26-EB6F80E983E8}" destId="{FDBA87E0-6761-4465-87E7-2EFB4E5CE1EE}" srcOrd="0" destOrd="0" presId="urn:microsoft.com/office/officeart/2005/8/layout/orgChart1"/>
    <dgm:cxn modelId="{04B48F43-55D6-4D1F-A16C-557E89C1916D}" type="presParOf" srcId="{FDBA87E0-6761-4465-87E7-2EFB4E5CE1EE}" destId="{E8BC394E-BA0F-456B-977B-1689680BFCA0}" srcOrd="0" destOrd="0" presId="urn:microsoft.com/office/officeart/2005/8/layout/orgChart1"/>
    <dgm:cxn modelId="{519D6E4F-B584-4CBA-92FE-0DF4DFA78899}" type="presParOf" srcId="{FDBA87E0-6761-4465-87E7-2EFB4E5CE1EE}" destId="{3AA39FCC-18C0-4626-A21F-B96FED27E6CD}" srcOrd="1" destOrd="0" presId="urn:microsoft.com/office/officeart/2005/8/layout/orgChart1"/>
    <dgm:cxn modelId="{1FAC53F2-92F6-4B63-A989-C71D01206526}" type="presParOf" srcId="{A843946D-1546-49AB-AB26-EB6F80E983E8}" destId="{C5A3149B-2FA5-4DFE-8BE1-EFC93B805931}" srcOrd="1" destOrd="0" presId="urn:microsoft.com/office/officeart/2005/8/layout/orgChart1"/>
    <dgm:cxn modelId="{7F9D9031-668E-49A6-BFD0-2099F0D4F57F}" type="presParOf" srcId="{A843946D-1546-49AB-AB26-EB6F80E983E8}" destId="{B086D6C7-1E05-442D-BBC2-EC9C56FA09A2}" srcOrd="2" destOrd="0" presId="urn:microsoft.com/office/officeart/2005/8/layout/orgChart1"/>
    <dgm:cxn modelId="{0FB33119-3BF0-4FBD-90DE-89AAC50983FB}" type="presParOf" srcId="{AC1A674B-4F1F-4D3A-8D9E-1133D5558302}" destId="{FB054829-A712-4071-9B46-9DAFA8A54E76}" srcOrd="2" destOrd="0" presId="urn:microsoft.com/office/officeart/2005/8/layout/orgChart1"/>
    <dgm:cxn modelId="{34BABC2F-E693-4A09-A55B-E62C6C599E3D}" type="presParOf" srcId="{AC1A674B-4F1F-4D3A-8D9E-1133D5558302}" destId="{F3158A4A-3647-465A-B787-06D99910C9ED}" srcOrd="3" destOrd="0" presId="urn:microsoft.com/office/officeart/2005/8/layout/orgChart1"/>
    <dgm:cxn modelId="{F1778E42-F83B-47C2-9F03-8A868A0532E5}" type="presParOf" srcId="{F3158A4A-3647-465A-B787-06D99910C9ED}" destId="{57C0219D-DBF9-4052-8E99-AFAD6F67D0A4}" srcOrd="0" destOrd="0" presId="urn:microsoft.com/office/officeart/2005/8/layout/orgChart1"/>
    <dgm:cxn modelId="{82A55EF8-DC51-412A-A64B-2514F5D4B3AB}" type="presParOf" srcId="{57C0219D-DBF9-4052-8E99-AFAD6F67D0A4}" destId="{88BC70ED-1F61-4302-B4F4-568819D2A483}" srcOrd="0" destOrd="0" presId="urn:microsoft.com/office/officeart/2005/8/layout/orgChart1"/>
    <dgm:cxn modelId="{23B925B9-5CBC-44C3-9AB1-C5B9A7E547B4}" type="presParOf" srcId="{57C0219D-DBF9-4052-8E99-AFAD6F67D0A4}" destId="{97D7811F-8C8B-429A-B46E-DABD48803018}" srcOrd="1" destOrd="0" presId="urn:microsoft.com/office/officeart/2005/8/layout/orgChart1"/>
    <dgm:cxn modelId="{3DB19691-8882-4364-9F71-BC79DCB9F90A}" type="presParOf" srcId="{F3158A4A-3647-465A-B787-06D99910C9ED}" destId="{715BD5B2-E577-42DE-98A5-A3BDE68D56FD}" srcOrd="1" destOrd="0" presId="urn:microsoft.com/office/officeart/2005/8/layout/orgChart1"/>
    <dgm:cxn modelId="{DA51C744-12B9-4846-9F9B-1241E535CF2A}" type="presParOf" srcId="{F3158A4A-3647-465A-B787-06D99910C9ED}" destId="{F4D7FFCD-15AB-4255-B3EF-C4BD2E64C4F9}" srcOrd="2" destOrd="0" presId="urn:microsoft.com/office/officeart/2005/8/layout/orgChart1"/>
    <dgm:cxn modelId="{464370D3-8023-456C-99A1-CD7F8F686843}" type="presParOf" srcId="{AC1A674B-4F1F-4D3A-8D9E-1133D5558302}" destId="{9419916C-4F81-4DD6-B302-DE0ED645DA25}" srcOrd="4" destOrd="0" presId="urn:microsoft.com/office/officeart/2005/8/layout/orgChart1"/>
    <dgm:cxn modelId="{CCE85169-F971-4CB4-AD4D-371896E45D90}" type="presParOf" srcId="{AC1A674B-4F1F-4D3A-8D9E-1133D5558302}" destId="{F59C5735-8B6E-4297-B3ED-A7AE16F5F5CB}" srcOrd="5" destOrd="0" presId="urn:microsoft.com/office/officeart/2005/8/layout/orgChart1"/>
    <dgm:cxn modelId="{E1D36024-6CA2-4408-A1D2-FFF6985F8865}" type="presParOf" srcId="{F59C5735-8B6E-4297-B3ED-A7AE16F5F5CB}" destId="{55294447-47A1-4968-B953-2DF5DE22CA35}" srcOrd="0" destOrd="0" presId="urn:microsoft.com/office/officeart/2005/8/layout/orgChart1"/>
    <dgm:cxn modelId="{29C275EB-23CB-4E96-A849-BF7AFA914B52}" type="presParOf" srcId="{55294447-47A1-4968-B953-2DF5DE22CA35}" destId="{198105B6-B05A-4791-A963-DA890534322D}" srcOrd="0" destOrd="0" presId="urn:microsoft.com/office/officeart/2005/8/layout/orgChart1"/>
    <dgm:cxn modelId="{2E2F1BF1-72FB-42CE-988B-ED8462C87286}" type="presParOf" srcId="{55294447-47A1-4968-B953-2DF5DE22CA35}" destId="{AA2E0A0A-0050-431F-BACA-BA11483D0668}" srcOrd="1" destOrd="0" presId="urn:microsoft.com/office/officeart/2005/8/layout/orgChart1"/>
    <dgm:cxn modelId="{666F24A4-5E18-421B-BF1E-36A814A3688D}" type="presParOf" srcId="{F59C5735-8B6E-4297-B3ED-A7AE16F5F5CB}" destId="{8812646D-5D83-4005-BBC0-255CB82D56A4}" srcOrd="1" destOrd="0" presId="urn:microsoft.com/office/officeart/2005/8/layout/orgChart1"/>
    <dgm:cxn modelId="{24F219CE-0C0C-4389-96A0-0631DA5B68BD}" type="presParOf" srcId="{F59C5735-8B6E-4297-B3ED-A7AE16F5F5CB}" destId="{25957D9E-06E4-4CFC-8C17-733D965C402D}" srcOrd="2" destOrd="0" presId="urn:microsoft.com/office/officeart/2005/8/layout/orgChart1"/>
    <dgm:cxn modelId="{B9449FFD-5774-4397-90A0-D421E99E41CA}" type="presParOf" srcId="{E7ED5505-4104-470F-AE2B-547213DBC452}" destId="{3064C0F9-69A4-45CC-BF94-277D3FEFF0CE}"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273F420-614D-475F-B8DC-4DEF4E1DEBFA}" type="doc">
      <dgm:prSet loTypeId="urn:microsoft.com/office/officeart/2008/layout/AlternatingHexagons" loCatId="list" qsTypeId="urn:microsoft.com/office/officeart/2005/8/quickstyle/simple1" qsCatId="simple" csTypeId="urn:microsoft.com/office/officeart/2005/8/colors/accent3_3" csCatId="accent3" phldr="1"/>
      <dgm:spPr/>
      <dgm:t>
        <a:bodyPr/>
        <a:lstStyle/>
        <a:p>
          <a:endParaRPr lang="en-US"/>
        </a:p>
      </dgm:t>
    </dgm:pt>
    <dgm:pt modelId="{E885FA6E-E037-4E8F-9C39-E8D82B2E997C}">
      <dgm:prSet phldrT="[Text]" custT="1"/>
      <dgm:spPr/>
      <dgm:t>
        <a:bodyPr/>
        <a:lstStyle/>
        <a:p>
          <a:r>
            <a:rPr lang="hr-HR" sz="1100" b="1" dirty="0">
              <a:solidFill>
                <a:schemeClr val="tx1"/>
              </a:solidFill>
            </a:rPr>
            <a:t>Reforme poslovnog okruženja </a:t>
          </a:r>
          <a:endParaRPr lang="en-US" sz="1100" dirty="0">
            <a:solidFill>
              <a:schemeClr val="tx1"/>
            </a:solidFill>
          </a:endParaRPr>
        </a:p>
      </dgm:t>
    </dgm:pt>
    <dgm:pt modelId="{E89E121D-89C3-4B4D-B0E7-605F76CB184E}" type="parTrans" cxnId="{446060B2-A567-4EF2-B313-B7239F252345}">
      <dgm:prSet/>
      <dgm:spPr/>
      <dgm:t>
        <a:bodyPr/>
        <a:lstStyle/>
        <a:p>
          <a:endParaRPr lang="en-US" sz="1300"/>
        </a:p>
      </dgm:t>
    </dgm:pt>
    <dgm:pt modelId="{9C0174F6-59A2-456A-A531-39F1AC810115}" type="sibTrans" cxnId="{446060B2-A567-4EF2-B313-B7239F252345}">
      <dgm:prSet custT="1"/>
      <dgm:spPr/>
      <dgm:t>
        <a:bodyPr/>
        <a:lstStyle/>
        <a:p>
          <a:endParaRPr lang="en-US" sz="1300"/>
        </a:p>
      </dgm:t>
    </dgm:pt>
    <dgm:pt modelId="{A71CFDE3-FBDB-43D7-864A-1DE6FD0D7A08}">
      <dgm:prSet phldrT="[Text]" custT="1"/>
      <dgm:spPr/>
      <dgm:t>
        <a:bodyPr/>
        <a:lstStyle/>
        <a:p>
          <a:pPr>
            <a:buFont typeface="Wingdings" panose="05000000000000000000" pitchFamily="2" charset="2"/>
            <a:buChar char="Ø"/>
          </a:pPr>
          <a:r>
            <a:rPr lang="hr-HR" sz="1100" b="1" dirty="0"/>
            <a:t>Pojednostavljivanje administrativnih procesa i dozvola, uključujući i za turizam, poljoprivredu, IKT </a:t>
          </a:r>
          <a:endParaRPr lang="en-US" sz="1100" b="1" dirty="0"/>
        </a:p>
      </dgm:t>
    </dgm:pt>
    <dgm:pt modelId="{5287D36A-4C1E-4DCF-8F71-0B1297D1A768}" type="parTrans" cxnId="{D36F1E26-ABEB-4C67-8A87-6E8D72A0A1BD}">
      <dgm:prSet/>
      <dgm:spPr/>
      <dgm:t>
        <a:bodyPr/>
        <a:lstStyle/>
        <a:p>
          <a:endParaRPr lang="en-US" sz="1300"/>
        </a:p>
      </dgm:t>
    </dgm:pt>
    <dgm:pt modelId="{50818E0C-01B4-4CB5-B012-3CF957B346EE}" type="sibTrans" cxnId="{D36F1E26-ABEB-4C67-8A87-6E8D72A0A1BD}">
      <dgm:prSet/>
      <dgm:spPr/>
      <dgm:t>
        <a:bodyPr/>
        <a:lstStyle/>
        <a:p>
          <a:endParaRPr lang="en-US" sz="1300"/>
        </a:p>
      </dgm:t>
    </dgm:pt>
    <dgm:pt modelId="{C86A799F-BD3A-4BAC-A8BA-1B15DE61ACED}">
      <dgm:prSet phldrT="[Text]" custT="1"/>
      <dgm:spPr/>
      <dgm:t>
        <a:bodyPr/>
        <a:lstStyle/>
        <a:p>
          <a:r>
            <a:rPr lang="hr-HR" sz="1100" b="1" dirty="0">
              <a:solidFill>
                <a:schemeClr val="tx1"/>
              </a:solidFill>
            </a:rPr>
            <a:t>Olakšavanje investiranja</a:t>
          </a:r>
          <a:r>
            <a:rPr lang="en-US" sz="1100" b="1" dirty="0">
              <a:solidFill>
                <a:schemeClr val="tx1"/>
              </a:solidFill>
            </a:rPr>
            <a:t> </a:t>
          </a:r>
        </a:p>
      </dgm:t>
    </dgm:pt>
    <dgm:pt modelId="{6FC5985E-C635-4FEA-948C-DD83178BB2CA}" type="parTrans" cxnId="{ECF2C6F3-462A-4F7B-82F2-A9B0E5B61D7A}">
      <dgm:prSet/>
      <dgm:spPr/>
      <dgm:t>
        <a:bodyPr/>
        <a:lstStyle/>
        <a:p>
          <a:endParaRPr lang="en-US" sz="1300"/>
        </a:p>
      </dgm:t>
    </dgm:pt>
    <dgm:pt modelId="{83DB1154-97EC-4B23-87FB-0B356107C9F0}" type="sibTrans" cxnId="{ECF2C6F3-462A-4F7B-82F2-A9B0E5B61D7A}">
      <dgm:prSet custT="1"/>
      <dgm:spPr/>
      <dgm:t>
        <a:bodyPr/>
        <a:lstStyle/>
        <a:p>
          <a:endParaRPr lang="en-US" sz="1300"/>
        </a:p>
      </dgm:t>
    </dgm:pt>
    <dgm:pt modelId="{F107388A-946A-40EC-9342-4368A6E9CF08}">
      <dgm:prSet phldrT="[Text]" custT="1"/>
      <dgm:spPr/>
      <dgm:t>
        <a:bodyPr/>
        <a:lstStyle/>
        <a:p>
          <a:pPr>
            <a:buFont typeface="Wingdings" panose="05000000000000000000" pitchFamily="2" charset="2"/>
            <a:buNone/>
          </a:pPr>
          <a:r>
            <a:rPr lang="hr-HR" sz="1100" b="1" dirty="0"/>
            <a:t>Profesionalniji pristup i investicijski odnosi</a:t>
          </a:r>
          <a:endParaRPr lang="en-US" sz="1100" b="1" dirty="0"/>
        </a:p>
      </dgm:t>
    </dgm:pt>
    <dgm:pt modelId="{99C4B07E-7BCA-402C-924C-CE612CE80747}" type="parTrans" cxnId="{5F68544C-7B6A-4813-94DC-D52CE1243324}">
      <dgm:prSet/>
      <dgm:spPr/>
      <dgm:t>
        <a:bodyPr/>
        <a:lstStyle/>
        <a:p>
          <a:endParaRPr lang="en-US" sz="1300"/>
        </a:p>
      </dgm:t>
    </dgm:pt>
    <dgm:pt modelId="{8390120A-356F-45A1-AA96-EB944F10326A}" type="sibTrans" cxnId="{5F68544C-7B6A-4813-94DC-D52CE1243324}">
      <dgm:prSet/>
      <dgm:spPr/>
      <dgm:t>
        <a:bodyPr/>
        <a:lstStyle/>
        <a:p>
          <a:endParaRPr lang="en-US" sz="1300"/>
        </a:p>
      </dgm:t>
    </dgm:pt>
    <dgm:pt modelId="{530BC772-30CC-46BD-89F1-019544188E7B}">
      <dgm:prSet phldrT="[Text]" custT="1"/>
      <dgm:spPr/>
      <dgm:t>
        <a:bodyPr/>
        <a:lstStyle/>
        <a:p>
          <a:pPr>
            <a:buFont typeface="Wingdings" panose="05000000000000000000" pitchFamily="2" charset="2"/>
            <a:buChar char="Ø"/>
          </a:pPr>
          <a:r>
            <a:rPr lang="hr-HR" sz="1100" b="1" dirty="0"/>
            <a:t>Pružanje operativne potpore za privlačenje talenata, prijenos znanja i tehnologije za MSP-ove i povezanost s dijasporom</a:t>
          </a:r>
          <a:endParaRPr lang="en-US" sz="1100" b="1" dirty="0"/>
        </a:p>
      </dgm:t>
    </dgm:pt>
    <dgm:pt modelId="{B13E3022-2609-4602-AD0E-2F7F182356F2}" type="sibTrans" cxnId="{6891EA3A-6FB4-4601-976B-6C2DB4D7568E}">
      <dgm:prSet/>
      <dgm:spPr/>
      <dgm:t>
        <a:bodyPr/>
        <a:lstStyle/>
        <a:p>
          <a:endParaRPr lang="en-US" sz="1300"/>
        </a:p>
      </dgm:t>
    </dgm:pt>
    <dgm:pt modelId="{13074BBF-12F4-4C78-BBF9-AEE8297E9EC9}" type="parTrans" cxnId="{6891EA3A-6FB4-4601-976B-6C2DB4D7568E}">
      <dgm:prSet/>
      <dgm:spPr/>
      <dgm:t>
        <a:bodyPr/>
        <a:lstStyle/>
        <a:p>
          <a:endParaRPr lang="en-US" sz="1300"/>
        </a:p>
      </dgm:t>
    </dgm:pt>
    <dgm:pt modelId="{32430A47-08BD-4CFF-B9BB-D432AE73133C}">
      <dgm:prSet phldrT="[Text]" custT="1"/>
      <dgm:spPr/>
      <dgm:t>
        <a:bodyPr/>
        <a:lstStyle/>
        <a:p>
          <a:r>
            <a:rPr lang="hr-HR" sz="1100" b="1" dirty="0">
              <a:solidFill>
                <a:schemeClr val="tx1"/>
              </a:solidFill>
            </a:rPr>
            <a:t>Inovacijski i obrazovni eko-sistem</a:t>
          </a:r>
          <a:endParaRPr lang="en-US" sz="1100" b="1" dirty="0">
            <a:solidFill>
              <a:schemeClr val="tx1"/>
            </a:solidFill>
          </a:endParaRPr>
        </a:p>
      </dgm:t>
    </dgm:pt>
    <dgm:pt modelId="{7B875E9A-23A6-4974-B150-B19E90CFD836}" type="sibTrans" cxnId="{749E4CB2-5085-4B64-9C10-17F60B678546}">
      <dgm:prSet custT="1"/>
      <dgm:spPr/>
      <dgm:t>
        <a:bodyPr/>
        <a:lstStyle/>
        <a:p>
          <a:endParaRPr lang="en-US" sz="1300"/>
        </a:p>
      </dgm:t>
    </dgm:pt>
    <dgm:pt modelId="{7CE3F502-A810-4410-B9D6-0504357FF05D}" type="parTrans" cxnId="{749E4CB2-5085-4B64-9C10-17F60B678546}">
      <dgm:prSet/>
      <dgm:spPr/>
      <dgm:t>
        <a:bodyPr/>
        <a:lstStyle/>
        <a:p>
          <a:endParaRPr lang="en-US" sz="1300"/>
        </a:p>
      </dgm:t>
    </dgm:pt>
    <dgm:pt modelId="{024E51C4-E4B6-4CFC-92F1-1FE9E949D444}">
      <dgm:prSet phldrT="[Text]" custT="1"/>
      <dgm:spPr/>
      <dgm:t>
        <a:bodyPr/>
        <a:lstStyle/>
        <a:p>
          <a:pPr>
            <a:buFont typeface="Wingdings" panose="05000000000000000000" pitchFamily="2" charset="2"/>
            <a:buNone/>
          </a:pPr>
          <a:endParaRPr lang="en-US" sz="900" dirty="0"/>
        </a:p>
      </dgm:t>
    </dgm:pt>
    <dgm:pt modelId="{58F9A970-1B23-43C9-A8BB-FC7AF87DB80C}" type="parTrans" cxnId="{2C2AB971-2798-4FDD-B906-626A36CA60C1}">
      <dgm:prSet/>
      <dgm:spPr/>
      <dgm:t>
        <a:bodyPr/>
        <a:lstStyle/>
        <a:p>
          <a:endParaRPr lang="hr-HR"/>
        </a:p>
      </dgm:t>
    </dgm:pt>
    <dgm:pt modelId="{EF88B9DD-3120-40EF-AA09-69E964543E04}" type="sibTrans" cxnId="{2C2AB971-2798-4FDD-B906-626A36CA60C1}">
      <dgm:prSet/>
      <dgm:spPr/>
      <dgm:t>
        <a:bodyPr/>
        <a:lstStyle/>
        <a:p>
          <a:endParaRPr lang="hr-HR"/>
        </a:p>
      </dgm:t>
    </dgm:pt>
    <dgm:pt modelId="{CE6660B0-AC5F-4A07-92E8-EF2C226E7FFE}" type="pres">
      <dgm:prSet presAssocID="{D273F420-614D-475F-B8DC-4DEF4E1DEBFA}" presName="Name0" presStyleCnt="0">
        <dgm:presLayoutVars>
          <dgm:chMax/>
          <dgm:chPref/>
          <dgm:dir/>
          <dgm:animLvl val="lvl"/>
        </dgm:presLayoutVars>
      </dgm:prSet>
      <dgm:spPr/>
      <dgm:t>
        <a:bodyPr/>
        <a:lstStyle/>
        <a:p>
          <a:endParaRPr lang="en-US"/>
        </a:p>
      </dgm:t>
    </dgm:pt>
    <dgm:pt modelId="{9953BBD9-6A96-4A57-B693-269F4D0C873A}" type="pres">
      <dgm:prSet presAssocID="{E885FA6E-E037-4E8F-9C39-E8D82B2E997C}" presName="composite" presStyleCnt="0"/>
      <dgm:spPr/>
    </dgm:pt>
    <dgm:pt modelId="{5C3CEAB9-5F6C-45A1-A886-F205E551BE0D}" type="pres">
      <dgm:prSet presAssocID="{E885FA6E-E037-4E8F-9C39-E8D82B2E997C}" presName="Parent1" presStyleLbl="node1" presStyleIdx="0" presStyleCnt="6">
        <dgm:presLayoutVars>
          <dgm:chMax val="1"/>
          <dgm:chPref val="1"/>
          <dgm:bulletEnabled val="1"/>
        </dgm:presLayoutVars>
      </dgm:prSet>
      <dgm:spPr/>
      <dgm:t>
        <a:bodyPr/>
        <a:lstStyle/>
        <a:p>
          <a:endParaRPr lang="en-US"/>
        </a:p>
      </dgm:t>
    </dgm:pt>
    <dgm:pt modelId="{B452B7BB-A93F-4BB1-B9F1-B3EAEE454CBF}" type="pres">
      <dgm:prSet presAssocID="{E885FA6E-E037-4E8F-9C39-E8D82B2E997C}" presName="Childtext1" presStyleLbl="revTx" presStyleIdx="0" presStyleCnt="3">
        <dgm:presLayoutVars>
          <dgm:chMax val="0"/>
          <dgm:chPref val="0"/>
          <dgm:bulletEnabled val="1"/>
        </dgm:presLayoutVars>
      </dgm:prSet>
      <dgm:spPr/>
      <dgm:t>
        <a:bodyPr/>
        <a:lstStyle/>
        <a:p>
          <a:endParaRPr lang="en-US"/>
        </a:p>
      </dgm:t>
    </dgm:pt>
    <dgm:pt modelId="{8902A620-5593-4442-B6FA-0037EC554ABC}" type="pres">
      <dgm:prSet presAssocID="{E885FA6E-E037-4E8F-9C39-E8D82B2E997C}" presName="BalanceSpacing" presStyleCnt="0"/>
      <dgm:spPr/>
    </dgm:pt>
    <dgm:pt modelId="{50CD94EA-4E39-41B8-BBBA-49FE0CD6058D}" type="pres">
      <dgm:prSet presAssocID="{E885FA6E-E037-4E8F-9C39-E8D82B2E997C}" presName="BalanceSpacing1" presStyleCnt="0"/>
      <dgm:spPr/>
    </dgm:pt>
    <dgm:pt modelId="{791D6FE4-3194-4012-B0AD-3F4A80DFE88D}" type="pres">
      <dgm:prSet presAssocID="{9C0174F6-59A2-456A-A531-39F1AC810115}" presName="Accent1Text" presStyleLbl="node1" presStyleIdx="1" presStyleCnt="6"/>
      <dgm:spPr/>
      <dgm:t>
        <a:bodyPr/>
        <a:lstStyle/>
        <a:p>
          <a:endParaRPr lang="en-US"/>
        </a:p>
      </dgm:t>
    </dgm:pt>
    <dgm:pt modelId="{970C60D7-023E-4D7F-8DB2-286C2A5B7D46}" type="pres">
      <dgm:prSet presAssocID="{9C0174F6-59A2-456A-A531-39F1AC810115}" presName="spaceBetweenRectangles" presStyleCnt="0"/>
      <dgm:spPr/>
    </dgm:pt>
    <dgm:pt modelId="{5F921F40-E145-4CFE-B830-A04226EE1D78}" type="pres">
      <dgm:prSet presAssocID="{C86A799F-BD3A-4BAC-A8BA-1B15DE61ACED}" presName="composite" presStyleCnt="0"/>
      <dgm:spPr/>
    </dgm:pt>
    <dgm:pt modelId="{0467F163-02F1-4F59-8DC3-E23D93C5DFB0}" type="pres">
      <dgm:prSet presAssocID="{C86A799F-BD3A-4BAC-A8BA-1B15DE61ACED}" presName="Parent1" presStyleLbl="node1" presStyleIdx="2" presStyleCnt="6" custScaleX="123791">
        <dgm:presLayoutVars>
          <dgm:chMax val="1"/>
          <dgm:chPref val="1"/>
          <dgm:bulletEnabled val="1"/>
        </dgm:presLayoutVars>
      </dgm:prSet>
      <dgm:spPr/>
      <dgm:t>
        <a:bodyPr/>
        <a:lstStyle/>
        <a:p>
          <a:endParaRPr lang="en-US"/>
        </a:p>
      </dgm:t>
    </dgm:pt>
    <dgm:pt modelId="{8A8BDFB8-463A-48E9-90CB-D82012584B3B}" type="pres">
      <dgm:prSet presAssocID="{C86A799F-BD3A-4BAC-A8BA-1B15DE61ACED}" presName="Childtext1" presStyleLbl="revTx" presStyleIdx="1" presStyleCnt="3" custScaleX="77718">
        <dgm:presLayoutVars>
          <dgm:chMax val="0"/>
          <dgm:chPref val="0"/>
          <dgm:bulletEnabled val="1"/>
        </dgm:presLayoutVars>
      </dgm:prSet>
      <dgm:spPr/>
      <dgm:t>
        <a:bodyPr/>
        <a:lstStyle/>
        <a:p>
          <a:endParaRPr lang="en-US"/>
        </a:p>
      </dgm:t>
    </dgm:pt>
    <dgm:pt modelId="{D7A46E9D-1C52-4CD5-9BCA-F7A4D982271E}" type="pres">
      <dgm:prSet presAssocID="{C86A799F-BD3A-4BAC-A8BA-1B15DE61ACED}" presName="BalanceSpacing" presStyleCnt="0"/>
      <dgm:spPr/>
    </dgm:pt>
    <dgm:pt modelId="{775558A6-0941-4508-8677-3A679FF7E829}" type="pres">
      <dgm:prSet presAssocID="{C86A799F-BD3A-4BAC-A8BA-1B15DE61ACED}" presName="BalanceSpacing1" presStyleCnt="0"/>
      <dgm:spPr/>
    </dgm:pt>
    <dgm:pt modelId="{70481F3A-C257-47E8-A398-463A56D4F4F2}" type="pres">
      <dgm:prSet presAssocID="{83DB1154-97EC-4B23-87FB-0B356107C9F0}" presName="Accent1Text" presStyleLbl="node1" presStyleIdx="3" presStyleCnt="6"/>
      <dgm:spPr/>
      <dgm:t>
        <a:bodyPr/>
        <a:lstStyle/>
        <a:p>
          <a:endParaRPr lang="en-US"/>
        </a:p>
      </dgm:t>
    </dgm:pt>
    <dgm:pt modelId="{6E2F6D1F-0C89-4242-9D06-48AA6F2D7800}" type="pres">
      <dgm:prSet presAssocID="{83DB1154-97EC-4B23-87FB-0B356107C9F0}" presName="spaceBetweenRectangles" presStyleCnt="0"/>
      <dgm:spPr/>
    </dgm:pt>
    <dgm:pt modelId="{504606B9-A95F-41F5-85E8-B3E106BBE0A5}" type="pres">
      <dgm:prSet presAssocID="{32430A47-08BD-4CFF-B9BB-D432AE73133C}" presName="composite" presStyleCnt="0"/>
      <dgm:spPr/>
    </dgm:pt>
    <dgm:pt modelId="{DDD19DF3-34B4-4C4D-8A7E-38CA06646583}" type="pres">
      <dgm:prSet presAssocID="{32430A47-08BD-4CFF-B9BB-D432AE73133C}" presName="Parent1" presStyleLbl="node1" presStyleIdx="4" presStyleCnt="6" custScaleX="124907">
        <dgm:presLayoutVars>
          <dgm:chMax val="1"/>
          <dgm:chPref val="1"/>
          <dgm:bulletEnabled val="1"/>
        </dgm:presLayoutVars>
      </dgm:prSet>
      <dgm:spPr/>
      <dgm:t>
        <a:bodyPr/>
        <a:lstStyle/>
        <a:p>
          <a:endParaRPr lang="en-US"/>
        </a:p>
      </dgm:t>
    </dgm:pt>
    <dgm:pt modelId="{08BD672C-89FC-49D0-A75A-E7037C033F73}" type="pres">
      <dgm:prSet presAssocID="{32430A47-08BD-4CFF-B9BB-D432AE73133C}" presName="Childtext1" presStyleLbl="revTx" presStyleIdx="2" presStyleCnt="3">
        <dgm:presLayoutVars>
          <dgm:chMax val="0"/>
          <dgm:chPref val="0"/>
          <dgm:bulletEnabled val="1"/>
        </dgm:presLayoutVars>
      </dgm:prSet>
      <dgm:spPr/>
      <dgm:t>
        <a:bodyPr/>
        <a:lstStyle/>
        <a:p>
          <a:endParaRPr lang="en-US"/>
        </a:p>
      </dgm:t>
    </dgm:pt>
    <dgm:pt modelId="{55546D12-675B-4F7B-B291-62B21D5FD4F1}" type="pres">
      <dgm:prSet presAssocID="{32430A47-08BD-4CFF-B9BB-D432AE73133C}" presName="BalanceSpacing" presStyleCnt="0"/>
      <dgm:spPr/>
    </dgm:pt>
    <dgm:pt modelId="{219A97A2-C255-40CF-B244-784B8496A0B2}" type="pres">
      <dgm:prSet presAssocID="{32430A47-08BD-4CFF-B9BB-D432AE73133C}" presName="BalanceSpacing1" presStyleCnt="0"/>
      <dgm:spPr/>
    </dgm:pt>
    <dgm:pt modelId="{8753F846-4C08-4F3B-8E87-FBD17534AC92}" type="pres">
      <dgm:prSet presAssocID="{7B875E9A-23A6-4974-B150-B19E90CFD836}" presName="Accent1Text" presStyleLbl="node1" presStyleIdx="5" presStyleCnt="6"/>
      <dgm:spPr/>
      <dgm:t>
        <a:bodyPr/>
        <a:lstStyle/>
        <a:p>
          <a:endParaRPr lang="en-US"/>
        </a:p>
      </dgm:t>
    </dgm:pt>
  </dgm:ptLst>
  <dgm:cxnLst>
    <dgm:cxn modelId="{ECF2C6F3-462A-4F7B-82F2-A9B0E5B61D7A}" srcId="{D273F420-614D-475F-B8DC-4DEF4E1DEBFA}" destId="{C86A799F-BD3A-4BAC-A8BA-1B15DE61ACED}" srcOrd="1" destOrd="0" parTransId="{6FC5985E-C635-4FEA-948C-DD83178BB2CA}" sibTransId="{83DB1154-97EC-4B23-87FB-0B356107C9F0}"/>
    <dgm:cxn modelId="{339B8D74-AE75-43C9-AFF6-BF898938633E}" type="presOf" srcId="{F107388A-946A-40EC-9342-4368A6E9CF08}" destId="{8A8BDFB8-463A-48E9-90CB-D82012584B3B}" srcOrd="0" destOrd="0" presId="urn:microsoft.com/office/officeart/2008/layout/AlternatingHexagons"/>
    <dgm:cxn modelId="{8E3DA91F-513B-4259-AEE6-05A038B9C219}" type="presOf" srcId="{E885FA6E-E037-4E8F-9C39-E8D82B2E997C}" destId="{5C3CEAB9-5F6C-45A1-A886-F205E551BE0D}" srcOrd="0" destOrd="0" presId="urn:microsoft.com/office/officeart/2008/layout/AlternatingHexagons"/>
    <dgm:cxn modelId="{B19B02A5-E250-4FFC-A7D5-802CF6211051}" type="presOf" srcId="{530BC772-30CC-46BD-89F1-019544188E7B}" destId="{08BD672C-89FC-49D0-A75A-E7037C033F73}" srcOrd="0" destOrd="0" presId="urn:microsoft.com/office/officeart/2008/layout/AlternatingHexagons"/>
    <dgm:cxn modelId="{A668E3B0-520B-4112-9AFA-769A4DE54450}" type="presOf" srcId="{D273F420-614D-475F-B8DC-4DEF4E1DEBFA}" destId="{CE6660B0-AC5F-4A07-92E8-EF2C226E7FFE}" srcOrd="0" destOrd="0" presId="urn:microsoft.com/office/officeart/2008/layout/AlternatingHexagons"/>
    <dgm:cxn modelId="{5860F48A-4939-45D7-8560-4263F19506B7}" type="presOf" srcId="{32430A47-08BD-4CFF-B9BB-D432AE73133C}" destId="{DDD19DF3-34B4-4C4D-8A7E-38CA06646583}" srcOrd="0" destOrd="0" presId="urn:microsoft.com/office/officeart/2008/layout/AlternatingHexagons"/>
    <dgm:cxn modelId="{A98D2394-845D-41B1-BC95-4C892AA79564}" type="presOf" srcId="{A71CFDE3-FBDB-43D7-864A-1DE6FD0D7A08}" destId="{B452B7BB-A93F-4BB1-B9F1-B3EAEE454CBF}" srcOrd="0" destOrd="0" presId="urn:microsoft.com/office/officeart/2008/layout/AlternatingHexagons"/>
    <dgm:cxn modelId="{D36F1E26-ABEB-4C67-8A87-6E8D72A0A1BD}" srcId="{E885FA6E-E037-4E8F-9C39-E8D82B2E997C}" destId="{A71CFDE3-FBDB-43D7-864A-1DE6FD0D7A08}" srcOrd="0" destOrd="0" parTransId="{5287D36A-4C1E-4DCF-8F71-0B1297D1A768}" sibTransId="{50818E0C-01B4-4CB5-B012-3CF957B346EE}"/>
    <dgm:cxn modelId="{A4F2B4AA-2EDB-40EB-B06A-11E6728CEC0A}" type="presOf" srcId="{7B875E9A-23A6-4974-B150-B19E90CFD836}" destId="{8753F846-4C08-4F3B-8E87-FBD17534AC92}" srcOrd="0" destOrd="0" presId="urn:microsoft.com/office/officeart/2008/layout/AlternatingHexagons"/>
    <dgm:cxn modelId="{6891EA3A-6FB4-4601-976B-6C2DB4D7568E}" srcId="{32430A47-08BD-4CFF-B9BB-D432AE73133C}" destId="{530BC772-30CC-46BD-89F1-019544188E7B}" srcOrd="0" destOrd="0" parTransId="{13074BBF-12F4-4C78-BBF9-AEE8297E9EC9}" sibTransId="{B13E3022-2609-4602-AD0E-2F7F182356F2}"/>
    <dgm:cxn modelId="{B07277E4-7834-4F0B-A2FE-CD395AB7CD29}" type="presOf" srcId="{C86A799F-BD3A-4BAC-A8BA-1B15DE61ACED}" destId="{0467F163-02F1-4F59-8DC3-E23D93C5DFB0}" srcOrd="0" destOrd="0" presId="urn:microsoft.com/office/officeart/2008/layout/AlternatingHexagons"/>
    <dgm:cxn modelId="{749E4CB2-5085-4B64-9C10-17F60B678546}" srcId="{D273F420-614D-475F-B8DC-4DEF4E1DEBFA}" destId="{32430A47-08BD-4CFF-B9BB-D432AE73133C}" srcOrd="2" destOrd="0" parTransId="{7CE3F502-A810-4410-B9D6-0504357FF05D}" sibTransId="{7B875E9A-23A6-4974-B150-B19E90CFD836}"/>
    <dgm:cxn modelId="{2C2AB971-2798-4FDD-B906-626A36CA60C1}" srcId="{C86A799F-BD3A-4BAC-A8BA-1B15DE61ACED}" destId="{024E51C4-E4B6-4CFC-92F1-1FE9E949D444}" srcOrd="1" destOrd="0" parTransId="{58F9A970-1B23-43C9-A8BB-FC7AF87DB80C}" sibTransId="{EF88B9DD-3120-40EF-AA09-69E964543E04}"/>
    <dgm:cxn modelId="{40EA73B9-C8AE-489B-8DDC-86F6FD703AEC}" type="presOf" srcId="{024E51C4-E4B6-4CFC-92F1-1FE9E949D444}" destId="{8A8BDFB8-463A-48E9-90CB-D82012584B3B}" srcOrd="0" destOrd="1" presId="urn:microsoft.com/office/officeart/2008/layout/AlternatingHexagons"/>
    <dgm:cxn modelId="{A9C3815B-6871-4D99-9290-DB889EE16D5A}" type="presOf" srcId="{83DB1154-97EC-4B23-87FB-0B356107C9F0}" destId="{70481F3A-C257-47E8-A398-463A56D4F4F2}" srcOrd="0" destOrd="0" presId="urn:microsoft.com/office/officeart/2008/layout/AlternatingHexagons"/>
    <dgm:cxn modelId="{5F68544C-7B6A-4813-94DC-D52CE1243324}" srcId="{C86A799F-BD3A-4BAC-A8BA-1B15DE61ACED}" destId="{F107388A-946A-40EC-9342-4368A6E9CF08}" srcOrd="0" destOrd="0" parTransId="{99C4B07E-7BCA-402C-924C-CE612CE80747}" sibTransId="{8390120A-356F-45A1-AA96-EB944F10326A}"/>
    <dgm:cxn modelId="{0DB55AF5-1110-4450-A659-8DFD7B9AB0D1}" type="presOf" srcId="{9C0174F6-59A2-456A-A531-39F1AC810115}" destId="{791D6FE4-3194-4012-B0AD-3F4A80DFE88D}" srcOrd="0" destOrd="0" presId="urn:microsoft.com/office/officeart/2008/layout/AlternatingHexagons"/>
    <dgm:cxn modelId="{446060B2-A567-4EF2-B313-B7239F252345}" srcId="{D273F420-614D-475F-B8DC-4DEF4E1DEBFA}" destId="{E885FA6E-E037-4E8F-9C39-E8D82B2E997C}" srcOrd="0" destOrd="0" parTransId="{E89E121D-89C3-4B4D-B0E7-605F76CB184E}" sibTransId="{9C0174F6-59A2-456A-A531-39F1AC810115}"/>
    <dgm:cxn modelId="{BD6D29D6-5B12-4D35-B106-B4AC4CA664CD}" type="presParOf" srcId="{CE6660B0-AC5F-4A07-92E8-EF2C226E7FFE}" destId="{9953BBD9-6A96-4A57-B693-269F4D0C873A}" srcOrd="0" destOrd="0" presId="urn:microsoft.com/office/officeart/2008/layout/AlternatingHexagons"/>
    <dgm:cxn modelId="{24873E49-A2B5-43D0-9355-3FACF94EB083}" type="presParOf" srcId="{9953BBD9-6A96-4A57-B693-269F4D0C873A}" destId="{5C3CEAB9-5F6C-45A1-A886-F205E551BE0D}" srcOrd="0" destOrd="0" presId="urn:microsoft.com/office/officeart/2008/layout/AlternatingHexagons"/>
    <dgm:cxn modelId="{4E37C269-8E57-4B0E-B59A-C6ABDBFD2B87}" type="presParOf" srcId="{9953BBD9-6A96-4A57-B693-269F4D0C873A}" destId="{B452B7BB-A93F-4BB1-B9F1-B3EAEE454CBF}" srcOrd="1" destOrd="0" presId="urn:microsoft.com/office/officeart/2008/layout/AlternatingHexagons"/>
    <dgm:cxn modelId="{9F6A1BAD-7CCD-4A04-8C13-A8B3457EC517}" type="presParOf" srcId="{9953BBD9-6A96-4A57-B693-269F4D0C873A}" destId="{8902A620-5593-4442-B6FA-0037EC554ABC}" srcOrd="2" destOrd="0" presId="urn:microsoft.com/office/officeart/2008/layout/AlternatingHexagons"/>
    <dgm:cxn modelId="{F3DEF55D-B214-40B5-9BA4-FC47F671D072}" type="presParOf" srcId="{9953BBD9-6A96-4A57-B693-269F4D0C873A}" destId="{50CD94EA-4E39-41B8-BBBA-49FE0CD6058D}" srcOrd="3" destOrd="0" presId="urn:microsoft.com/office/officeart/2008/layout/AlternatingHexagons"/>
    <dgm:cxn modelId="{B3360145-DB40-42CC-A46C-5373D7AA7B49}" type="presParOf" srcId="{9953BBD9-6A96-4A57-B693-269F4D0C873A}" destId="{791D6FE4-3194-4012-B0AD-3F4A80DFE88D}" srcOrd="4" destOrd="0" presId="urn:microsoft.com/office/officeart/2008/layout/AlternatingHexagons"/>
    <dgm:cxn modelId="{E19E0340-F9A0-4DC6-8F15-772D60A0C7A8}" type="presParOf" srcId="{CE6660B0-AC5F-4A07-92E8-EF2C226E7FFE}" destId="{970C60D7-023E-4D7F-8DB2-286C2A5B7D46}" srcOrd="1" destOrd="0" presId="urn:microsoft.com/office/officeart/2008/layout/AlternatingHexagons"/>
    <dgm:cxn modelId="{06C92B9D-A64F-4971-AEFF-0217ED58CD94}" type="presParOf" srcId="{CE6660B0-AC5F-4A07-92E8-EF2C226E7FFE}" destId="{5F921F40-E145-4CFE-B830-A04226EE1D78}" srcOrd="2" destOrd="0" presId="urn:microsoft.com/office/officeart/2008/layout/AlternatingHexagons"/>
    <dgm:cxn modelId="{88A9B39F-DA98-419A-BF87-127B19479AB2}" type="presParOf" srcId="{5F921F40-E145-4CFE-B830-A04226EE1D78}" destId="{0467F163-02F1-4F59-8DC3-E23D93C5DFB0}" srcOrd="0" destOrd="0" presId="urn:microsoft.com/office/officeart/2008/layout/AlternatingHexagons"/>
    <dgm:cxn modelId="{56447C49-AB15-4F52-BE69-CB86F8EEFEF7}" type="presParOf" srcId="{5F921F40-E145-4CFE-B830-A04226EE1D78}" destId="{8A8BDFB8-463A-48E9-90CB-D82012584B3B}" srcOrd="1" destOrd="0" presId="urn:microsoft.com/office/officeart/2008/layout/AlternatingHexagons"/>
    <dgm:cxn modelId="{DDF9AE12-6E39-42CC-A7C4-34C0282BD25E}" type="presParOf" srcId="{5F921F40-E145-4CFE-B830-A04226EE1D78}" destId="{D7A46E9D-1C52-4CD5-9BCA-F7A4D982271E}" srcOrd="2" destOrd="0" presId="urn:microsoft.com/office/officeart/2008/layout/AlternatingHexagons"/>
    <dgm:cxn modelId="{21BC5D7B-8BCF-4397-8538-75001FD558E4}" type="presParOf" srcId="{5F921F40-E145-4CFE-B830-A04226EE1D78}" destId="{775558A6-0941-4508-8677-3A679FF7E829}" srcOrd="3" destOrd="0" presId="urn:microsoft.com/office/officeart/2008/layout/AlternatingHexagons"/>
    <dgm:cxn modelId="{DDBA6423-39B5-4CA2-B2B6-FBB36C41B465}" type="presParOf" srcId="{5F921F40-E145-4CFE-B830-A04226EE1D78}" destId="{70481F3A-C257-47E8-A398-463A56D4F4F2}" srcOrd="4" destOrd="0" presId="urn:microsoft.com/office/officeart/2008/layout/AlternatingHexagons"/>
    <dgm:cxn modelId="{7FF93CED-074B-47E4-9D1B-8956E054860F}" type="presParOf" srcId="{CE6660B0-AC5F-4A07-92E8-EF2C226E7FFE}" destId="{6E2F6D1F-0C89-4242-9D06-48AA6F2D7800}" srcOrd="3" destOrd="0" presId="urn:microsoft.com/office/officeart/2008/layout/AlternatingHexagons"/>
    <dgm:cxn modelId="{C4F5DB87-2D50-45EA-9BEB-B941B9AA98FC}" type="presParOf" srcId="{CE6660B0-AC5F-4A07-92E8-EF2C226E7FFE}" destId="{504606B9-A95F-41F5-85E8-B3E106BBE0A5}" srcOrd="4" destOrd="0" presId="urn:microsoft.com/office/officeart/2008/layout/AlternatingHexagons"/>
    <dgm:cxn modelId="{B9A59ACF-4E03-4273-AC53-54688CE66FBC}" type="presParOf" srcId="{504606B9-A95F-41F5-85E8-B3E106BBE0A5}" destId="{DDD19DF3-34B4-4C4D-8A7E-38CA06646583}" srcOrd="0" destOrd="0" presId="urn:microsoft.com/office/officeart/2008/layout/AlternatingHexagons"/>
    <dgm:cxn modelId="{C0D2D45D-B74E-4F2C-8FE7-0E4AF7F5F54A}" type="presParOf" srcId="{504606B9-A95F-41F5-85E8-B3E106BBE0A5}" destId="{08BD672C-89FC-49D0-A75A-E7037C033F73}" srcOrd="1" destOrd="0" presId="urn:microsoft.com/office/officeart/2008/layout/AlternatingHexagons"/>
    <dgm:cxn modelId="{F4733ACB-AB1D-483D-A7D1-4C14ADFAA3CE}" type="presParOf" srcId="{504606B9-A95F-41F5-85E8-B3E106BBE0A5}" destId="{55546D12-675B-4F7B-B291-62B21D5FD4F1}" srcOrd="2" destOrd="0" presId="urn:microsoft.com/office/officeart/2008/layout/AlternatingHexagons"/>
    <dgm:cxn modelId="{800DA8EA-EF6F-4CC1-A68C-77E599BB9461}" type="presParOf" srcId="{504606B9-A95F-41F5-85E8-B3E106BBE0A5}" destId="{219A97A2-C255-40CF-B244-784B8496A0B2}" srcOrd="3" destOrd="0" presId="urn:microsoft.com/office/officeart/2008/layout/AlternatingHexagons"/>
    <dgm:cxn modelId="{20270FA5-CE75-4856-BD2E-2DCAC7A3BCAE}" type="presParOf" srcId="{504606B9-A95F-41F5-85E8-B3E106BBE0A5}" destId="{8753F846-4C08-4F3B-8E87-FBD17534AC92}"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273F420-614D-475F-B8DC-4DEF4E1DEBFA}" type="doc">
      <dgm:prSet loTypeId="urn:microsoft.com/office/officeart/2008/layout/AlternatingHexagons" loCatId="list" qsTypeId="urn:microsoft.com/office/officeart/2005/8/quickstyle/simple1" qsCatId="simple" csTypeId="urn:microsoft.com/office/officeart/2005/8/colors/accent5_3" csCatId="accent5" phldr="1"/>
      <dgm:spPr/>
      <dgm:t>
        <a:bodyPr/>
        <a:lstStyle/>
        <a:p>
          <a:endParaRPr lang="en-US"/>
        </a:p>
      </dgm:t>
    </dgm:pt>
    <dgm:pt modelId="{E885FA6E-E037-4E8F-9C39-E8D82B2E997C}">
      <dgm:prSet phldrT="[Text]" custT="1"/>
      <dgm:spPr/>
      <dgm:t>
        <a:bodyPr/>
        <a:lstStyle/>
        <a:p>
          <a:r>
            <a:rPr lang="hr-HR" sz="800" b="1" dirty="0">
              <a:solidFill>
                <a:schemeClr val="tx1"/>
              </a:solidFill>
            </a:rPr>
            <a:t>Pružanje informacija o izvozu i dodatne usluge za potrebe poljoprivrednika, IKT, MSP, tvrtki iz područja turizma</a:t>
          </a:r>
          <a:endParaRPr lang="en-US" sz="800" b="1" dirty="0">
            <a:solidFill>
              <a:schemeClr val="tx1"/>
            </a:solidFill>
          </a:endParaRPr>
        </a:p>
      </dgm:t>
    </dgm:pt>
    <dgm:pt modelId="{E89E121D-89C3-4B4D-B0E7-605F76CB184E}" type="parTrans" cxnId="{446060B2-A567-4EF2-B313-B7239F252345}">
      <dgm:prSet/>
      <dgm:spPr/>
      <dgm:t>
        <a:bodyPr/>
        <a:lstStyle/>
        <a:p>
          <a:endParaRPr lang="en-US" sz="800"/>
        </a:p>
      </dgm:t>
    </dgm:pt>
    <dgm:pt modelId="{9C0174F6-59A2-456A-A531-39F1AC810115}" type="sibTrans" cxnId="{446060B2-A567-4EF2-B313-B7239F252345}">
      <dgm:prSet custT="1"/>
      <dgm:spPr/>
      <dgm:t>
        <a:bodyPr/>
        <a:lstStyle/>
        <a:p>
          <a:endParaRPr lang="en-US" sz="800"/>
        </a:p>
      </dgm:t>
    </dgm:pt>
    <dgm:pt modelId="{A71CFDE3-FBDB-43D7-864A-1DE6FD0D7A08}">
      <dgm:prSet phldrT="[Text]" custT="1"/>
      <dgm:spPr/>
      <dgm:t>
        <a:bodyPr/>
        <a:lstStyle/>
        <a:p>
          <a:pPr>
            <a:buFont typeface="Wingdings" panose="05000000000000000000" pitchFamily="2" charset="2"/>
            <a:buChar char="Ø"/>
          </a:pPr>
          <a:r>
            <a:rPr lang="hr-HR" sz="900" b="1" dirty="0"/>
            <a:t>Temelje li se informacije i usluge na najboljem poznavanju tržišta? Može li se poboljšati njihova kvaliteta? </a:t>
          </a:r>
          <a:endParaRPr lang="en-US" sz="900" b="1" dirty="0"/>
        </a:p>
      </dgm:t>
    </dgm:pt>
    <dgm:pt modelId="{5287D36A-4C1E-4DCF-8F71-0B1297D1A768}" type="parTrans" cxnId="{D36F1E26-ABEB-4C67-8A87-6E8D72A0A1BD}">
      <dgm:prSet/>
      <dgm:spPr/>
      <dgm:t>
        <a:bodyPr/>
        <a:lstStyle/>
        <a:p>
          <a:endParaRPr lang="en-US" sz="800"/>
        </a:p>
      </dgm:t>
    </dgm:pt>
    <dgm:pt modelId="{50818E0C-01B4-4CB5-B012-3CF957B346EE}" type="sibTrans" cxnId="{D36F1E26-ABEB-4C67-8A87-6E8D72A0A1BD}">
      <dgm:prSet/>
      <dgm:spPr/>
      <dgm:t>
        <a:bodyPr/>
        <a:lstStyle/>
        <a:p>
          <a:endParaRPr lang="en-US" sz="800"/>
        </a:p>
      </dgm:t>
    </dgm:pt>
    <dgm:pt modelId="{C86A799F-BD3A-4BAC-A8BA-1B15DE61ACED}">
      <dgm:prSet phldrT="[Text]" custT="1"/>
      <dgm:spPr/>
      <dgm:t>
        <a:bodyPr/>
        <a:lstStyle/>
        <a:p>
          <a:r>
            <a:rPr lang="hr-HR" sz="800" b="1" dirty="0">
              <a:solidFill>
                <a:schemeClr val="tx1"/>
              </a:solidFill>
            </a:rPr>
            <a:t>Infrastrukturna ulaganja u „hladni lanac”, logistiku i postrojenja za sušenje drva </a:t>
          </a:r>
          <a:endParaRPr lang="en-US" sz="800" b="1" dirty="0">
            <a:solidFill>
              <a:schemeClr val="tx1"/>
            </a:solidFill>
          </a:endParaRPr>
        </a:p>
      </dgm:t>
    </dgm:pt>
    <dgm:pt modelId="{6FC5985E-C635-4FEA-948C-DD83178BB2CA}" type="parTrans" cxnId="{ECF2C6F3-462A-4F7B-82F2-A9B0E5B61D7A}">
      <dgm:prSet/>
      <dgm:spPr/>
      <dgm:t>
        <a:bodyPr/>
        <a:lstStyle/>
        <a:p>
          <a:endParaRPr lang="en-US" sz="800"/>
        </a:p>
      </dgm:t>
    </dgm:pt>
    <dgm:pt modelId="{83DB1154-97EC-4B23-87FB-0B356107C9F0}" type="sibTrans" cxnId="{ECF2C6F3-462A-4F7B-82F2-A9B0E5B61D7A}">
      <dgm:prSet custT="1"/>
      <dgm:spPr/>
      <dgm:t>
        <a:bodyPr/>
        <a:lstStyle/>
        <a:p>
          <a:endParaRPr lang="en-US" sz="800"/>
        </a:p>
      </dgm:t>
    </dgm:pt>
    <dgm:pt modelId="{32430A47-08BD-4CFF-B9BB-D432AE73133C}">
      <dgm:prSet phldrT="[Text]" custT="1"/>
      <dgm:spPr/>
      <dgm:t>
        <a:bodyPr/>
        <a:lstStyle/>
        <a:p>
          <a:r>
            <a:rPr lang="hr-HR" sz="800" b="1" dirty="0">
              <a:solidFill>
                <a:schemeClr val="tx1"/>
              </a:solidFill>
            </a:rPr>
            <a:t>Investicijsko upravljanje i upravljanje turističkom destinacijom</a:t>
          </a:r>
          <a:r>
            <a:rPr lang="hr-HR" sz="800" b="1" i="0" baseline="0" dirty="0">
              <a:solidFill>
                <a:schemeClr val="tx1"/>
              </a:solidFill>
            </a:rPr>
            <a:t> </a:t>
          </a:r>
          <a:endParaRPr lang="en-US" sz="800" b="1" i="0" baseline="0" dirty="0">
            <a:solidFill>
              <a:schemeClr val="tx1"/>
            </a:solidFill>
          </a:endParaRPr>
        </a:p>
      </dgm:t>
    </dgm:pt>
    <dgm:pt modelId="{7CE3F502-A810-4410-B9D6-0504357FF05D}" type="parTrans" cxnId="{749E4CB2-5085-4B64-9C10-17F60B678546}">
      <dgm:prSet/>
      <dgm:spPr/>
      <dgm:t>
        <a:bodyPr/>
        <a:lstStyle/>
        <a:p>
          <a:endParaRPr lang="en-US" sz="800"/>
        </a:p>
      </dgm:t>
    </dgm:pt>
    <dgm:pt modelId="{7B875E9A-23A6-4974-B150-B19E90CFD836}" type="sibTrans" cxnId="{749E4CB2-5085-4B64-9C10-17F60B678546}">
      <dgm:prSet custT="1"/>
      <dgm:spPr/>
      <dgm:t>
        <a:bodyPr/>
        <a:lstStyle/>
        <a:p>
          <a:endParaRPr lang="en-US" sz="800"/>
        </a:p>
      </dgm:t>
    </dgm:pt>
    <dgm:pt modelId="{530BC772-30CC-46BD-89F1-019544188E7B}">
      <dgm:prSet phldrT="[Text]" custT="1"/>
      <dgm:spPr/>
      <dgm:t>
        <a:bodyPr/>
        <a:lstStyle/>
        <a:p>
          <a:pPr>
            <a:buFont typeface="Wingdings" panose="05000000000000000000" pitchFamily="2" charset="2"/>
            <a:buChar char="Ø"/>
          </a:pPr>
          <a:r>
            <a:rPr lang="hr-HR" sz="900" b="1" dirty="0">
              <a:solidFill>
                <a:schemeClr val="tx1"/>
              </a:solidFill>
            </a:rPr>
            <a:t>Je li prijedlog o vrijednostima Slavonije jasno identificiran? (investitori + turisti) Surađuju li relevantni dionici učinkovito</a:t>
          </a:r>
          <a:r>
            <a:rPr lang="en-US" sz="900" b="1" dirty="0">
              <a:solidFill>
                <a:schemeClr val="tx1"/>
              </a:solidFill>
            </a:rPr>
            <a:t>?</a:t>
          </a:r>
        </a:p>
      </dgm:t>
    </dgm:pt>
    <dgm:pt modelId="{13074BBF-12F4-4C78-BBF9-AEE8297E9EC9}" type="parTrans" cxnId="{6891EA3A-6FB4-4601-976B-6C2DB4D7568E}">
      <dgm:prSet/>
      <dgm:spPr/>
      <dgm:t>
        <a:bodyPr/>
        <a:lstStyle/>
        <a:p>
          <a:endParaRPr lang="en-US" sz="800"/>
        </a:p>
      </dgm:t>
    </dgm:pt>
    <dgm:pt modelId="{B13E3022-2609-4602-AD0E-2F7F182356F2}" type="sibTrans" cxnId="{6891EA3A-6FB4-4601-976B-6C2DB4D7568E}">
      <dgm:prSet/>
      <dgm:spPr/>
      <dgm:t>
        <a:bodyPr/>
        <a:lstStyle/>
        <a:p>
          <a:endParaRPr lang="en-US" sz="800"/>
        </a:p>
      </dgm:t>
    </dgm:pt>
    <dgm:pt modelId="{F107388A-946A-40EC-9342-4368A6E9CF08}">
      <dgm:prSet phldrT="[Text]" custT="1"/>
      <dgm:spPr/>
      <dgm:t>
        <a:bodyPr/>
        <a:lstStyle/>
        <a:p>
          <a:pPr>
            <a:buFont typeface="Wingdings" panose="05000000000000000000" pitchFamily="2" charset="2"/>
            <a:buNone/>
          </a:pPr>
          <a:r>
            <a:rPr lang="hr-HR" sz="900" b="1" dirty="0"/>
            <a:t>Koje financijske strukture mogu pomoći ostvarivanju investicija JPP-a</a:t>
          </a:r>
          <a:r>
            <a:rPr lang="en-US" sz="900" b="1" dirty="0"/>
            <a:t>?</a:t>
          </a:r>
        </a:p>
      </dgm:t>
    </dgm:pt>
    <dgm:pt modelId="{8390120A-356F-45A1-AA96-EB944F10326A}" type="sibTrans" cxnId="{5F68544C-7B6A-4813-94DC-D52CE1243324}">
      <dgm:prSet/>
      <dgm:spPr/>
      <dgm:t>
        <a:bodyPr/>
        <a:lstStyle/>
        <a:p>
          <a:endParaRPr lang="en-US" sz="800"/>
        </a:p>
      </dgm:t>
    </dgm:pt>
    <dgm:pt modelId="{99C4B07E-7BCA-402C-924C-CE612CE80747}" type="parTrans" cxnId="{5F68544C-7B6A-4813-94DC-D52CE1243324}">
      <dgm:prSet/>
      <dgm:spPr/>
      <dgm:t>
        <a:bodyPr/>
        <a:lstStyle/>
        <a:p>
          <a:endParaRPr lang="en-US" sz="800"/>
        </a:p>
      </dgm:t>
    </dgm:pt>
    <dgm:pt modelId="{1C6F896B-296C-4C5A-94EE-75EF93FC70DC}">
      <dgm:prSet phldrT="[Text]" custT="1"/>
      <dgm:spPr/>
      <dgm:t>
        <a:bodyPr/>
        <a:lstStyle/>
        <a:p>
          <a:r>
            <a:rPr lang="hr-HR" sz="800" b="1" dirty="0">
              <a:solidFill>
                <a:schemeClr val="tx1"/>
              </a:solidFill>
            </a:rPr>
            <a:t>Procjena i oblikovanje v</a:t>
          </a:r>
          <a:r>
            <a:rPr lang="hr-HR" sz="800" b="1" i="0" baseline="0" dirty="0">
              <a:solidFill>
                <a:schemeClr val="tx1"/>
              </a:solidFill>
            </a:rPr>
            <a:t>ještina i socijalne uključenosti </a:t>
          </a:r>
          <a:r>
            <a:rPr lang="en-US" sz="800" b="1" i="0" baseline="0" dirty="0">
              <a:solidFill>
                <a:schemeClr val="tx1"/>
              </a:solidFill>
            </a:rPr>
            <a:t> </a:t>
          </a:r>
        </a:p>
      </dgm:t>
    </dgm:pt>
    <dgm:pt modelId="{A0C04AFB-962D-42B0-AD05-84D9DAF1DD43}" type="sibTrans" cxnId="{95C03D35-6878-4987-89D7-B74978530BA4}">
      <dgm:prSet custT="1"/>
      <dgm:spPr/>
      <dgm:t>
        <a:bodyPr/>
        <a:lstStyle/>
        <a:p>
          <a:endParaRPr lang="en-US" sz="800"/>
        </a:p>
      </dgm:t>
    </dgm:pt>
    <dgm:pt modelId="{164926B3-EE93-4C5C-8A18-20A400BEC255}" type="parTrans" cxnId="{95C03D35-6878-4987-89D7-B74978530BA4}">
      <dgm:prSet/>
      <dgm:spPr/>
      <dgm:t>
        <a:bodyPr/>
        <a:lstStyle/>
        <a:p>
          <a:endParaRPr lang="en-US" sz="800"/>
        </a:p>
      </dgm:t>
    </dgm:pt>
    <dgm:pt modelId="{C5686C00-F72A-48B1-9EAE-830101C0792A}">
      <dgm:prSet phldrT="[Text]" custT="1"/>
      <dgm:spPr/>
      <dgm:t>
        <a:bodyPr/>
        <a:lstStyle/>
        <a:p>
          <a:pPr>
            <a:buFont typeface="Wingdings" panose="05000000000000000000" pitchFamily="2" charset="2"/>
            <a:buChar char="Ø"/>
          </a:pPr>
          <a:r>
            <a:rPr lang="hr-HR" sz="900" b="1" dirty="0"/>
            <a:t>Mogu li se ostvariti pobjedničke </a:t>
          </a:r>
          <a:r>
            <a:rPr lang="hr-HR" sz="900" b="1" i="1" dirty="0"/>
            <a:t>(„</a:t>
          </a:r>
          <a:r>
            <a:rPr lang="hr-HR" sz="900" b="1" i="1" dirty="0" err="1"/>
            <a:t>win-win</a:t>
          </a:r>
          <a:r>
            <a:rPr lang="hr-HR" sz="900" b="1" i="1" dirty="0"/>
            <a:t>”</a:t>
          </a:r>
          <a:r>
            <a:rPr lang="hr-HR" sz="900" b="1" dirty="0"/>
            <a:t>) situacije za stanovnike Slavonije</a:t>
          </a:r>
          <a:r>
            <a:rPr lang="en-US" sz="900" dirty="0"/>
            <a:t>? </a:t>
          </a:r>
        </a:p>
      </dgm:t>
    </dgm:pt>
    <dgm:pt modelId="{583059CC-80FA-45B6-BCFC-46FDDC228788}" type="sibTrans" cxnId="{01882D81-3075-44BC-96D6-DF38C330D1BF}">
      <dgm:prSet/>
      <dgm:spPr/>
      <dgm:t>
        <a:bodyPr/>
        <a:lstStyle/>
        <a:p>
          <a:endParaRPr lang="en-US" sz="800"/>
        </a:p>
      </dgm:t>
    </dgm:pt>
    <dgm:pt modelId="{AF8401A2-226B-4CBC-B22E-0DAB8789CE3E}" type="parTrans" cxnId="{01882D81-3075-44BC-96D6-DF38C330D1BF}">
      <dgm:prSet/>
      <dgm:spPr/>
      <dgm:t>
        <a:bodyPr/>
        <a:lstStyle/>
        <a:p>
          <a:endParaRPr lang="en-US" sz="800"/>
        </a:p>
      </dgm:t>
    </dgm:pt>
    <dgm:pt modelId="{CE6660B0-AC5F-4A07-92E8-EF2C226E7FFE}" type="pres">
      <dgm:prSet presAssocID="{D273F420-614D-475F-B8DC-4DEF4E1DEBFA}" presName="Name0" presStyleCnt="0">
        <dgm:presLayoutVars>
          <dgm:chMax/>
          <dgm:chPref/>
          <dgm:dir/>
          <dgm:animLvl val="lvl"/>
        </dgm:presLayoutVars>
      </dgm:prSet>
      <dgm:spPr/>
      <dgm:t>
        <a:bodyPr/>
        <a:lstStyle/>
        <a:p>
          <a:endParaRPr lang="en-US"/>
        </a:p>
      </dgm:t>
    </dgm:pt>
    <dgm:pt modelId="{9953BBD9-6A96-4A57-B693-269F4D0C873A}" type="pres">
      <dgm:prSet presAssocID="{E885FA6E-E037-4E8F-9C39-E8D82B2E997C}" presName="composite" presStyleCnt="0"/>
      <dgm:spPr/>
    </dgm:pt>
    <dgm:pt modelId="{5C3CEAB9-5F6C-45A1-A886-F205E551BE0D}" type="pres">
      <dgm:prSet presAssocID="{E885FA6E-E037-4E8F-9C39-E8D82B2E997C}" presName="Parent1" presStyleLbl="node1" presStyleIdx="0" presStyleCnt="8" custScaleX="153680">
        <dgm:presLayoutVars>
          <dgm:chMax val="1"/>
          <dgm:chPref val="1"/>
          <dgm:bulletEnabled val="1"/>
        </dgm:presLayoutVars>
      </dgm:prSet>
      <dgm:spPr/>
      <dgm:t>
        <a:bodyPr/>
        <a:lstStyle/>
        <a:p>
          <a:endParaRPr lang="en-US"/>
        </a:p>
      </dgm:t>
    </dgm:pt>
    <dgm:pt modelId="{B452B7BB-A93F-4BB1-B9F1-B3EAEE454CBF}" type="pres">
      <dgm:prSet presAssocID="{E885FA6E-E037-4E8F-9C39-E8D82B2E997C}" presName="Childtext1" presStyleLbl="revTx" presStyleIdx="0" presStyleCnt="4" custLinFactNeighborX="24508" custLinFactNeighborY="3299">
        <dgm:presLayoutVars>
          <dgm:chMax val="0"/>
          <dgm:chPref val="0"/>
          <dgm:bulletEnabled val="1"/>
        </dgm:presLayoutVars>
      </dgm:prSet>
      <dgm:spPr/>
      <dgm:t>
        <a:bodyPr/>
        <a:lstStyle/>
        <a:p>
          <a:endParaRPr lang="en-US"/>
        </a:p>
      </dgm:t>
    </dgm:pt>
    <dgm:pt modelId="{8902A620-5593-4442-B6FA-0037EC554ABC}" type="pres">
      <dgm:prSet presAssocID="{E885FA6E-E037-4E8F-9C39-E8D82B2E997C}" presName="BalanceSpacing" presStyleCnt="0"/>
      <dgm:spPr/>
    </dgm:pt>
    <dgm:pt modelId="{50CD94EA-4E39-41B8-BBBA-49FE0CD6058D}" type="pres">
      <dgm:prSet presAssocID="{E885FA6E-E037-4E8F-9C39-E8D82B2E997C}" presName="BalanceSpacing1" presStyleCnt="0"/>
      <dgm:spPr/>
    </dgm:pt>
    <dgm:pt modelId="{791D6FE4-3194-4012-B0AD-3F4A80DFE88D}" type="pres">
      <dgm:prSet presAssocID="{9C0174F6-59A2-456A-A531-39F1AC810115}" presName="Accent1Text" presStyleLbl="node1" presStyleIdx="1" presStyleCnt="8" custLinFactNeighborX="-3913" custLinFactNeighborY="-851"/>
      <dgm:spPr/>
      <dgm:t>
        <a:bodyPr/>
        <a:lstStyle/>
        <a:p>
          <a:endParaRPr lang="en-US"/>
        </a:p>
      </dgm:t>
    </dgm:pt>
    <dgm:pt modelId="{970C60D7-023E-4D7F-8DB2-286C2A5B7D46}" type="pres">
      <dgm:prSet presAssocID="{9C0174F6-59A2-456A-A531-39F1AC810115}" presName="spaceBetweenRectangles" presStyleCnt="0"/>
      <dgm:spPr/>
    </dgm:pt>
    <dgm:pt modelId="{5F921F40-E145-4CFE-B830-A04226EE1D78}" type="pres">
      <dgm:prSet presAssocID="{C86A799F-BD3A-4BAC-A8BA-1B15DE61ACED}" presName="composite" presStyleCnt="0"/>
      <dgm:spPr/>
    </dgm:pt>
    <dgm:pt modelId="{0467F163-02F1-4F59-8DC3-E23D93C5DFB0}" type="pres">
      <dgm:prSet presAssocID="{C86A799F-BD3A-4BAC-A8BA-1B15DE61ACED}" presName="Parent1" presStyleLbl="node1" presStyleIdx="2" presStyleCnt="8" custScaleX="133127">
        <dgm:presLayoutVars>
          <dgm:chMax val="1"/>
          <dgm:chPref val="1"/>
          <dgm:bulletEnabled val="1"/>
        </dgm:presLayoutVars>
      </dgm:prSet>
      <dgm:spPr/>
      <dgm:t>
        <a:bodyPr/>
        <a:lstStyle/>
        <a:p>
          <a:endParaRPr lang="en-US"/>
        </a:p>
      </dgm:t>
    </dgm:pt>
    <dgm:pt modelId="{8A8BDFB8-463A-48E9-90CB-D82012584B3B}" type="pres">
      <dgm:prSet presAssocID="{C86A799F-BD3A-4BAC-A8BA-1B15DE61ACED}" presName="Childtext1" presStyleLbl="revTx" presStyleIdx="1" presStyleCnt="4" custScaleX="97087">
        <dgm:presLayoutVars>
          <dgm:chMax val="0"/>
          <dgm:chPref val="0"/>
          <dgm:bulletEnabled val="1"/>
        </dgm:presLayoutVars>
      </dgm:prSet>
      <dgm:spPr/>
      <dgm:t>
        <a:bodyPr/>
        <a:lstStyle/>
        <a:p>
          <a:endParaRPr lang="en-US"/>
        </a:p>
      </dgm:t>
    </dgm:pt>
    <dgm:pt modelId="{D7A46E9D-1C52-4CD5-9BCA-F7A4D982271E}" type="pres">
      <dgm:prSet presAssocID="{C86A799F-BD3A-4BAC-A8BA-1B15DE61ACED}" presName="BalanceSpacing" presStyleCnt="0"/>
      <dgm:spPr/>
    </dgm:pt>
    <dgm:pt modelId="{775558A6-0941-4508-8677-3A679FF7E829}" type="pres">
      <dgm:prSet presAssocID="{C86A799F-BD3A-4BAC-A8BA-1B15DE61ACED}" presName="BalanceSpacing1" presStyleCnt="0"/>
      <dgm:spPr/>
    </dgm:pt>
    <dgm:pt modelId="{70481F3A-C257-47E8-A398-463A56D4F4F2}" type="pres">
      <dgm:prSet presAssocID="{83DB1154-97EC-4B23-87FB-0B356107C9F0}" presName="Accent1Text" presStyleLbl="node1" presStyleIdx="3" presStyleCnt="8" custScaleX="107937" custLinFactNeighborX="7987" custLinFactNeighborY="-3825"/>
      <dgm:spPr/>
      <dgm:t>
        <a:bodyPr/>
        <a:lstStyle/>
        <a:p>
          <a:endParaRPr lang="en-US"/>
        </a:p>
      </dgm:t>
    </dgm:pt>
    <dgm:pt modelId="{6E2F6D1F-0C89-4242-9D06-48AA6F2D7800}" type="pres">
      <dgm:prSet presAssocID="{83DB1154-97EC-4B23-87FB-0B356107C9F0}" presName="spaceBetweenRectangles" presStyleCnt="0"/>
      <dgm:spPr/>
    </dgm:pt>
    <dgm:pt modelId="{504606B9-A95F-41F5-85E8-B3E106BBE0A5}" type="pres">
      <dgm:prSet presAssocID="{32430A47-08BD-4CFF-B9BB-D432AE73133C}" presName="composite" presStyleCnt="0"/>
      <dgm:spPr/>
    </dgm:pt>
    <dgm:pt modelId="{DDD19DF3-34B4-4C4D-8A7E-38CA06646583}" type="pres">
      <dgm:prSet presAssocID="{32430A47-08BD-4CFF-B9BB-D432AE73133C}" presName="Parent1" presStyleLbl="node1" presStyleIdx="4" presStyleCnt="8" custScaleX="126818" custLinFactNeighborY="-878">
        <dgm:presLayoutVars>
          <dgm:chMax val="1"/>
          <dgm:chPref val="1"/>
          <dgm:bulletEnabled val="1"/>
        </dgm:presLayoutVars>
      </dgm:prSet>
      <dgm:spPr/>
      <dgm:t>
        <a:bodyPr/>
        <a:lstStyle/>
        <a:p>
          <a:endParaRPr lang="en-US"/>
        </a:p>
      </dgm:t>
    </dgm:pt>
    <dgm:pt modelId="{08BD672C-89FC-49D0-A75A-E7037C033F73}" type="pres">
      <dgm:prSet presAssocID="{32430A47-08BD-4CFF-B9BB-D432AE73133C}" presName="Childtext1" presStyleLbl="revTx" presStyleIdx="2" presStyleCnt="4" custScaleX="115117" custScaleY="185048">
        <dgm:presLayoutVars>
          <dgm:chMax val="0"/>
          <dgm:chPref val="0"/>
          <dgm:bulletEnabled val="1"/>
        </dgm:presLayoutVars>
      </dgm:prSet>
      <dgm:spPr/>
      <dgm:t>
        <a:bodyPr/>
        <a:lstStyle/>
        <a:p>
          <a:endParaRPr lang="en-US"/>
        </a:p>
      </dgm:t>
    </dgm:pt>
    <dgm:pt modelId="{55546D12-675B-4F7B-B291-62B21D5FD4F1}" type="pres">
      <dgm:prSet presAssocID="{32430A47-08BD-4CFF-B9BB-D432AE73133C}" presName="BalanceSpacing" presStyleCnt="0"/>
      <dgm:spPr/>
    </dgm:pt>
    <dgm:pt modelId="{219A97A2-C255-40CF-B244-784B8496A0B2}" type="pres">
      <dgm:prSet presAssocID="{32430A47-08BD-4CFF-B9BB-D432AE73133C}" presName="BalanceSpacing1" presStyleCnt="0"/>
      <dgm:spPr/>
    </dgm:pt>
    <dgm:pt modelId="{8753F846-4C08-4F3B-8E87-FBD17534AC92}" type="pres">
      <dgm:prSet presAssocID="{7B875E9A-23A6-4974-B150-B19E90CFD836}" presName="Accent1Text" presStyleLbl="node1" presStyleIdx="5" presStyleCnt="8"/>
      <dgm:spPr/>
      <dgm:t>
        <a:bodyPr/>
        <a:lstStyle/>
        <a:p>
          <a:endParaRPr lang="en-US"/>
        </a:p>
      </dgm:t>
    </dgm:pt>
    <dgm:pt modelId="{9283BF6F-3C33-4DF5-A36B-80EB74D23C14}" type="pres">
      <dgm:prSet presAssocID="{7B875E9A-23A6-4974-B150-B19E90CFD836}" presName="spaceBetweenRectangles" presStyleCnt="0"/>
      <dgm:spPr/>
    </dgm:pt>
    <dgm:pt modelId="{83C3492F-E5B7-4BA6-B8A5-B5FC57C796C1}" type="pres">
      <dgm:prSet presAssocID="{1C6F896B-296C-4C5A-94EE-75EF93FC70DC}" presName="composite" presStyleCnt="0"/>
      <dgm:spPr/>
    </dgm:pt>
    <dgm:pt modelId="{5E9ECD62-E743-4C97-9766-6D384406265D}" type="pres">
      <dgm:prSet presAssocID="{1C6F896B-296C-4C5A-94EE-75EF93FC70DC}" presName="Parent1" presStyleLbl="node1" presStyleIdx="6" presStyleCnt="8" custScaleX="117168">
        <dgm:presLayoutVars>
          <dgm:chMax val="1"/>
          <dgm:chPref val="1"/>
          <dgm:bulletEnabled val="1"/>
        </dgm:presLayoutVars>
      </dgm:prSet>
      <dgm:spPr/>
      <dgm:t>
        <a:bodyPr/>
        <a:lstStyle/>
        <a:p>
          <a:endParaRPr lang="en-US"/>
        </a:p>
      </dgm:t>
    </dgm:pt>
    <dgm:pt modelId="{2D692653-874F-451A-962C-B2BA66F46223}" type="pres">
      <dgm:prSet presAssocID="{1C6F896B-296C-4C5A-94EE-75EF93FC70DC}" presName="Childtext1" presStyleLbl="revTx" presStyleIdx="3" presStyleCnt="4">
        <dgm:presLayoutVars>
          <dgm:chMax val="0"/>
          <dgm:chPref val="0"/>
          <dgm:bulletEnabled val="1"/>
        </dgm:presLayoutVars>
      </dgm:prSet>
      <dgm:spPr/>
      <dgm:t>
        <a:bodyPr/>
        <a:lstStyle/>
        <a:p>
          <a:endParaRPr lang="en-US"/>
        </a:p>
      </dgm:t>
    </dgm:pt>
    <dgm:pt modelId="{167BA9F3-4908-4E14-BA57-64DA11873C20}" type="pres">
      <dgm:prSet presAssocID="{1C6F896B-296C-4C5A-94EE-75EF93FC70DC}" presName="BalanceSpacing" presStyleCnt="0"/>
      <dgm:spPr/>
    </dgm:pt>
    <dgm:pt modelId="{C5AD072C-C0D7-4D01-B675-960EB7AFC95F}" type="pres">
      <dgm:prSet presAssocID="{1C6F896B-296C-4C5A-94EE-75EF93FC70DC}" presName="BalanceSpacing1" presStyleCnt="0"/>
      <dgm:spPr/>
    </dgm:pt>
    <dgm:pt modelId="{6E31CEAE-BDDD-4876-93EF-2B6E3362F0CD}" type="pres">
      <dgm:prSet presAssocID="{A0C04AFB-962D-42B0-AD05-84D9DAF1DD43}" presName="Accent1Text" presStyleLbl="node1" presStyleIdx="7" presStyleCnt="8"/>
      <dgm:spPr/>
      <dgm:t>
        <a:bodyPr/>
        <a:lstStyle/>
        <a:p>
          <a:endParaRPr lang="en-US"/>
        </a:p>
      </dgm:t>
    </dgm:pt>
  </dgm:ptLst>
  <dgm:cxnLst>
    <dgm:cxn modelId="{90469945-3AD2-451B-9BF6-4C8974D3E994}" type="presOf" srcId="{D273F420-614D-475F-B8DC-4DEF4E1DEBFA}" destId="{CE6660B0-AC5F-4A07-92E8-EF2C226E7FFE}" srcOrd="0" destOrd="0" presId="urn:microsoft.com/office/officeart/2008/layout/AlternatingHexagons"/>
    <dgm:cxn modelId="{FC558114-B243-43A2-8969-826A43305C61}" type="presOf" srcId="{F107388A-946A-40EC-9342-4368A6E9CF08}" destId="{8A8BDFB8-463A-48E9-90CB-D82012584B3B}" srcOrd="0" destOrd="0" presId="urn:microsoft.com/office/officeart/2008/layout/AlternatingHexagons"/>
    <dgm:cxn modelId="{6891EA3A-6FB4-4601-976B-6C2DB4D7568E}" srcId="{32430A47-08BD-4CFF-B9BB-D432AE73133C}" destId="{530BC772-30CC-46BD-89F1-019544188E7B}" srcOrd="0" destOrd="0" parTransId="{13074BBF-12F4-4C78-BBF9-AEE8297E9EC9}" sibTransId="{B13E3022-2609-4602-AD0E-2F7F182356F2}"/>
    <dgm:cxn modelId="{95C03D35-6878-4987-89D7-B74978530BA4}" srcId="{D273F420-614D-475F-B8DC-4DEF4E1DEBFA}" destId="{1C6F896B-296C-4C5A-94EE-75EF93FC70DC}" srcOrd="3" destOrd="0" parTransId="{164926B3-EE93-4C5C-8A18-20A400BEC255}" sibTransId="{A0C04AFB-962D-42B0-AD05-84D9DAF1DD43}"/>
    <dgm:cxn modelId="{45C2DFBE-8866-48D6-999E-AF7C738FC41D}" type="presOf" srcId="{C5686C00-F72A-48B1-9EAE-830101C0792A}" destId="{2D692653-874F-451A-962C-B2BA66F46223}" srcOrd="0" destOrd="0" presId="urn:microsoft.com/office/officeart/2008/layout/AlternatingHexagons"/>
    <dgm:cxn modelId="{8C0898F2-F94C-48C2-A44D-04BEC0AE5C88}" type="presOf" srcId="{530BC772-30CC-46BD-89F1-019544188E7B}" destId="{08BD672C-89FC-49D0-A75A-E7037C033F73}" srcOrd="0" destOrd="0" presId="urn:microsoft.com/office/officeart/2008/layout/AlternatingHexagons"/>
    <dgm:cxn modelId="{64D0D16C-9759-4AC4-A2F2-4A08C5CAD1E1}" type="presOf" srcId="{9C0174F6-59A2-456A-A531-39F1AC810115}" destId="{791D6FE4-3194-4012-B0AD-3F4A80DFE88D}" srcOrd="0" destOrd="0" presId="urn:microsoft.com/office/officeart/2008/layout/AlternatingHexagons"/>
    <dgm:cxn modelId="{66D16BD6-7271-4BC6-B489-E079193D37C8}" type="presOf" srcId="{C86A799F-BD3A-4BAC-A8BA-1B15DE61ACED}" destId="{0467F163-02F1-4F59-8DC3-E23D93C5DFB0}" srcOrd="0" destOrd="0" presId="urn:microsoft.com/office/officeart/2008/layout/AlternatingHexagons"/>
    <dgm:cxn modelId="{7767CA18-6322-4A0F-936B-9688806076FA}" type="presOf" srcId="{7B875E9A-23A6-4974-B150-B19E90CFD836}" destId="{8753F846-4C08-4F3B-8E87-FBD17534AC92}" srcOrd="0" destOrd="0" presId="urn:microsoft.com/office/officeart/2008/layout/AlternatingHexagons"/>
    <dgm:cxn modelId="{7325945F-FDAA-4892-B050-6EEAA9271471}" type="presOf" srcId="{A0C04AFB-962D-42B0-AD05-84D9DAF1DD43}" destId="{6E31CEAE-BDDD-4876-93EF-2B6E3362F0CD}" srcOrd="0" destOrd="0" presId="urn:microsoft.com/office/officeart/2008/layout/AlternatingHexagons"/>
    <dgm:cxn modelId="{D36F1E26-ABEB-4C67-8A87-6E8D72A0A1BD}" srcId="{E885FA6E-E037-4E8F-9C39-E8D82B2E997C}" destId="{A71CFDE3-FBDB-43D7-864A-1DE6FD0D7A08}" srcOrd="0" destOrd="0" parTransId="{5287D36A-4C1E-4DCF-8F71-0B1297D1A768}" sibTransId="{50818E0C-01B4-4CB5-B012-3CF957B346EE}"/>
    <dgm:cxn modelId="{5F68544C-7B6A-4813-94DC-D52CE1243324}" srcId="{C86A799F-BD3A-4BAC-A8BA-1B15DE61ACED}" destId="{F107388A-946A-40EC-9342-4368A6E9CF08}" srcOrd="0" destOrd="0" parTransId="{99C4B07E-7BCA-402C-924C-CE612CE80747}" sibTransId="{8390120A-356F-45A1-AA96-EB944F10326A}"/>
    <dgm:cxn modelId="{DE101E36-1723-4E7F-8C42-BC42FFBBF789}" type="presOf" srcId="{E885FA6E-E037-4E8F-9C39-E8D82B2E997C}" destId="{5C3CEAB9-5F6C-45A1-A886-F205E551BE0D}" srcOrd="0" destOrd="0" presId="urn:microsoft.com/office/officeart/2008/layout/AlternatingHexagons"/>
    <dgm:cxn modelId="{ECF2C6F3-462A-4F7B-82F2-A9B0E5B61D7A}" srcId="{D273F420-614D-475F-B8DC-4DEF4E1DEBFA}" destId="{C86A799F-BD3A-4BAC-A8BA-1B15DE61ACED}" srcOrd="1" destOrd="0" parTransId="{6FC5985E-C635-4FEA-948C-DD83178BB2CA}" sibTransId="{83DB1154-97EC-4B23-87FB-0B356107C9F0}"/>
    <dgm:cxn modelId="{F69ABB81-AB5C-4900-BF1F-C6CE49715C19}" type="presOf" srcId="{A71CFDE3-FBDB-43D7-864A-1DE6FD0D7A08}" destId="{B452B7BB-A93F-4BB1-B9F1-B3EAEE454CBF}" srcOrd="0" destOrd="0" presId="urn:microsoft.com/office/officeart/2008/layout/AlternatingHexagons"/>
    <dgm:cxn modelId="{01882D81-3075-44BC-96D6-DF38C330D1BF}" srcId="{1C6F896B-296C-4C5A-94EE-75EF93FC70DC}" destId="{C5686C00-F72A-48B1-9EAE-830101C0792A}" srcOrd="0" destOrd="0" parTransId="{AF8401A2-226B-4CBC-B22E-0DAB8789CE3E}" sibTransId="{583059CC-80FA-45B6-BCFC-46FDDC228788}"/>
    <dgm:cxn modelId="{BF9F20BE-E483-4D4D-97C9-2489EBC77D0C}" type="presOf" srcId="{83DB1154-97EC-4B23-87FB-0B356107C9F0}" destId="{70481F3A-C257-47E8-A398-463A56D4F4F2}" srcOrd="0" destOrd="0" presId="urn:microsoft.com/office/officeart/2008/layout/AlternatingHexagons"/>
    <dgm:cxn modelId="{7679E6C6-F421-41E5-BB3B-9F833E3736D4}" type="presOf" srcId="{1C6F896B-296C-4C5A-94EE-75EF93FC70DC}" destId="{5E9ECD62-E743-4C97-9766-6D384406265D}" srcOrd="0" destOrd="0" presId="urn:microsoft.com/office/officeart/2008/layout/AlternatingHexagons"/>
    <dgm:cxn modelId="{749E4CB2-5085-4B64-9C10-17F60B678546}" srcId="{D273F420-614D-475F-B8DC-4DEF4E1DEBFA}" destId="{32430A47-08BD-4CFF-B9BB-D432AE73133C}" srcOrd="2" destOrd="0" parTransId="{7CE3F502-A810-4410-B9D6-0504357FF05D}" sibTransId="{7B875E9A-23A6-4974-B150-B19E90CFD836}"/>
    <dgm:cxn modelId="{B58E902A-2B0C-483D-96F5-6AA1D221E153}" type="presOf" srcId="{32430A47-08BD-4CFF-B9BB-D432AE73133C}" destId="{DDD19DF3-34B4-4C4D-8A7E-38CA06646583}" srcOrd="0" destOrd="0" presId="urn:microsoft.com/office/officeart/2008/layout/AlternatingHexagons"/>
    <dgm:cxn modelId="{446060B2-A567-4EF2-B313-B7239F252345}" srcId="{D273F420-614D-475F-B8DC-4DEF4E1DEBFA}" destId="{E885FA6E-E037-4E8F-9C39-E8D82B2E997C}" srcOrd="0" destOrd="0" parTransId="{E89E121D-89C3-4B4D-B0E7-605F76CB184E}" sibTransId="{9C0174F6-59A2-456A-A531-39F1AC810115}"/>
    <dgm:cxn modelId="{6864805F-CFE2-44A3-BC28-11C5BF195EA0}" type="presParOf" srcId="{CE6660B0-AC5F-4A07-92E8-EF2C226E7FFE}" destId="{9953BBD9-6A96-4A57-B693-269F4D0C873A}" srcOrd="0" destOrd="0" presId="urn:microsoft.com/office/officeart/2008/layout/AlternatingHexagons"/>
    <dgm:cxn modelId="{6D88D52C-782D-4938-AF97-0B1EE9218628}" type="presParOf" srcId="{9953BBD9-6A96-4A57-B693-269F4D0C873A}" destId="{5C3CEAB9-5F6C-45A1-A886-F205E551BE0D}" srcOrd="0" destOrd="0" presId="urn:microsoft.com/office/officeart/2008/layout/AlternatingHexagons"/>
    <dgm:cxn modelId="{8CDDF2FC-9AA9-4B5B-9D90-F3228C6537CD}" type="presParOf" srcId="{9953BBD9-6A96-4A57-B693-269F4D0C873A}" destId="{B452B7BB-A93F-4BB1-B9F1-B3EAEE454CBF}" srcOrd="1" destOrd="0" presId="urn:microsoft.com/office/officeart/2008/layout/AlternatingHexagons"/>
    <dgm:cxn modelId="{9373ADF9-B9FB-4DBD-A464-E6976EBC9924}" type="presParOf" srcId="{9953BBD9-6A96-4A57-B693-269F4D0C873A}" destId="{8902A620-5593-4442-B6FA-0037EC554ABC}" srcOrd="2" destOrd="0" presId="urn:microsoft.com/office/officeart/2008/layout/AlternatingHexagons"/>
    <dgm:cxn modelId="{756FE6F4-86E1-4978-80A9-4BB3F140FBD8}" type="presParOf" srcId="{9953BBD9-6A96-4A57-B693-269F4D0C873A}" destId="{50CD94EA-4E39-41B8-BBBA-49FE0CD6058D}" srcOrd="3" destOrd="0" presId="urn:microsoft.com/office/officeart/2008/layout/AlternatingHexagons"/>
    <dgm:cxn modelId="{4E137067-1A8E-4E88-AF81-3CE384AF72EB}" type="presParOf" srcId="{9953BBD9-6A96-4A57-B693-269F4D0C873A}" destId="{791D6FE4-3194-4012-B0AD-3F4A80DFE88D}" srcOrd="4" destOrd="0" presId="urn:microsoft.com/office/officeart/2008/layout/AlternatingHexagons"/>
    <dgm:cxn modelId="{9FABC0BB-1022-4081-B585-13B02C931B3D}" type="presParOf" srcId="{CE6660B0-AC5F-4A07-92E8-EF2C226E7FFE}" destId="{970C60D7-023E-4D7F-8DB2-286C2A5B7D46}" srcOrd="1" destOrd="0" presId="urn:microsoft.com/office/officeart/2008/layout/AlternatingHexagons"/>
    <dgm:cxn modelId="{17F42F4A-74B9-4116-8FF7-3F938CE8275D}" type="presParOf" srcId="{CE6660B0-AC5F-4A07-92E8-EF2C226E7FFE}" destId="{5F921F40-E145-4CFE-B830-A04226EE1D78}" srcOrd="2" destOrd="0" presId="urn:microsoft.com/office/officeart/2008/layout/AlternatingHexagons"/>
    <dgm:cxn modelId="{C78E72F5-667A-4972-AB69-BF8E056CC1DD}" type="presParOf" srcId="{5F921F40-E145-4CFE-B830-A04226EE1D78}" destId="{0467F163-02F1-4F59-8DC3-E23D93C5DFB0}" srcOrd="0" destOrd="0" presId="urn:microsoft.com/office/officeart/2008/layout/AlternatingHexagons"/>
    <dgm:cxn modelId="{B3C5906C-F83A-49E2-A270-14FE78A1420B}" type="presParOf" srcId="{5F921F40-E145-4CFE-B830-A04226EE1D78}" destId="{8A8BDFB8-463A-48E9-90CB-D82012584B3B}" srcOrd="1" destOrd="0" presId="urn:microsoft.com/office/officeart/2008/layout/AlternatingHexagons"/>
    <dgm:cxn modelId="{DEF1F9FF-0A33-4F09-BA29-3FA889B7235F}" type="presParOf" srcId="{5F921F40-E145-4CFE-B830-A04226EE1D78}" destId="{D7A46E9D-1C52-4CD5-9BCA-F7A4D982271E}" srcOrd="2" destOrd="0" presId="urn:microsoft.com/office/officeart/2008/layout/AlternatingHexagons"/>
    <dgm:cxn modelId="{3E0B12AF-6F6F-4A90-9A65-8D4BDAF22F77}" type="presParOf" srcId="{5F921F40-E145-4CFE-B830-A04226EE1D78}" destId="{775558A6-0941-4508-8677-3A679FF7E829}" srcOrd="3" destOrd="0" presId="urn:microsoft.com/office/officeart/2008/layout/AlternatingHexagons"/>
    <dgm:cxn modelId="{ABB6381E-E8F6-4DE2-B0B8-3B29A2884C3A}" type="presParOf" srcId="{5F921F40-E145-4CFE-B830-A04226EE1D78}" destId="{70481F3A-C257-47E8-A398-463A56D4F4F2}" srcOrd="4" destOrd="0" presId="urn:microsoft.com/office/officeart/2008/layout/AlternatingHexagons"/>
    <dgm:cxn modelId="{DBE165CC-D141-413D-8915-36F38CD72BFF}" type="presParOf" srcId="{CE6660B0-AC5F-4A07-92E8-EF2C226E7FFE}" destId="{6E2F6D1F-0C89-4242-9D06-48AA6F2D7800}" srcOrd="3" destOrd="0" presId="urn:microsoft.com/office/officeart/2008/layout/AlternatingHexagons"/>
    <dgm:cxn modelId="{6842AA51-D8B6-4330-91D2-6F84132E69AC}" type="presParOf" srcId="{CE6660B0-AC5F-4A07-92E8-EF2C226E7FFE}" destId="{504606B9-A95F-41F5-85E8-B3E106BBE0A5}" srcOrd="4" destOrd="0" presId="urn:microsoft.com/office/officeart/2008/layout/AlternatingHexagons"/>
    <dgm:cxn modelId="{EF0997A6-56A7-44B5-907A-11B276758ADC}" type="presParOf" srcId="{504606B9-A95F-41F5-85E8-B3E106BBE0A5}" destId="{DDD19DF3-34B4-4C4D-8A7E-38CA06646583}" srcOrd="0" destOrd="0" presId="urn:microsoft.com/office/officeart/2008/layout/AlternatingHexagons"/>
    <dgm:cxn modelId="{D0E06CE4-3803-43E5-92F1-B172D19F3FDD}" type="presParOf" srcId="{504606B9-A95F-41F5-85E8-B3E106BBE0A5}" destId="{08BD672C-89FC-49D0-A75A-E7037C033F73}" srcOrd="1" destOrd="0" presId="urn:microsoft.com/office/officeart/2008/layout/AlternatingHexagons"/>
    <dgm:cxn modelId="{EC939AFA-7F12-406B-84B5-D300D69C17F4}" type="presParOf" srcId="{504606B9-A95F-41F5-85E8-B3E106BBE0A5}" destId="{55546D12-675B-4F7B-B291-62B21D5FD4F1}" srcOrd="2" destOrd="0" presId="urn:microsoft.com/office/officeart/2008/layout/AlternatingHexagons"/>
    <dgm:cxn modelId="{C04C0BCB-EA58-4103-82C3-E5F305EDAD77}" type="presParOf" srcId="{504606B9-A95F-41F5-85E8-B3E106BBE0A5}" destId="{219A97A2-C255-40CF-B244-784B8496A0B2}" srcOrd="3" destOrd="0" presId="urn:microsoft.com/office/officeart/2008/layout/AlternatingHexagons"/>
    <dgm:cxn modelId="{23ECD617-ECF9-423A-A8EE-20FF7E80D1F5}" type="presParOf" srcId="{504606B9-A95F-41F5-85E8-B3E106BBE0A5}" destId="{8753F846-4C08-4F3B-8E87-FBD17534AC92}" srcOrd="4" destOrd="0" presId="urn:microsoft.com/office/officeart/2008/layout/AlternatingHexagons"/>
    <dgm:cxn modelId="{ABB47386-B343-40C6-ABD8-59F9FA222C05}" type="presParOf" srcId="{CE6660B0-AC5F-4A07-92E8-EF2C226E7FFE}" destId="{9283BF6F-3C33-4DF5-A36B-80EB74D23C14}" srcOrd="5" destOrd="0" presId="urn:microsoft.com/office/officeart/2008/layout/AlternatingHexagons"/>
    <dgm:cxn modelId="{B4F0F017-A41F-4299-B785-1FE398CD407F}" type="presParOf" srcId="{CE6660B0-AC5F-4A07-92E8-EF2C226E7FFE}" destId="{83C3492F-E5B7-4BA6-B8A5-B5FC57C796C1}" srcOrd="6" destOrd="0" presId="urn:microsoft.com/office/officeart/2008/layout/AlternatingHexagons"/>
    <dgm:cxn modelId="{0529FF7E-E45B-41E6-9111-01083EE60A41}" type="presParOf" srcId="{83C3492F-E5B7-4BA6-B8A5-B5FC57C796C1}" destId="{5E9ECD62-E743-4C97-9766-6D384406265D}" srcOrd="0" destOrd="0" presId="urn:microsoft.com/office/officeart/2008/layout/AlternatingHexagons"/>
    <dgm:cxn modelId="{4F09509F-6415-4260-853C-30AB8AE553D5}" type="presParOf" srcId="{83C3492F-E5B7-4BA6-B8A5-B5FC57C796C1}" destId="{2D692653-874F-451A-962C-B2BA66F46223}" srcOrd="1" destOrd="0" presId="urn:microsoft.com/office/officeart/2008/layout/AlternatingHexagons"/>
    <dgm:cxn modelId="{0F238403-4530-4EA4-82A8-1D49F2A77A52}" type="presParOf" srcId="{83C3492F-E5B7-4BA6-B8A5-B5FC57C796C1}" destId="{167BA9F3-4908-4E14-BA57-64DA11873C20}" srcOrd="2" destOrd="0" presId="urn:microsoft.com/office/officeart/2008/layout/AlternatingHexagons"/>
    <dgm:cxn modelId="{1C69B279-A2D4-45FA-A9EB-35D2201A7B21}" type="presParOf" srcId="{83C3492F-E5B7-4BA6-B8A5-B5FC57C796C1}" destId="{C5AD072C-C0D7-4D01-B675-960EB7AFC95F}" srcOrd="3" destOrd="0" presId="urn:microsoft.com/office/officeart/2008/layout/AlternatingHexagons"/>
    <dgm:cxn modelId="{FAD0E032-E323-4443-8950-E8AB91E11063}" type="presParOf" srcId="{83C3492F-E5B7-4BA6-B8A5-B5FC57C796C1}" destId="{6E31CEAE-BDDD-4876-93EF-2B6E3362F0CD}" srcOrd="4" destOrd="0" presId="urn:microsoft.com/office/officeart/2008/layout/AlternatingHexagon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76A333-FF61-4593-B166-B0B47B33C657}">
      <dsp:nvSpPr>
        <dsp:cNvPr id="0" name=""/>
        <dsp:cNvSpPr/>
      </dsp:nvSpPr>
      <dsp:spPr>
        <a:xfrm rot="1209893">
          <a:off x="3226590" y="2680145"/>
          <a:ext cx="2253197" cy="41396"/>
        </a:xfrm>
        <a:custGeom>
          <a:avLst/>
          <a:gdLst/>
          <a:ahLst/>
          <a:cxnLst/>
          <a:rect l="0" t="0" r="0" b="0"/>
          <a:pathLst>
            <a:path>
              <a:moveTo>
                <a:pt x="0" y="20698"/>
              </a:moveTo>
              <a:lnTo>
                <a:pt x="2253197" y="2069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6848C44-1051-4F0A-865F-42EEE6AA6C98}">
      <dsp:nvSpPr>
        <dsp:cNvPr id="0" name=""/>
        <dsp:cNvSpPr/>
      </dsp:nvSpPr>
      <dsp:spPr>
        <a:xfrm rot="207663">
          <a:off x="3293205" y="2166412"/>
          <a:ext cx="2675837" cy="41396"/>
        </a:xfrm>
        <a:custGeom>
          <a:avLst/>
          <a:gdLst/>
          <a:ahLst/>
          <a:cxnLst/>
          <a:rect l="0" t="0" r="0" b="0"/>
          <a:pathLst>
            <a:path>
              <a:moveTo>
                <a:pt x="0" y="20698"/>
              </a:moveTo>
              <a:lnTo>
                <a:pt x="2675837" y="2069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B7F492-8515-490B-ACF4-832FDD4D8671}">
      <dsp:nvSpPr>
        <dsp:cNvPr id="0" name=""/>
        <dsp:cNvSpPr/>
      </dsp:nvSpPr>
      <dsp:spPr>
        <a:xfrm rot="20621343">
          <a:off x="3253758" y="1556066"/>
          <a:ext cx="2081434" cy="41396"/>
        </a:xfrm>
        <a:custGeom>
          <a:avLst/>
          <a:gdLst/>
          <a:ahLst/>
          <a:cxnLst/>
          <a:rect l="0" t="0" r="0" b="0"/>
          <a:pathLst>
            <a:path>
              <a:moveTo>
                <a:pt x="0" y="20698"/>
              </a:moveTo>
              <a:lnTo>
                <a:pt x="2081434" y="2069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3E677A3-66D1-4568-927F-5C968E7DD65D}">
      <dsp:nvSpPr>
        <dsp:cNvPr id="0" name=""/>
        <dsp:cNvSpPr/>
      </dsp:nvSpPr>
      <dsp:spPr>
        <a:xfrm>
          <a:off x="470328" y="221129"/>
          <a:ext cx="4013517" cy="3773649"/>
        </a:xfrm>
        <a:prstGeom prst="ellipse">
          <a:avLst/>
        </a:prstGeom>
        <a:blipFill>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F1D068-5C68-4BB9-8D96-1F198BAE2BAE}">
      <dsp:nvSpPr>
        <dsp:cNvPr id="0" name=""/>
        <dsp:cNvSpPr/>
      </dsp:nvSpPr>
      <dsp:spPr>
        <a:xfrm>
          <a:off x="5231399" y="-254129"/>
          <a:ext cx="2585980" cy="2356719"/>
        </a:xfrm>
        <a:prstGeom prst="ellipse">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hr-HR" sz="1600" kern="1200" dirty="0"/>
            <a:t>Internacionalizacijom</a:t>
          </a:r>
          <a:r>
            <a:rPr lang="hr-HR" sz="1600" kern="1200" baseline="0" dirty="0"/>
            <a:t> Slavonije</a:t>
          </a:r>
          <a:endParaRPr lang="en-US" sz="1600" kern="1200" dirty="0"/>
        </a:p>
      </dsp:txBody>
      <dsp:txXfrm>
        <a:off x="5610107" y="91005"/>
        <a:ext cx="1828564" cy="1666451"/>
      </dsp:txXfrm>
    </dsp:sp>
    <dsp:sp modelId="{E0EDFA25-99A3-4916-997D-14EAF099C363}">
      <dsp:nvSpPr>
        <dsp:cNvPr id="0" name=""/>
        <dsp:cNvSpPr/>
      </dsp:nvSpPr>
      <dsp:spPr>
        <a:xfrm>
          <a:off x="6140114" y="-254129"/>
          <a:ext cx="3878970" cy="23567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114300" lvl="1" indent="-114300" algn="l" defTabSz="533400">
            <a:lnSpc>
              <a:spcPct val="90000"/>
            </a:lnSpc>
            <a:spcBef>
              <a:spcPct val="0"/>
            </a:spcBef>
            <a:spcAft>
              <a:spcPct val="15000"/>
            </a:spcAft>
            <a:buChar char="••"/>
          </a:pPr>
          <a:endParaRPr lang="en-US" sz="1200" kern="1200" dirty="0"/>
        </a:p>
      </dsp:txBody>
      <dsp:txXfrm>
        <a:off x="6140114" y="-254129"/>
        <a:ext cx="3878970" cy="2356719"/>
      </dsp:txXfrm>
    </dsp:sp>
    <dsp:sp modelId="{F6340B7E-1C4D-4FC9-AC8E-3A57BBA1522B}">
      <dsp:nvSpPr>
        <dsp:cNvPr id="0" name=""/>
        <dsp:cNvSpPr/>
      </dsp:nvSpPr>
      <dsp:spPr>
        <a:xfrm>
          <a:off x="5963852" y="1279781"/>
          <a:ext cx="2384736" cy="2120096"/>
        </a:xfrm>
        <a:prstGeom prst="ellipse">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hr-HR" sz="1600" kern="1200" dirty="0" err="1"/>
            <a:t>Brendiranjem</a:t>
          </a:r>
          <a:r>
            <a:rPr lang="hr-HR" sz="1600" kern="1200" baseline="0" dirty="0"/>
            <a:t> Slavonije</a:t>
          </a:r>
          <a:endParaRPr lang="en-US" sz="1600" kern="1200" dirty="0"/>
        </a:p>
      </dsp:txBody>
      <dsp:txXfrm>
        <a:off x="6313089" y="1590262"/>
        <a:ext cx="1686262" cy="1499134"/>
      </dsp:txXfrm>
    </dsp:sp>
    <dsp:sp modelId="{57E32F55-33FA-45EE-A0A7-663DFAAE29BD}">
      <dsp:nvSpPr>
        <dsp:cNvPr id="0" name=""/>
        <dsp:cNvSpPr/>
      </dsp:nvSpPr>
      <dsp:spPr>
        <a:xfrm>
          <a:off x="6922878" y="1279781"/>
          <a:ext cx="3577104" cy="2120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85750" lvl="1" indent="-285750" algn="l" defTabSz="2889250">
            <a:lnSpc>
              <a:spcPct val="90000"/>
            </a:lnSpc>
            <a:spcBef>
              <a:spcPct val="0"/>
            </a:spcBef>
            <a:spcAft>
              <a:spcPct val="15000"/>
            </a:spcAft>
            <a:buChar char="••"/>
          </a:pPr>
          <a:endParaRPr lang="en-US" sz="6500" kern="1200" dirty="0"/>
        </a:p>
      </dsp:txBody>
      <dsp:txXfrm>
        <a:off x="6922878" y="1279781"/>
        <a:ext cx="3577104" cy="2120096"/>
      </dsp:txXfrm>
    </dsp:sp>
    <dsp:sp modelId="{6BCA211E-3CE8-4405-AAF7-0985358C136A}">
      <dsp:nvSpPr>
        <dsp:cNvPr id="0" name=""/>
        <dsp:cNvSpPr/>
      </dsp:nvSpPr>
      <dsp:spPr>
        <a:xfrm>
          <a:off x="5322862" y="2443954"/>
          <a:ext cx="2335073" cy="2083486"/>
        </a:xfrm>
        <a:prstGeom prst="ellipse">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hr-HR" sz="1600" b="0" kern="1200" dirty="0"/>
            <a:t>Poboljšanjem  kvalitete života i promoviranjem stila življenja -„</a:t>
          </a:r>
          <a:r>
            <a:rPr lang="en-US" sz="1600" b="0" kern="1200" dirty="0"/>
            <a:t>Lifestyle</a:t>
          </a:r>
          <a:r>
            <a:rPr lang="hr-HR" sz="1600" b="0" kern="1200" dirty="0"/>
            <a:t>”</a:t>
          </a:r>
          <a:r>
            <a:rPr lang="en-US" sz="1600" b="0" kern="1200" dirty="0"/>
            <a:t> Slavoni</a:t>
          </a:r>
          <a:r>
            <a:rPr lang="hr-HR" sz="1600" b="0" kern="1200" dirty="0"/>
            <a:t>j</a:t>
          </a:r>
          <a:r>
            <a:rPr lang="en-US" sz="1600" b="0" kern="1200" dirty="0"/>
            <a:t>a</a:t>
          </a:r>
        </a:p>
      </dsp:txBody>
      <dsp:txXfrm>
        <a:off x="5664826" y="2749073"/>
        <a:ext cx="1651145" cy="14732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19916C-4F81-4DD6-B302-DE0ED645DA25}">
      <dsp:nvSpPr>
        <dsp:cNvPr id="0" name=""/>
        <dsp:cNvSpPr/>
      </dsp:nvSpPr>
      <dsp:spPr>
        <a:xfrm>
          <a:off x="4341155" y="1644464"/>
          <a:ext cx="3053757" cy="519401"/>
        </a:xfrm>
        <a:custGeom>
          <a:avLst/>
          <a:gdLst/>
          <a:ahLst/>
          <a:cxnLst/>
          <a:rect l="0" t="0" r="0" b="0"/>
          <a:pathLst>
            <a:path>
              <a:moveTo>
                <a:pt x="0" y="0"/>
              </a:moveTo>
              <a:lnTo>
                <a:pt x="0" y="253509"/>
              </a:lnTo>
              <a:lnTo>
                <a:pt x="3053757" y="253509"/>
              </a:lnTo>
              <a:lnTo>
                <a:pt x="3053757" y="51940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B054829-A712-4071-9B46-9DAFA8A54E76}">
      <dsp:nvSpPr>
        <dsp:cNvPr id="0" name=""/>
        <dsp:cNvSpPr/>
      </dsp:nvSpPr>
      <dsp:spPr>
        <a:xfrm>
          <a:off x="4285104" y="1644464"/>
          <a:ext cx="91440" cy="519401"/>
        </a:xfrm>
        <a:custGeom>
          <a:avLst/>
          <a:gdLst/>
          <a:ahLst/>
          <a:cxnLst/>
          <a:rect l="0" t="0" r="0" b="0"/>
          <a:pathLst>
            <a:path>
              <a:moveTo>
                <a:pt x="56051" y="0"/>
              </a:moveTo>
              <a:lnTo>
                <a:pt x="56051" y="253509"/>
              </a:lnTo>
              <a:lnTo>
                <a:pt x="45720" y="253509"/>
              </a:lnTo>
              <a:lnTo>
                <a:pt x="45720" y="51940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93D8C3-C507-4AB4-AEB6-6F6B233676EB}">
      <dsp:nvSpPr>
        <dsp:cNvPr id="0" name=""/>
        <dsp:cNvSpPr/>
      </dsp:nvSpPr>
      <dsp:spPr>
        <a:xfrm>
          <a:off x="1266734" y="1644464"/>
          <a:ext cx="3074421" cy="519401"/>
        </a:xfrm>
        <a:custGeom>
          <a:avLst/>
          <a:gdLst/>
          <a:ahLst/>
          <a:cxnLst/>
          <a:rect l="0" t="0" r="0" b="0"/>
          <a:pathLst>
            <a:path>
              <a:moveTo>
                <a:pt x="3074421" y="0"/>
              </a:moveTo>
              <a:lnTo>
                <a:pt x="3074421" y="253509"/>
              </a:lnTo>
              <a:lnTo>
                <a:pt x="0" y="253509"/>
              </a:lnTo>
              <a:lnTo>
                <a:pt x="0" y="51940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95FE27-9C9A-4948-8802-ED8778B2AC08}">
      <dsp:nvSpPr>
        <dsp:cNvPr id="0" name=""/>
        <dsp:cNvSpPr/>
      </dsp:nvSpPr>
      <dsp:spPr>
        <a:xfrm>
          <a:off x="3075003" y="378312"/>
          <a:ext cx="2532305" cy="126615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hr-HR" sz="1700" b="1" kern="1200" dirty="0"/>
            <a:t>RAS</a:t>
          </a:r>
        </a:p>
        <a:p>
          <a:pPr lvl="0" algn="ctr" defTabSz="755650">
            <a:lnSpc>
              <a:spcPct val="90000"/>
            </a:lnSpc>
            <a:spcBef>
              <a:spcPct val="0"/>
            </a:spcBef>
            <a:spcAft>
              <a:spcPct val="35000"/>
            </a:spcAft>
          </a:pPr>
          <a:r>
            <a:rPr lang="hr-HR" sz="1700" b="1" kern="1200" dirty="0"/>
            <a:t>savjetodavne usluge</a:t>
          </a:r>
        </a:p>
      </dsp:txBody>
      <dsp:txXfrm>
        <a:off x="3075003" y="378312"/>
        <a:ext cx="2532305" cy="1266152"/>
      </dsp:txXfrm>
    </dsp:sp>
    <dsp:sp modelId="{E8BC394E-BA0F-456B-977B-1689680BFCA0}">
      <dsp:nvSpPr>
        <dsp:cNvPr id="0" name=""/>
        <dsp:cNvSpPr/>
      </dsp:nvSpPr>
      <dsp:spPr>
        <a:xfrm>
          <a:off x="581" y="2163866"/>
          <a:ext cx="2532305" cy="126615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hr-HR" sz="1700" kern="1200" dirty="0"/>
            <a:t>Podrška u pripremi prioritetnih reformi i strateških projekata regionalnoga razvoja u razdoblju do 2020. godine </a:t>
          </a:r>
          <a:endParaRPr lang="en-US" sz="1700" kern="1200" dirty="0"/>
        </a:p>
      </dsp:txBody>
      <dsp:txXfrm>
        <a:off x="581" y="2163866"/>
        <a:ext cx="2532305" cy="1266152"/>
      </dsp:txXfrm>
    </dsp:sp>
    <dsp:sp modelId="{88BC70ED-1F61-4302-B4F4-568819D2A483}">
      <dsp:nvSpPr>
        <dsp:cNvPr id="0" name=""/>
        <dsp:cNvSpPr/>
      </dsp:nvSpPr>
      <dsp:spPr>
        <a:xfrm>
          <a:off x="3064671" y="2163866"/>
          <a:ext cx="2532305" cy="126615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hr-HR" sz="1700" kern="1200" dirty="0"/>
            <a:t>Podrška</a:t>
          </a:r>
          <a:r>
            <a:rPr lang="hr-HR" sz="1700" kern="1200" baseline="0" dirty="0"/>
            <a:t> u pripremu Regionalnog operativnog programa za novu financijsku perspektivu nakon 2020.</a:t>
          </a:r>
          <a:endParaRPr lang="en-US" sz="1700" kern="1200" dirty="0"/>
        </a:p>
      </dsp:txBody>
      <dsp:txXfrm>
        <a:off x="3064671" y="2163866"/>
        <a:ext cx="2532305" cy="1266152"/>
      </dsp:txXfrm>
    </dsp:sp>
    <dsp:sp modelId="{198105B6-B05A-4791-A963-DA890534322D}">
      <dsp:nvSpPr>
        <dsp:cNvPr id="0" name=""/>
        <dsp:cNvSpPr/>
      </dsp:nvSpPr>
      <dsp:spPr>
        <a:xfrm>
          <a:off x="6128760" y="2163866"/>
          <a:ext cx="2532305" cy="126615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hr-HR" sz="1700" kern="1200" dirty="0"/>
            <a:t>Podrška</a:t>
          </a:r>
          <a:r>
            <a:rPr lang="hr-HR" sz="1700" kern="1200" baseline="0" dirty="0"/>
            <a:t> provedbi ciljanih intervencija za razdoblje 2018. – 2021. </a:t>
          </a:r>
          <a:endParaRPr lang="hr-HR" sz="1700" kern="1200" dirty="0"/>
        </a:p>
      </dsp:txBody>
      <dsp:txXfrm>
        <a:off x="6128760" y="2163866"/>
        <a:ext cx="2532305" cy="12661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3CEAB9-5F6C-45A1-A886-F205E551BE0D}">
      <dsp:nvSpPr>
        <dsp:cNvPr id="0" name=""/>
        <dsp:cNvSpPr/>
      </dsp:nvSpPr>
      <dsp:spPr>
        <a:xfrm rot="5400000">
          <a:off x="1748777" y="1079799"/>
          <a:ext cx="1147221" cy="998082"/>
        </a:xfrm>
        <a:prstGeom prst="hexagon">
          <a:avLst>
            <a:gd name="adj" fmla="val 25000"/>
            <a:gd name="vf" fmla="val 115470"/>
          </a:avLst>
        </a:prstGeom>
        <a:solidFill>
          <a:schemeClr val="accent3">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hr-HR" sz="1100" b="1" kern="1200" dirty="0">
              <a:solidFill>
                <a:schemeClr val="tx1"/>
              </a:solidFill>
            </a:rPr>
            <a:t>Reforme poslovnog okruženja </a:t>
          </a:r>
          <a:endParaRPr lang="en-US" sz="1100" kern="1200" dirty="0">
            <a:solidFill>
              <a:schemeClr val="tx1"/>
            </a:solidFill>
          </a:endParaRPr>
        </a:p>
      </dsp:txBody>
      <dsp:txXfrm rot="-5400000">
        <a:off x="1978880" y="1184005"/>
        <a:ext cx="687014" cy="789671"/>
      </dsp:txXfrm>
    </dsp:sp>
    <dsp:sp modelId="{B452B7BB-A93F-4BB1-B9F1-B3EAEE454CBF}">
      <dsp:nvSpPr>
        <dsp:cNvPr id="0" name=""/>
        <dsp:cNvSpPr/>
      </dsp:nvSpPr>
      <dsp:spPr>
        <a:xfrm>
          <a:off x="2851715" y="1234673"/>
          <a:ext cx="1280298" cy="688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buFont typeface="Wingdings" panose="05000000000000000000" pitchFamily="2" charset="2"/>
            <a:buChar char="Ø"/>
          </a:pPr>
          <a:r>
            <a:rPr lang="hr-HR" sz="1100" b="1" kern="1200" dirty="0"/>
            <a:t>Pojednostavljivanje administrativnih procesa i dozvola, uključujući i za turizam, poljoprivredu, IKT </a:t>
          </a:r>
          <a:endParaRPr lang="en-US" sz="1100" b="1" kern="1200" dirty="0"/>
        </a:p>
      </dsp:txBody>
      <dsp:txXfrm>
        <a:off x="2851715" y="1234673"/>
        <a:ext cx="1280298" cy="688332"/>
      </dsp:txXfrm>
    </dsp:sp>
    <dsp:sp modelId="{791D6FE4-3194-4012-B0AD-3F4A80DFE88D}">
      <dsp:nvSpPr>
        <dsp:cNvPr id="0" name=""/>
        <dsp:cNvSpPr/>
      </dsp:nvSpPr>
      <dsp:spPr>
        <a:xfrm rot="5400000">
          <a:off x="670848" y="1079799"/>
          <a:ext cx="1147221" cy="998082"/>
        </a:xfrm>
        <a:prstGeom prst="hexagon">
          <a:avLst>
            <a:gd name="adj" fmla="val 25000"/>
            <a:gd name="vf" fmla="val 115470"/>
          </a:avLst>
        </a:prstGeom>
        <a:solidFill>
          <a:schemeClr val="accent3">
            <a:shade val="80000"/>
            <a:hueOff val="43781"/>
            <a:satOff val="-286"/>
            <a:lumOff val="491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rot="-5400000">
        <a:off x="900951" y="1184005"/>
        <a:ext cx="687014" cy="789671"/>
      </dsp:txXfrm>
    </dsp:sp>
    <dsp:sp modelId="{0467F163-02F1-4F59-8DC3-E23D93C5DFB0}">
      <dsp:nvSpPr>
        <dsp:cNvPr id="0" name=""/>
        <dsp:cNvSpPr/>
      </dsp:nvSpPr>
      <dsp:spPr>
        <a:xfrm rot="5400000">
          <a:off x="1207747" y="1934833"/>
          <a:ext cx="1147221" cy="1235536"/>
        </a:xfrm>
        <a:prstGeom prst="hexagon">
          <a:avLst>
            <a:gd name="adj" fmla="val 25000"/>
            <a:gd name="vf" fmla="val 115470"/>
          </a:avLst>
        </a:prstGeom>
        <a:solidFill>
          <a:schemeClr val="accent3">
            <a:shade val="80000"/>
            <a:hueOff val="87563"/>
            <a:satOff val="-572"/>
            <a:lumOff val="982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hr-HR" sz="1100" b="1" kern="1200" dirty="0">
              <a:solidFill>
                <a:schemeClr val="tx1"/>
              </a:solidFill>
            </a:rPr>
            <a:t>Olakšavanje investiranja</a:t>
          </a:r>
          <a:r>
            <a:rPr lang="en-US" sz="1100" b="1" kern="1200" dirty="0">
              <a:solidFill>
                <a:schemeClr val="tx1"/>
              </a:solidFill>
            </a:rPr>
            <a:t> </a:t>
          </a:r>
        </a:p>
      </dsp:txBody>
      <dsp:txXfrm rot="-5400000">
        <a:off x="1369513" y="2170195"/>
        <a:ext cx="823690" cy="764814"/>
      </dsp:txXfrm>
    </dsp:sp>
    <dsp:sp modelId="{8A8BDFB8-463A-48E9-90CB-D82012584B3B}">
      <dsp:nvSpPr>
        <dsp:cNvPr id="0" name=""/>
        <dsp:cNvSpPr/>
      </dsp:nvSpPr>
      <dsp:spPr>
        <a:xfrm>
          <a:off x="140055" y="2208435"/>
          <a:ext cx="962925" cy="688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r" defTabSz="488950">
            <a:lnSpc>
              <a:spcPct val="90000"/>
            </a:lnSpc>
            <a:spcBef>
              <a:spcPct val="0"/>
            </a:spcBef>
            <a:spcAft>
              <a:spcPct val="35000"/>
            </a:spcAft>
            <a:buFont typeface="Wingdings" panose="05000000000000000000" pitchFamily="2" charset="2"/>
            <a:buNone/>
          </a:pPr>
          <a:r>
            <a:rPr lang="hr-HR" sz="1100" b="1" kern="1200" dirty="0"/>
            <a:t>Profesionalniji pristup i investicijski odnosi</a:t>
          </a:r>
          <a:endParaRPr lang="en-US" sz="1100" b="1" kern="1200" dirty="0"/>
        </a:p>
        <a:p>
          <a:pPr lvl="0" algn="r" defTabSz="400050">
            <a:lnSpc>
              <a:spcPct val="90000"/>
            </a:lnSpc>
            <a:spcBef>
              <a:spcPct val="0"/>
            </a:spcBef>
            <a:spcAft>
              <a:spcPct val="35000"/>
            </a:spcAft>
            <a:buFont typeface="Wingdings" panose="05000000000000000000" pitchFamily="2" charset="2"/>
            <a:buNone/>
          </a:pPr>
          <a:endParaRPr lang="en-US" sz="900" kern="1200" dirty="0"/>
        </a:p>
      </dsp:txBody>
      <dsp:txXfrm>
        <a:off x="140055" y="2208435"/>
        <a:ext cx="962925" cy="688332"/>
      </dsp:txXfrm>
    </dsp:sp>
    <dsp:sp modelId="{70481F3A-C257-47E8-A398-463A56D4F4F2}">
      <dsp:nvSpPr>
        <dsp:cNvPr id="0" name=""/>
        <dsp:cNvSpPr/>
      </dsp:nvSpPr>
      <dsp:spPr>
        <a:xfrm rot="5400000">
          <a:off x="2285676" y="2053560"/>
          <a:ext cx="1147221" cy="998082"/>
        </a:xfrm>
        <a:prstGeom prst="hexagon">
          <a:avLst>
            <a:gd name="adj" fmla="val 25000"/>
            <a:gd name="vf" fmla="val 115470"/>
          </a:avLst>
        </a:prstGeom>
        <a:solidFill>
          <a:schemeClr val="accent3">
            <a:shade val="80000"/>
            <a:hueOff val="131344"/>
            <a:satOff val="-859"/>
            <a:lumOff val="1473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rot="-5400000">
        <a:off x="2515779" y="2157766"/>
        <a:ext cx="687014" cy="789671"/>
      </dsp:txXfrm>
    </dsp:sp>
    <dsp:sp modelId="{DDD19DF3-34B4-4C4D-8A7E-38CA06646583}">
      <dsp:nvSpPr>
        <dsp:cNvPr id="0" name=""/>
        <dsp:cNvSpPr/>
      </dsp:nvSpPr>
      <dsp:spPr>
        <a:xfrm rot="5400000">
          <a:off x="1748777" y="2903025"/>
          <a:ext cx="1147221" cy="1246674"/>
        </a:xfrm>
        <a:prstGeom prst="hexagon">
          <a:avLst>
            <a:gd name="adj" fmla="val 25000"/>
            <a:gd name="vf" fmla="val 115470"/>
          </a:avLst>
        </a:prstGeom>
        <a:solidFill>
          <a:schemeClr val="accent3">
            <a:shade val="80000"/>
            <a:hueOff val="175126"/>
            <a:satOff val="-1145"/>
            <a:lumOff val="1964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hr-HR" sz="1100" b="1" kern="1200" dirty="0">
              <a:solidFill>
                <a:schemeClr val="tx1"/>
              </a:solidFill>
            </a:rPr>
            <a:t>Inovacijski i obrazovni eko-sistem</a:t>
          </a:r>
          <a:endParaRPr lang="en-US" sz="1100" b="1" kern="1200" dirty="0">
            <a:solidFill>
              <a:schemeClr val="tx1"/>
            </a:solidFill>
          </a:endParaRPr>
        </a:p>
      </dsp:txBody>
      <dsp:txXfrm rot="-5400000">
        <a:off x="1906830" y="3143956"/>
        <a:ext cx="831116" cy="764814"/>
      </dsp:txXfrm>
    </dsp:sp>
    <dsp:sp modelId="{08BD672C-89FC-49D0-A75A-E7037C033F73}">
      <dsp:nvSpPr>
        <dsp:cNvPr id="0" name=""/>
        <dsp:cNvSpPr/>
      </dsp:nvSpPr>
      <dsp:spPr>
        <a:xfrm>
          <a:off x="2851715" y="3182196"/>
          <a:ext cx="1280298" cy="688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buFont typeface="Wingdings" panose="05000000000000000000" pitchFamily="2" charset="2"/>
            <a:buChar char="Ø"/>
          </a:pPr>
          <a:r>
            <a:rPr lang="hr-HR" sz="1100" b="1" kern="1200" dirty="0"/>
            <a:t>Pružanje operativne potpore za privlačenje talenata, prijenos znanja i tehnologije za MSP-ove i povezanost s dijasporom</a:t>
          </a:r>
          <a:endParaRPr lang="en-US" sz="1100" b="1" kern="1200" dirty="0"/>
        </a:p>
      </dsp:txBody>
      <dsp:txXfrm>
        <a:off x="2851715" y="3182196"/>
        <a:ext cx="1280298" cy="688332"/>
      </dsp:txXfrm>
    </dsp:sp>
    <dsp:sp modelId="{8753F846-4C08-4F3B-8E87-FBD17534AC92}">
      <dsp:nvSpPr>
        <dsp:cNvPr id="0" name=""/>
        <dsp:cNvSpPr/>
      </dsp:nvSpPr>
      <dsp:spPr>
        <a:xfrm rot="5400000">
          <a:off x="670848" y="3027321"/>
          <a:ext cx="1147221" cy="998082"/>
        </a:xfrm>
        <a:prstGeom prst="hexagon">
          <a:avLst>
            <a:gd name="adj" fmla="val 25000"/>
            <a:gd name="vf" fmla="val 115470"/>
          </a:avLst>
        </a:prstGeom>
        <a:solidFill>
          <a:schemeClr val="accent3">
            <a:shade val="80000"/>
            <a:hueOff val="218907"/>
            <a:satOff val="-1431"/>
            <a:lumOff val="2455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US" sz="1300" kern="1200"/>
        </a:p>
      </dsp:txBody>
      <dsp:txXfrm rot="-5400000">
        <a:off x="900951" y="3131527"/>
        <a:ext cx="687014" cy="78967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3CEAB9-5F6C-45A1-A886-F205E551BE0D}">
      <dsp:nvSpPr>
        <dsp:cNvPr id="0" name=""/>
        <dsp:cNvSpPr/>
      </dsp:nvSpPr>
      <dsp:spPr>
        <a:xfrm rot="5400000">
          <a:off x="1816523" y="-157819"/>
          <a:ext cx="938613" cy="1254941"/>
        </a:xfrm>
        <a:prstGeom prst="hexagon">
          <a:avLst>
            <a:gd name="adj" fmla="val 25000"/>
            <a:gd name="vf" fmla="val 115470"/>
          </a:avLst>
        </a:prstGeom>
        <a:solidFill>
          <a:schemeClr val="accent5">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hr-HR" sz="800" b="1" kern="1200" dirty="0">
              <a:solidFill>
                <a:schemeClr val="tx1"/>
              </a:solidFill>
            </a:rPr>
            <a:t>Pružanje informacija o izvozu i dodatne usluge za potrebe poljoprivrednika, IKT, MSP, tvrtki iz područja turizma</a:t>
          </a:r>
          <a:endParaRPr lang="en-US" sz="800" b="1" kern="1200" dirty="0">
            <a:solidFill>
              <a:schemeClr val="tx1"/>
            </a:solidFill>
          </a:endParaRPr>
        </a:p>
      </dsp:txBody>
      <dsp:txXfrm rot="-5400000">
        <a:off x="1867517" y="156781"/>
        <a:ext cx="836627" cy="625742"/>
      </dsp:txXfrm>
    </dsp:sp>
    <dsp:sp modelId="{B452B7BB-A93F-4BB1-B9F1-B3EAEE454CBF}">
      <dsp:nvSpPr>
        <dsp:cNvPr id="0" name=""/>
        <dsp:cNvSpPr/>
      </dsp:nvSpPr>
      <dsp:spPr>
        <a:xfrm>
          <a:off x="2975626" y="206646"/>
          <a:ext cx="1047493" cy="5631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l" defTabSz="400050">
            <a:lnSpc>
              <a:spcPct val="90000"/>
            </a:lnSpc>
            <a:spcBef>
              <a:spcPct val="0"/>
            </a:spcBef>
            <a:spcAft>
              <a:spcPct val="35000"/>
            </a:spcAft>
            <a:buFont typeface="Wingdings" panose="05000000000000000000" pitchFamily="2" charset="2"/>
            <a:buChar char="Ø"/>
          </a:pPr>
          <a:r>
            <a:rPr lang="hr-HR" sz="900" b="1" kern="1200" dirty="0"/>
            <a:t>Temelje li se informacije i usluge na najboljem poznavanju tržišta? Može li se poboljšati njihova kvaliteta? </a:t>
          </a:r>
          <a:endParaRPr lang="en-US" sz="900" b="1" kern="1200" dirty="0"/>
        </a:p>
      </dsp:txBody>
      <dsp:txXfrm>
        <a:off x="2975626" y="206646"/>
        <a:ext cx="1047493" cy="563168"/>
      </dsp:txXfrm>
    </dsp:sp>
    <dsp:sp modelId="{791D6FE4-3194-4012-B0AD-3F4A80DFE88D}">
      <dsp:nvSpPr>
        <dsp:cNvPr id="0" name=""/>
        <dsp:cNvSpPr/>
      </dsp:nvSpPr>
      <dsp:spPr>
        <a:xfrm rot="5400000">
          <a:off x="902648" y="61009"/>
          <a:ext cx="938613" cy="816594"/>
        </a:xfrm>
        <a:prstGeom prst="hexagon">
          <a:avLst>
            <a:gd name="adj" fmla="val 25000"/>
            <a:gd name="vf" fmla="val 115470"/>
          </a:avLst>
        </a:prstGeom>
        <a:solidFill>
          <a:schemeClr val="accent5">
            <a:shade val="80000"/>
            <a:hueOff val="29317"/>
            <a:satOff val="-320"/>
            <a:lumOff val="365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5400000">
        <a:off x="1090910" y="146267"/>
        <a:ext cx="562088" cy="646079"/>
      </dsp:txXfrm>
    </dsp:sp>
    <dsp:sp modelId="{0467F163-02F1-4F59-8DC3-E23D93C5DFB0}">
      <dsp:nvSpPr>
        <dsp:cNvPr id="0" name=""/>
        <dsp:cNvSpPr/>
      </dsp:nvSpPr>
      <dsp:spPr>
        <a:xfrm rot="5400000">
          <a:off x="1373872" y="722793"/>
          <a:ext cx="938613" cy="1087107"/>
        </a:xfrm>
        <a:prstGeom prst="hexagon">
          <a:avLst>
            <a:gd name="adj" fmla="val 25000"/>
            <a:gd name="vf" fmla="val 115470"/>
          </a:avLst>
        </a:prstGeom>
        <a:solidFill>
          <a:schemeClr val="accent5">
            <a:shade val="80000"/>
            <a:hueOff val="58635"/>
            <a:satOff val="-639"/>
            <a:lumOff val="730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hr-HR" sz="800" b="1" kern="1200" dirty="0">
              <a:solidFill>
                <a:schemeClr val="tx1"/>
              </a:solidFill>
            </a:rPr>
            <a:t>Infrastrukturna ulaganja u „hladni lanac”, logistiku i postrojenja za sušenje drva </a:t>
          </a:r>
          <a:endParaRPr lang="en-US" sz="800" b="1" kern="1200" dirty="0">
            <a:solidFill>
              <a:schemeClr val="tx1"/>
            </a:solidFill>
          </a:endParaRPr>
        </a:p>
      </dsp:txBody>
      <dsp:txXfrm rot="-5400000">
        <a:off x="1480809" y="953476"/>
        <a:ext cx="724738" cy="625742"/>
      </dsp:txXfrm>
    </dsp:sp>
    <dsp:sp modelId="{8A8BDFB8-463A-48E9-90CB-D82012584B3B}">
      <dsp:nvSpPr>
        <dsp:cNvPr id="0" name=""/>
        <dsp:cNvSpPr/>
      </dsp:nvSpPr>
      <dsp:spPr>
        <a:xfrm>
          <a:off x="402154" y="984762"/>
          <a:ext cx="984173" cy="5631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r" defTabSz="400050">
            <a:lnSpc>
              <a:spcPct val="90000"/>
            </a:lnSpc>
            <a:spcBef>
              <a:spcPct val="0"/>
            </a:spcBef>
            <a:spcAft>
              <a:spcPct val="35000"/>
            </a:spcAft>
            <a:buFont typeface="Wingdings" panose="05000000000000000000" pitchFamily="2" charset="2"/>
            <a:buNone/>
          </a:pPr>
          <a:r>
            <a:rPr lang="hr-HR" sz="900" b="1" kern="1200" dirty="0"/>
            <a:t>Koje financijske strukture mogu pomoći ostvarivanju investicija JPP-a</a:t>
          </a:r>
          <a:r>
            <a:rPr lang="en-US" sz="900" b="1" kern="1200" dirty="0"/>
            <a:t>?</a:t>
          </a:r>
        </a:p>
      </dsp:txBody>
      <dsp:txXfrm>
        <a:off x="402154" y="984762"/>
        <a:ext cx="984173" cy="563168"/>
      </dsp:txXfrm>
    </dsp:sp>
    <dsp:sp modelId="{70481F3A-C257-47E8-A398-463A56D4F4F2}">
      <dsp:nvSpPr>
        <dsp:cNvPr id="0" name=""/>
        <dsp:cNvSpPr/>
      </dsp:nvSpPr>
      <dsp:spPr>
        <a:xfrm rot="5400000">
          <a:off x="2321015" y="789741"/>
          <a:ext cx="938613" cy="881407"/>
        </a:xfrm>
        <a:prstGeom prst="hexagon">
          <a:avLst>
            <a:gd name="adj" fmla="val 25000"/>
            <a:gd name="vf" fmla="val 115470"/>
          </a:avLst>
        </a:prstGeom>
        <a:solidFill>
          <a:schemeClr val="accent5">
            <a:shade val="80000"/>
            <a:hueOff val="87952"/>
            <a:satOff val="-959"/>
            <a:lumOff val="1096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5400000">
        <a:off x="2492043" y="912806"/>
        <a:ext cx="596557" cy="635277"/>
      </dsp:txXfrm>
    </dsp:sp>
    <dsp:sp modelId="{DDD19DF3-34B4-4C4D-8A7E-38CA06646583}">
      <dsp:nvSpPr>
        <dsp:cNvPr id="0" name=""/>
        <dsp:cNvSpPr/>
      </dsp:nvSpPr>
      <dsp:spPr>
        <a:xfrm rot="5400000">
          <a:off x="1776935" y="1588766"/>
          <a:ext cx="938613" cy="1035588"/>
        </a:xfrm>
        <a:prstGeom prst="hexagon">
          <a:avLst>
            <a:gd name="adj" fmla="val 25000"/>
            <a:gd name="vf" fmla="val 115470"/>
          </a:avLst>
        </a:prstGeom>
        <a:solidFill>
          <a:schemeClr val="accent5">
            <a:shade val="80000"/>
            <a:hueOff val="117269"/>
            <a:satOff val="-1279"/>
            <a:lumOff val="1461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hr-HR" sz="800" b="1" kern="1200" dirty="0">
              <a:solidFill>
                <a:schemeClr val="tx1"/>
              </a:solidFill>
            </a:rPr>
            <a:t>Investicijsko upravljanje i upravljanje turističkom destinacijom</a:t>
          </a:r>
          <a:r>
            <a:rPr lang="hr-HR" sz="800" b="1" i="0" kern="1200" baseline="0" dirty="0">
              <a:solidFill>
                <a:schemeClr val="tx1"/>
              </a:solidFill>
            </a:rPr>
            <a:t> </a:t>
          </a:r>
          <a:endParaRPr lang="en-US" sz="800" b="1" i="0" kern="1200" baseline="0" dirty="0">
            <a:solidFill>
              <a:schemeClr val="tx1"/>
            </a:solidFill>
          </a:endParaRPr>
        </a:p>
      </dsp:txBody>
      <dsp:txXfrm rot="-5400000">
        <a:off x="1901046" y="1793690"/>
        <a:ext cx="690392" cy="625742"/>
      </dsp:txXfrm>
    </dsp:sp>
    <dsp:sp modelId="{08BD672C-89FC-49D0-A75A-E7037C033F73}">
      <dsp:nvSpPr>
        <dsp:cNvPr id="0" name=""/>
        <dsp:cNvSpPr/>
      </dsp:nvSpPr>
      <dsp:spPr>
        <a:xfrm>
          <a:off x="2600144" y="1593735"/>
          <a:ext cx="1205842" cy="10421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l" defTabSz="400050">
            <a:lnSpc>
              <a:spcPct val="90000"/>
            </a:lnSpc>
            <a:spcBef>
              <a:spcPct val="0"/>
            </a:spcBef>
            <a:spcAft>
              <a:spcPct val="35000"/>
            </a:spcAft>
            <a:buFont typeface="Wingdings" panose="05000000000000000000" pitchFamily="2" charset="2"/>
            <a:buChar char="Ø"/>
          </a:pPr>
          <a:r>
            <a:rPr lang="hr-HR" sz="900" b="1" kern="1200" dirty="0">
              <a:solidFill>
                <a:schemeClr val="tx1"/>
              </a:solidFill>
            </a:rPr>
            <a:t>Je li prijedlog o vrijednostima Slavonije jasno identificiran? (investitori + turisti) Surađuju li relevantni dionici učinkovito</a:t>
          </a:r>
          <a:r>
            <a:rPr lang="en-US" sz="900" b="1" kern="1200" dirty="0">
              <a:solidFill>
                <a:schemeClr val="tx1"/>
              </a:solidFill>
            </a:rPr>
            <a:t>?</a:t>
          </a:r>
        </a:p>
      </dsp:txBody>
      <dsp:txXfrm>
        <a:off x="2600144" y="1593735"/>
        <a:ext cx="1205842" cy="1042131"/>
      </dsp:txXfrm>
    </dsp:sp>
    <dsp:sp modelId="{8753F846-4C08-4F3B-8E87-FBD17534AC92}">
      <dsp:nvSpPr>
        <dsp:cNvPr id="0" name=""/>
        <dsp:cNvSpPr/>
      </dsp:nvSpPr>
      <dsp:spPr>
        <a:xfrm rot="5400000">
          <a:off x="895014" y="1706504"/>
          <a:ext cx="938613" cy="816594"/>
        </a:xfrm>
        <a:prstGeom prst="hexagon">
          <a:avLst>
            <a:gd name="adj" fmla="val 25000"/>
            <a:gd name="vf" fmla="val 115470"/>
          </a:avLst>
        </a:prstGeom>
        <a:solidFill>
          <a:schemeClr val="accent5">
            <a:shade val="80000"/>
            <a:hueOff val="146586"/>
            <a:satOff val="-1599"/>
            <a:lumOff val="182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5400000">
        <a:off x="1083276" y="1791762"/>
        <a:ext cx="562088" cy="646079"/>
      </dsp:txXfrm>
    </dsp:sp>
    <dsp:sp modelId="{5E9ECD62-E743-4C97-9766-6D384406265D}">
      <dsp:nvSpPr>
        <dsp:cNvPr id="0" name=""/>
        <dsp:cNvSpPr/>
      </dsp:nvSpPr>
      <dsp:spPr>
        <a:xfrm rot="5400000">
          <a:off x="1373872" y="2484862"/>
          <a:ext cx="938613" cy="956786"/>
        </a:xfrm>
        <a:prstGeom prst="hexagon">
          <a:avLst>
            <a:gd name="adj" fmla="val 25000"/>
            <a:gd name="vf" fmla="val 115470"/>
          </a:avLst>
        </a:prstGeom>
        <a:solidFill>
          <a:schemeClr val="accent5">
            <a:shade val="80000"/>
            <a:hueOff val="175904"/>
            <a:satOff val="-1918"/>
            <a:lumOff val="2192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hr-HR" sz="800" b="1" kern="1200" dirty="0">
              <a:solidFill>
                <a:schemeClr val="tx1"/>
              </a:solidFill>
            </a:rPr>
            <a:t>Procjena i oblikovanje v</a:t>
          </a:r>
          <a:r>
            <a:rPr lang="hr-HR" sz="800" b="1" i="0" kern="1200" baseline="0" dirty="0">
              <a:solidFill>
                <a:schemeClr val="tx1"/>
              </a:solidFill>
            </a:rPr>
            <a:t>ještina i socijalne uključenosti </a:t>
          </a:r>
          <a:r>
            <a:rPr lang="en-US" sz="800" b="1" i="0" kern="1200" baseline="0" dirty="0">
              <a:solidFill>
                <a:schemeClr val="tx1"/>
              </a:solidFill>
            </a:rPr>
            <a:t> </a:t>
          </a:r>
        </a:p>
      </dsp:txBody>
      <dsp:txXfrm rot="-5400000">
        <a:off x="1524250" y="2650385"/>
        <a:ext cx="637858" cy="625742"/>
      </dsp:txXfrm>
    </dsp:sp>
    <dsp:sp modelId="{2D692653-874F-451A-962C-B2BA66F46223}">
      <dsp:nvSpPr>
        <dsp:cNvPr id="0" name=""/>
        <dsp:cNvSpPr/>
      </dsp:nvSpPr>
      <dsp:spPr>
        <a:xfrm>
          <a:off x="387389" y="2681671"/>
          <a:ext cx="1013702" cy="5631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r" defTabSz="400050">
            <a:lnSpc>
              <a:spcPct val="90000"/>
            </a:lnSpc>
            <a:spcBef>
              <a:spcPct val="0"/>
            </a:spcBef>
            <a:spcAft>
              <a:spcPct val="35000"/>
            </a:spcAft>
            <a:buFont typeface="Wingdings" panose="05000000000000000000" pitchFamily="2" charset="2"/>
            <a:buChar char="Ø"/>
          </a:pPr>
          <a:r>
            <a:rPr lang="hr-HR" sz="900" b="1" kern="1200" dirty="0"/>
            <a:t>Mogu li se ostvariti pobjedničke </a:t>
          </a:r>
          <a:r>
            <a:rPr lang="hr-HR" sz="900" b="1" i="1" kern="1200" dirty="0"/>
            <a:t>(„</a:t>
          </a:r>
          <a:r>
            <a:rPr lang="hr-HR" sz="900" b="1" i="1" kern="1200" dirty="0" err="1"/>
            <a:t>win-win</a:t>
          </a:r>
          <a:r>
            <a:rPr lang="hr-HR" sz="900" b="1" i="1" kern="1200" dirty="0"/>
            <a:t>”</a:t>
          </a:r>
          <a:r>
            <a:rPr lang="hr-HR" sz="900" b="1" kern="1200" dirty="0"/>
            <a:t>) situacije za stanovnike Slavonije</a:t>
          </a:r>
          <a:r>
            <a:rPr lang="en-US" sz="900" kern="1200" dirty="0"/>
            <a:t>? </a:t>
          </a:r>
        </a:p>
      </dsp:txBody>
      <dsp:txXfrm>
        <a:off x="387389" y="2681671"/>
        <a:ext cx="1013702" cy="563168"/>
      </dsp:txXfrm>
    </dsp:sp>
    <dsp:sp modelId="{6E31CEAE-BDDD-4876-93EF-2B6E3362F0CD}">
      <dsp:nvSpPr>
        <dsp:cNvPr id="0" name=""/>
        <dsp:cNvSpPr/>
      </dsp:nvSpPr>
      <dsp:spPr>
        <a:xfrm rot="5400000">
          <a:off x="2255794" y="2554958"/>
          <a:ext cx="938613" cy="816594"/>
        </a:xfrm>
        <a:prstGeom prst="hexagon">
          <a:avLst>
            <a:gd name="adj" fmla="val 25000"/>
            <a:gd name="vf" fmla="val 115470"/>
          </a:avLst>
        </a:prstGeom>
        <a:solidFill>
          <a:schemeClr val="accent5">
            <a:shade val="80000"/>
            <a:hueOff val="205221"/>
            <a:satOff val="-2238"/>
            <a:lumOff val="2557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rot="-5400000">
        <a:off x="2444056" y="2640216"/>
        <a:ext cx="562088" cy="646079"/>
      </dsp:txXfrm>
    </dsp:sp>
  </dsp:spTree>
</dsp:drawing>
</file>

<file path=ppt/diagrams/layout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2980805" cy="500701"/>
          </a:xfrm>
          <a:prstGeom prst="rect">
            <a:avLst/>
          </a:prstGeom>
        </p:spPr>
        <p:txBody>
          <a:bodyPr vert="horz" lIns="92279" tIns="46140" rIns="92279" bIns="46140" rtlCol="0"/>
          <a:lstStyle>
            <a:lvl1pPr algn="l">
              <a:defRPr sz="1200"/>
            </a:lvl1pPr>
          </a:lstStyle>
          <a:p>
            <a:endParaRPr lang="hr-HR"/>
          </a:p>
        </p:txBody>
      </p:sp>
      <p:sp>
        <p:nvSpPr>
          <p:cNvPr id="3" name="Date Placeholder 2"/>
          <p:cNvSpPr>
            <a:spLocks noGrp="1"/>
          </p:cNvSpPr>
          <p:nvPr>
            <p:ph type="dt" sz="quarter" idx="1"/>
          </p:nvPr>
        </p:nvSpPr>
        <p:spPr>
          <a:xfrm>
            <a:off x="3894640" y="2"/>
            <a:ext cx="2980805" cy="500701"/>
          </a:xfrm>
          <a:prstGeom prst="rect">
            <a:avLst/>
          </a:prstGeom>
        </p:spPr>
        <p:txBody>
          <a:bodyPr vert="horz" lIns="92279" tIns="46140" rIns="92279" bIns="46140" rtlCol="0"/>
          <a:lstStyle>
            <a:lvl1pPr algn="r">
              <a:defRPr sz="1200"/>
            </a:lvl1pPr>
          </a:lstStyle>
          <a:p>
            <a:fld id="{B70B421A-6577-470B-A2C6-69A0CED49199}" type="datetimeFigureOut">
              <a:rPr lang="hr-HR" smtClean="0"/>
              <a:t>22.2.2018.</a:t>
            </a:fld>
            <a:endParaRPr lang="hr-HR"/>
          </a:p>
        </p:txBody>
      </p:sp>
      <p:sp>
        <p:nvSpPr>
          <p:cNvPr id="4" name="Footer Placeholder 3"/>
          <p:cNvSpPr>
            <a:spLocks noGrp="1"/>
          </p:cNvSpPr>
          <p:nvPr>
            <p:ph type="ftr" sz="quarter" idx="2"/>
          </p:nvPr>
        </p:nvSpPr>
        <p:spPr>
          <a:xfrm>
            <a:off x="1" y="9502138"/>
            <a:ext cx="2980805" cy="500701"/>
          </a:xfrm>
          <a:prstGeom prst="rect">
            <a:avLst/>
          </a:prstGeom>
        </p:spPr>
        <p:txBody>
          <a:bodyPr vert="horz" lIns="92279" tIns="46140" rIns="92279" bIns="46140" rtlCol="0" anchor="b"/>
          <a:lstStyle>
            <a:lvl1pPr algn="l">
              <a:defRPr sz="1200"/>
            </a:lvl1pPr>
          </a:lstStyle>
          <a:p>
            <a:endParaRPr lang="hr-HR"/>
          </a:p>
        </p:txBody>
      </p:sp>
      <p:sp>
        <p:nvSpPr>
          <p:cNvPr id="5" name="Slide Number Placeholder 4"/>
          <p:cNvSpPr>
            <a:spLocks noGrp="1"/>
          </p:cNvSpPr>
          <p:nvPr>
            <p:ph type="sldNum" sz="quarter" idx="3"/>
          </p:nvPr>
        </p:nvSpPr>
        <p:spPr>
          <a:xfrm>
            <a:off x="3894640" y="9502138"/>
            <a:ext cx="2980805" cy="500701"/>
          </a:xfrm>
          <a:prstGeom prst="rect">
            <a:avLst/>
          </a:prstGeom>
        </p:spPr>
        <p:txBody>
          <a:bodyPr vert="horz" lIns="92279" tIns="46140" rIns="92279" bIns="46140" rtlCol="0" anchor="b"/>
          <a:lstStyle>
            <a:lvl1pPr algn="r">
              <a:defRPr sz="1200"/>
            </a:lvl1pPr>
          </a:lstStyle>
          <a:p>
            <a:fld id="{A0D0ECFB-ED95-4DA6-A89F-06DA61D1FEC7}" type="slidenum">
              <a:rPr lang="hr-HR" smtClean="0"/>
              <a:t>‹#›</a:t>
            </a:fld>
            <a:endParaRPr lang="hr-HR"/>
          </a:p>
        </p:txBody>
      </p:sp>
    </p:spTree>
    <p:extLst>
      <p:ext uri="{BB962C8B-B14F-4D97-AF65-F5344CB8AC3E}">
        <p14:creationId xmlns:p14="http://schemas.microsoft.com/office/powerpoint/2010/main" val="17102835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80805" cy="501750"/>
          </a:xfrm>
          <a:prstGeom prst="rect">
            <a:avLst/>
          </a:prstGeom>
        </p:spPr>
        <p:txBody>
          <a:bodyPr vert="horz" lIns="92279" tIns="46140" rIns="92279" bIns="46140" rtlCol="0"/>
          <a:lstStyle>
            <a:lvl1pPr algn="l">
              <a:defRPr sz="1200"/>
            </a:lvl1pPr>
          </a:lstStyle>
          <a:p>
            <a:endParaRPr lang="hr-HR"/>
          </a:p>
        </p:txBody>
      </p:sp>
      <p:sp>
        <p:nvSpPr>
          <p:cNvPr id="3" name="Date Placeholder 2"/>
          <p:cNvSpPr>
            <a:spLocks noGrp="1"/>
          </p:cNvSpPr>
          <p:nvPr>
            <p:ph type="dt" idx="1"/>
          </p:nvPr>
        </p:nvSpPr>
        <p:spPr>
          <a:xfrm>
            <a:off x="3894640" y="1"/>
            <a:ext cx="2980805" cy="501750"/>
          </a:xfrm>
          <a:prstGeom prst="rect">
            <a:avLst/>
          </a:prstGeom>
        </p:spPr>
        <p:txBody>
          <a:bodyPr vert="horz" lIns="92279" tIns="46140" rIns="92279" bIns="46140" rtlCol="0"/>
          <a:lstStyle>
            <a:lvl1pPr algn="r">
              <a:defRPr sz="1200"/>
            </a:lvl1pPr>
          </a:lstStyle>
          <a:p>
            <a:fld id="{31499284-1D2F-4AC7-BCC1-89CC6CD3C2BB}" type="datetimeFigureOut">
              <a:rPr lang="hr-HR" smtClean="0"/>
              <a:t>22.2.2018.</a:t>
            </a:fld>
            <a:endParaRPr lang="hr-HR"/>
          </a:p>
        </p:txBody>
      </p:sp>
      <p:sp>
        <p:nvSpPr>
          <p:cNvPr id="4" name="Slide Image Placeholder 3"/>
          <p:cNvSpPr>
            <a:spLocks noGrp="1" noRot="1" noChangeAspect="1"/>
          </p:cNvSpPr>
          <p:nvPr>
            <p:ph type="sldImg" idx="2"/>
          </p:nvPr>
        </p:nvSpPr>
        <p:spPr>
          <a:xfrm>
            <a:off x="439738" y="1249363"/>
            <a:ext cx="5997575" cy="3375025"/>
          </a:xfrm>
          <a:prstGeom prst="rect">
            <a:avLst/>
          </a:prstGeom>
          <a:noFill/>
          <a:ln w="12700">
            <a:solidFill>
              <a:prstClr val="black"/>
            </a:solidFill>
          </a:ln>
        </p:spPr>
        <p:txBody>
          <a:bodyPr vert="horz" lIns="92279" tIns="46140" rIns="92279" bIns="46140" rtlCol="0" anchor="ctr"/>
          <a:lstStyle/>
          <a:p>
            <a:endParaRPr lang="hr-HR"/>
          </a:p>
        </p:txBody>
      </p:sp>
      <p:sp>
        <p:nvSpPr>
          <p:cNvPr id="5" name="Notes Placeholder 4"/>
          <p:cNvSpPr>
            <a:spLocks noGrp="1"/>
          </p:cNvSpPr>
          <p:nvPr>
            <p:ph type="body" sz="quarter" idx="3"/>
          </p:nvPr>
        </p:nvSpPr>
        <p:spPr>
          <a:xfrm>
            <a:off x="687385" y="4813265"/>
            <a:ext cx="5502283" cy="3940025"/>
          </a:xfrm>
          <a:prstGeom prst="rect">
            <a:avLst/>
          </a:prstGeom>
        </p:spPr>
        <p:txBody>
          <a:bodyPr vert="horz" lIns="92279" tIns="46140" rIns="92279" bIns="4614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r-HR"/>
          </a:p>
        </p:txBody>
      </p:sp>
      <p:sp>
        <p:nvSpPr>
          <p:cNvPr id="6" name="Footer Placeholder 5"/>
          <p:cNvSpPr>
            <a:spLocks noGrp="1"/>
          </p:cNvSpPr>
          <p:nvPr>
            <p:ph type="ftr" sz="quarter" idx="4"/>
          </p:nvPr>
        </p:nvSpPr>
        <p:spPr>
          <a:xfrm>
            <a:off x="1" y="9501088"/>
            <a:ext cx="2980805" cy="501750"/>
          </a:xfrm>
          <a:prstGeom prst="rect">
            <a:avLst/>
          </a:prstGeom>
        </p:spPr>
        <p:txBody>
          <a:bodyPr vert="horz" lIns="92279" tIns="46140" rIns="92279" bIns="46140" rtlCol="0" anchor="b"/>
          <a:lstStyle>
            <a:lvl1pPr algn="l">
              <a:defRPr sz="1200"/>
            </a:lvl1pPr>
          </a:lstStyle>
          <a:p>
            <a:endParaRPr lang="hr-HR"/>
          </a:p>
        </p:txBody>
      </p:sp>
      <p:sp>
        <p:nvSpPr>
          <p:cNvPr id="7" name="Slide Number Placeholder 6"/>
          <p:cNvSpPr>
            <a:spLocks noGrp="1"/>
          </p:cNvSpPr>
          <p:nvPr>
            <p:ph type="sldNum" sz="quarter" idx="5"/>
          </p:nvPr>
        </p:nvSpPr>
        <p:spPr>
          <a:xfrm>
            <a:off x="3894640" y="9501088"/>
            <a:ext cx="2980805" cy="501750"/>
          </a:xfrm>
          <a:prstGeom prst="rect">
            <a:avLst/>
          </a:prstGeom>
        </p:spPr>
        <p:txBody>
          <a:bodyPr vert="horz" lIns="92279" tIns="46140" rIns="92279" bIns="46140" rtlCol="0" anchor="b"/>
          <a:lstStyle>
            <a:lvl1pPr algn="r">
              <a:defRPr sz="1200"/>
            </a:lvl1pPr>
          </a:lstStyle>
          <a:p>
            <a:fld id="{CC563E05-4043-4C95-AB93-1E8C1D752CA5}" type="slidenum">
              <a:rPr lang="hr-HR" smtClean="0"/>
              <a:t>‹#›</a:t>
            </a:fld>
            <a:endParaRPr lang="hr-HR"/>
          </a:p>
        </p:txBody>
      </p:sp>
    </p:spTree>
    <p:extLst>
      <p:ext uri="{BB962C8B-B14F-4D97-AF65-F5344CB8AC3E}">
        <p14:creationId xmlns:p14="http://schemas.microsoft.com/office/powerpoint/2010/main" val="35590390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a:xfrm>
            <a:off x="454025" y="1258888"/>
            <a:ext cx="6032500" cy="3394075"/>
          </a:xfrm>
        </p:spPr>
      </p:sp>
      <p:sp>
        <p:nvSpPr>
          <p:cNvPr id="3" name="Rezervirano mjesto bilježaka 2"/>
          <p:cNvSpPr>
            <a:spLocks noGrp="1"/>
          </p:cNvSpPr>
          <p:nvPr>
            <p:ph type="body" idx="1"/>
          </p:nvPr>
        </p:nvSpPr>
        <p:spPr/>
        <p:txBody>
          <a:bodyPr/>
          <a:lstStyle/>
          <a:p>
            <a:r>
              <a:rPr lang="hr-HR" dirty="0"/>
              <a:t>Graf 1 govori nam o apsolutnom i indeksiranom rastu odnosno padu nezaposlenosti na nivou RH. Iako nezaposlenost kroz godine (od 2014. godine) pada vidljivo je na negativnim stupcima da na nivou RH raste brže nego u Slavoniji.</a:t>
            </a:r>
          </a:p>
          <a:p>
            <a:endParaRPr lang="hr-HR" dirty="0"/>
          </a:p>
          <a:p>
            <a:r>
              <a:rPr lang="hr-HR" dirty="0"/>
              <a:t>Jednako tako, ukupan broj zaposlenih u RH raste od 2014., a Slavonija opet pokazuje tendencije usporenog rasta.</a:t>
            </a:r>
          </a:p>
        </p:txBody>
      </p:sp>
      <p:sp>
        <p:nvSpPr>
          <p:cNvPr id="4" name="Rezervirano mjesto broja slajda 3"/>
          <p:cNvSpPr>
            <a:spLocks noGrp="1"/>
          </p:cNvSpPr>
          <p:nvPr>
            <p:ph type="sldNum" sz="quarter" idx="10"/>
          </p:nvPr>
        </p:nvSpPr>
        <p:spPr/>
        <p:txBody>
          <a:bodyPr/>
          <a:lstStyle/>
          <a:p>
            <a:fld id="{64455D1D-99EE-490F-9C03-9EC99489DD6A}" type="slidenum">
              <a:rPr lang="hr-HR" smtClean="0">
                <a:solidFill>
                  <a:prstClr val="black"/>
                </a:solidFill>
              </a:rPr>
              <a:pPr/>
              <a:t>9</a:t>
            </a:fld>
            <a:endParaRPr lang="hr-HR">
              <a:solidFill>
                <a:prstClr val="black"/>
              </a:solidFill>
            </a:endParaRPr>
          </a:p>
        </p:txBody>
      </p:sp>
    </p:spTree>
    <p:extLst>
      <p:ext uri="{BB962C8B-B14F-4D97-AF65-F5344CB8AC3E}">
        <p14:creationId xmlns:p14="http://schemas.microsoft.com/office/powerpoint/2010/main" val="5328341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D4C8A7E8-582E-4FC8-98CC-325D509299D2}" type="slidenum">
              <a:rPr lang="hr-HR" smtClean="0"/>
              <a:t>42</a:t>
            </a:fld>
            <a:endParaRPr lang="hr-HR"/>
          </a:p>
        </p:txBody>
      </p:sp>
    </p:spTree>
    <p:extLst>
      <p:ext uri="{BB962C8B-B14F-4D97-AF65-F5344CB8AC3E}">
        <p14:creationId xmlns:p14="http://schemas.microsoft.com/office/powerpoint/2010/main" val="2319673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en-US" dirty="0"/>
          </a:p>
        </p:txBody>
      </p:sp>
      <p:sp>
        <p:nvSpPr>
          <p:cNvPr id="4" name="Rezervirano mjesto broja slajda 3"/>
          <p:cNvSpPr>
            <a:spLocks noGrp="1"/>
          </p:cNvSpPr>
          <p:nvPr>
            <p:ph type="sldNum" sz="quarter" idx="10"/>
          </p:nvPr>
        </p:nvSpPr>
        <p:spPr/>
        <p:txBody>
          <a:bodyPr/>
          <a:lstStyle/>
          <a:p>
            <a:fld id="{7FCB0EC0-1068-4122-A8C5-20E0A65E1CCE}" type="slidenum">
              <a:rPr lang="en-US" smtClean="0"/>
              <a:pPr/>
              <a:t>54</a:t>
            </a:fld>
            <a:endParaRPr lang="en-US"/>
          </a:p>
        </p:txBody>
      </p:sp>
    </p:spTree>
    <p:extLst>
      <p:ext uri="{BB962C8B-B14F-4D97-AF65-F5344CB8AC3E}">
        <p14:creationId xmlns:p14="http://schemas.microsoft.com/office/powerpoint/2010/main" val="21954864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dirty="0">
              <a:ea typeface="MS PGothic" pitchFamily="34" charset="-128"/>
            </a:endParaRPr>
          </a:p>
          <a:p>
            <a:endParaRPr lang="en-US" dirty="0"/>
          </a:p>
        </p:txBody>
      </p:sp>
      <p:sp>
        <p:nvSpPr>
          <p:cNvPr id="4" name="Slide Number Placeholder 3"/>
          <p:cNvSpPr>
            <a:spLocks noGrp="1"/>
          </p:cNvSpPr>
          <p:nvPr>
            <p:ph type="sldNum" sz="quarter" idx="10"/>
          </p:nvPr>
        </p:nvSpPr>
        <p:spPr/>
        <p:txBody>
          <a:bodyPr/>
          <a:lstStyle/>
          <a:p>
            <a:fld id="{2FA396D6-509D-4D9A-9E43-E6C61B17AB8B}" type="slidenum">
              <a:rPr lang="en-US" altLang="en-US" smtClean="0"/>
              <a:pPr/>
              <a:t>55</a:t>
            </a:fld>
            <a:endParaRPr lang="en-US" altLang="en-US"/>
          </a:p>
        </p:txBody>
      </p:sp>
    </p:spTree>
    <p:extLst>
      <p:ext uri="{BB962C8B-B14F-4D97-AF65-F5344CB8AC3E}">
        <p14:creationId xmlns:p14="http://schemas.microsoft.com/office/powerpoint/2010/main" val="38860868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A396D6-509D-4D9A-9E43-E6C61B17AB8B}" type="slidenum">
              <a:rPr lang="en-US" altLang="en-US" smtClean="0"/>
              <a:pPr/>
              <a:t>56</a:t>
            </a:fld>
            <a:endParaRPr lang="en-US" altLang="en-US"/>
          </a:p>
        </p:txBody>
      </p:sp>
    </p:spTree>
    <p:extLst>
      <p:ext uri="{BB962C8B-B14F-4D97-AF65-F5344CB8AC3E}">
        <p14:creationId xmlns:p14="http://schemas.microsoft.com/office/powerpoint/2010/main" val="25634252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4835" eaLnBrk="0" fontAlgn="base" hangingPunct="0">
              <a:spcBef>
                <a:spcPct val="30000"/>
              </a:spcBef>
              <a:spcAft>
                <a:spcPct val="0"/>
              </a:spcAft>
              <a:defRPr/>
            </a:pPr>
            <a:r>
              <a:rPr lang="en-US" dirty="0"/>
              <a:t>Lifestyle-- Perhaps most realistic would be to understand thoroughly the tastes and preferences of the main groups of labor in desired industries (e.g. software developers) and try to boost those.  This approach was taken in (for example) Oklahoma City, USA—which focused on sports industries and aimed to build the best amenities and sports ecosystem to make it an attractive place to live for workers who like sports.</a:t>
            </a:r>
          </a:p>
          <a:p>
            <a:pPr defTabSz="464835" eaLnBrk="0" fontAlgn="base" hangingPunct="0">
              <a:spcBef>
                <a:spcPct val="30000"/>
              </a:spcBef>
              <a:spcAft>
                <a:spcPct val="0"/>
              </a:spcAft>
              <a:defRPr/>
            </a:pPr>
            <a:endParaRPr lang="en-US" dirty="0"/>
          </a:p>
          <a:p>
            <a:pPr defTabSz="464835" eaLnBrk="0" fontAlgn="base" hangingPunct="0">
              <a:spcBef>
                <a:spcPct val="30000"/>
              </a:spcBef>
              <a:spcAft>
                <a:spcPct val="0"/>
              </a:spcAft>
              <a:defRPr/>
            </a:pPr>
            <a:r>
              <a:rPr lang="en-US" dirty="0"/>
              <a:t>Internationalizing-- some of this will depend on making it easier to do business in Slavonia—i.e. DB reform—and then promoting the results.  According to Croatia Competitiveness Report, Osijek is already 2</a:t>
            </a:r>
            <a:r>
              <a:rPr lang="en-US" baseline="30000" dirty="0"/>
              <a:t>nd</a:t>
            </a:r>
            <a:r>
              <a:rPr lang="en-US" dirty="0"/>
              <a:t> in Croatia on ease of doing business, but other counties are further behind.</a:t>
            </a:r>
            <a:endParaRPr lang="en-US" b="1" dirty="0"/>
          </a:p>
          <a:p>
            <a:pPr defTabSz="464835" eaLnBrk="0" fontAlgn="base" hangingPunct="0">
              <a:spcBef>
                <a:spcPct val="30000"/>
              </a:spcBef>
              <a:spcAft>
                <a:spcPct val="0"/>
              </a:spcAft>
              <a:defRPr/>
            </a:pPr>
            <a:endParaRPr lang="en-US" dirty="0"/>
          </a:p>
          <a:p>
            <a:endParaRPr lang="en-US" dirty="0"/>
          </a:p>
        </p:txBody>
      </p:sp>
      <p:sp>
        <p:nvSpPr>
          <p:cNvPr id="4" name="Slide Number Placeholder 3"/>
          <p:cNvSpPr>
            <a:spLocks noGrp="1"/>
          </p:cNvSpPr>
          <p:nvPr>
            <p:ph type="sldNum" sz="quarter" idx="10"/>
          </p:nvPr>
        </p:nvSpPr>
        <p:spPr/>
        <p:txBody>
          <a:bodyPr/>
          <a:lstStyle/>
          <a:p>
            <a:fld id="{2FA396D6-509D-4D9A-9E43-E6C61B17AB8B}" type="slidenum">
              <a:rPr lang="en-US" altLang="en-US" smtClean="0"/>
              <a:pPr/>
              <a:t>57</a:t>
            </a:fld>
            <a:endParaRPr lang="en-US" altLang="en-US"/>
          </a:p>
        </p:txBody>
      </p:sp>
    </p:spTree>
    <p:extLst>
      <p:ext uri="{BB962C8B-B14F-4D97-AF65-F5344CB8AC3E}">
        <p14:creationId xmlns:p14="http://schemas.microsoft.com/office/powerpoint/2010/main" val="21910962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A396D6-509D-4D9A-9E43-E6C61B17AB8B}" type="slidenum">
              <a:rPr lang="en-US" altLang="en-US" smtClean="0"/>
              <a:pPr/>
              <a:t>58</a:t>
            </a:fld>
            <a:endParaRPr lang="en-US" altLang="en-US"/>
          </a:p>
        </p:txBody>
      </p:sp>
    </p:spTree>
    <p:extLst>
      <p:ext uri="{BB962C8B-B14F-4D97-AF65-F5344CB8AC3E}">
        <p14:creationId xmlns:p14="http://schemas.microsoft.com/office/powerpoint/2010/main" val="2628037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en-US" dirty="0"/>
          </a:p>
        </p:txBody>
      </p:sp>
      <p:sp>
        <p:nvSpPr>
          <p:cNvPr id="4" name="Rezervirano mjesto broja slajda 3"/>
          <p:cNvSpPr>
            <a:spLocks noGrp="1"/>
          </p:cNvSpPr>
          <p:nvPr>
            <p:ph type="sldNum" sz="quarter" idx="10"/>
          </p:nvPr>
        </p:nvSpPr>
        <p:spPr/>
        <p:txBody>
          <a:bodyPr/>
          <a:lstStyle/>
          <a:p>
            <a:fld id="{7FCB0EC0-1068-4122-A8C5-20E0A65E1CCE}" type="slidenum">
              <a:rPr lang="en-US" smtClean="0"/>
              <a:pPr/>
              <a:t>59</a:t>
            </a:fld>
            <a:endParaRPr lang="en-US"/>
          </a:p>
        </p:txBody>
      </p:sp>
    </p:spTree>
    <p:extLst>
      <p:ext uri="{BB962C8B-B14F-4D97-AF65-F5344CB8AC3E}">
        <p14:creationId xmlns:p14="http://schemas.microsoft.com/office/powerpoint/2010/main" val="8846485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like slajda 1"/>
          <p:cNvSpPr>
            <a:spLocks noGrp="1" noRot="1" noChangeAspect="1"/>
          </p:cNvSpPr>
          <p:nvPr>
            <p:ph type="sldImg"/>
          </p:nvPr>
        </p:nvSpPr>
        <p:spPr/>
      </p:sp>
      <p:sp>
        <p:nvSpPr>
          <p:cNvPr id="3" name="Rezervirano mjesto bilježaka 2"/>
          <p:cNvSpPr>
            <a:spLocks noGrp="1"/>
          </p:cNvSpPr>
          <p:nvPr>
            <p:ph type="body" idx="1"/>
          </p:nvPr>
        </p:nvSpPr>
        <p:spPr/>
        <p:txBody>
          <a:bodyPr/>
          <a:lstStyle/>
          <a:p>
            <a:endParaRPr lang="en-US" dirty="0"/>
          </a:p>
        </p:txBody>
      </p:sp>
      <p:sp>
        <p:nvSpPr>
          <p:cNvPr id="4" name="Rezervirano mjesto broja slajda 3"/>
          <p:cNvSpPr>
            <a:spLocks noGrp="1"/>
          </p:cNvSpPr>
          <p:nvPr>
            <p:ph type="sldNum" sz="quarter" idx="10"/>
          </p:nvPr>
        </p:nvSpPr>
        <p:spPr/>
        <p:txBody>
          <a:bodyPr/>
          <a:lstStyle/>
          <a:p>
            <a:fld id="{7FCB0EC0-1068-4122-A8C5-20E0A65E1CCE}" type="slidenum">
              <a:rPr lang="en-US" smtClean="0"/>
              <a:pPr/>
              <a:t>60</a:t>
            </a:fld>
            <a:endParaRPr lang="en-US"/>
          </a:p>
        </p:txBody>
      </p:sp>
    </p:spTree>
    <p:extLst>
      <p:ext uri="{BB962C8B-B14F-4D97-AF65-F5344CB8AC3E}">
        <p14:creationId xmlns:p14="http://schemas.microsoft.com/office/powerpoint/2010/main" val="33288835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A396D6-509D-4D9A-9E43-E6C61B17AB8B}" type="slidenum">
              <a:rPr lang="en-US" altLang="en-US" smtClean="0"/>
              <a:pPr/>
              <a:t>61</a:t>
            </a:fld>
            <a:endParaRPr lang="en-US" altLang="en-US"/>
          </a:p>
        </p:txBody>
      </p:sp>
    </p:spTree>
    <p:extLst>
      <p:ext uri="{BB962C8B-B14F-4D97-AF65-F5344CB8AC3E}">
        <p14:creationId xmlns:p14="http://schemas.microsoft.com/office/powerpoint/2010/main" val="17999992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buFont typeface="Arial" panose="020B0604020202020204" pitchFamily="34" charset="0"/>
              <a:buNone/>
            </a:pPr>
            <a:r>
              <a:rPr lang="en-US" b="1" dirty="0">
                <a:solidFill>
                  <a:schemeClr val="tx1"/>
                </a:solidFill>
              </a:rPr>
              <a:t>One of the ways we can make this happen in practice is through making sure we continue to collaborate with each other.</a:t>
            </a:r>
          </a:p>
          <a:p>
            <a:pPr lvl="0">
              <a:buFont typeface="Arial" panose="020B0604020202020204" pitchFamily="34" charset="0"/>
              <a:buNone/>
            </a:pPr>
            <a:endParaRPr lang="en-US" b="1" dirty="0">
              <a:solidFill>
                <a:schemeClr val="tx1"/>
              </a:solidFill>
            </a:endParaRPr>
          </a:p>
          <a:p>
            <a:pPr lvl="0">
              <a:buFont typeface="Arial" panose="020B0604020202020204" pitchFamily="34" charset="0"/>
              <a:buChar char="•"/>
            </a:pPr>
            <a:r>
              <a:rPr lang="en-US" b="1" dirty="0">
                <a:solidFill>
                  <a:schemeClr val="tx1"/>
                </a:solidFill>
              </a:rPr>
              <a:t>You are the critical players in this process, and you are in the best situation to spot challenges and potential solutions.  </a:t>
            </a:r>
            <a:r>
              <a:rPr lang="en-US" dirty="0">
                <a:solidFill>
                  <a:schemeClr val="tx1"/>
                </a:solidFill>
              </a:rPr>
              <a:t>In addition, you will be implementing projects and achieving results.  Our role is to facilitate this process, but you are in the lead.</a:t>
            </a:r>
          </a:p>
          <a:p>
            <a:pPr lvl="0">
              <a:buFont typeface="Arial" panose="020B0604020202020204" pitchFamily="34" charset="0"/>
              <a:buChar char="•"/>
            </a:pPr>
            <a:endParaRPr lang="en-US" dirty="0">
              <a:solidFill>
                <a:schemeClr val="tx1"/>
              </a:solidFill>
            </a:endParaRPr>
          </a:p>
          <a:p>
            <a:pPr lvl="0">
              <a:buFont typeface="Arial" panose="020B0604020202020204" pitchFamily="34" charset="0"/>
              <a:buChar char="•"/>
            </a:pPr>
            <a:r>
              <a:rPr lang="en-US" b="1" dirty="0">
                <a:solidFill>
                  <a:schemeClr val="tx1"/>
                </a:solidFill>
              </a:rPr>
              <a:t>The World Bank technical teams can provide support for your decisions, and help facilitate processes. </a:t>
            </a:r>
            <a:r>
              <a:rPr lang="en-US" dirty="0">
                <a:solidFill>
                  <a:schemeClr val="tx1"/>
                </a:solidFill>
              </a:rPr>
              <a:t>We will bring technical and operational expertise drawing on international experience and worldwide network of experts.  We can propose ‘best alternatives’, and you will need to choose to implement them effectively.</a:t>
            </a:r>
          </a:p>
          <a:p>
            <a:pPr lvl="0">
              <a:buFont typeface="Arial" panose="020B0604020202020204" pitchFamily="34" charset="0"/>
              <a:buChar char="•"/>
            </a:pPr>
            <a:endParaRPr lang="en-US" dirty="0">
              <a:solidFill>
                <a:schemeClr val="tx1"/>
              </a:solidFill>
            </a:endParaRPr>
          </a:p>
          <a:p>
            <a:pPr lvl="0">
              <a:buFont typeface="Arial" panose="020B0604020202020204" pitchFamily="34" charset="0"/>
              <a:buChar char="•"/>
            </a:pPr>
            <a:r>
              <a:rPr lang="en-US" b="1" dirty="0">
                <a:solidFill>
                  <a:schemeClr val="tx1"/>
                </a:solidFill>
              </a:rPr>
              <a:t>We propose monthly ‘Steering Committees’ for each theme (agriculture, innovation &amp; education, ICT, tourism, wood, investment).  </a:t>
            </a:r>
            <a:r>
              <a:rPr lang="en-US" dirty="0">
                <a:solidFill>
                  <a:schemeClr val="tx1"/>
                </a:solidFill>
              </a:rPr>
              <a:t>Committee should include key stakeholders, and should be ready to solve problems.  Committees should bridge local and national government levels.</a:t>
            </a:r>
          </a:p>
          <a:p>
            <a:pPr lvl="0">
              <a:buFont typeface="Arial" panose="020B0604020202020204" pitchFamily="34" charset="0"/>
              <a:buChar char="•"/>
            </a:pPr>
            <a:endParaRPr lang="en-US" dirty="0">
              <a:solidFill>
                <a:schemeClr val="tx1"/>
              </a:solidFill>
            </a:endParaRPr>
          </a:p>
          <a:p>
            <a:pPr lvl="0">
              <a:buFont typeface="Arial" panose="020B0604020202020204" pitchFamily="34" charset="0"/>
              <a:buChar char="•"/>
            </a:pPr>
            <a:r>
              <a:rPr lang="en-US" b="1" dirty="0">
                <a:solidFill>
                  <a:schemeClr val="tx1"/>
                </a:solidFill>
              </a:rPr>
              <a:t>We will be doing this together.</a:t>
            </a:r>
            <a:endParaRPr lang="en-US" dirty="0">
              <a:solidFill>
                <a:schemeClr val="tx1"/>
              </a:solidFill>
            </a:endParaRPr>
          </a:p>
          <a:p>
            <a:endParaRPr lang="en-US" dirty="0"/>
          </a:p>
          <a:p>
            <a:endParaRPr lang="en-US" dirty="0"/>
          </a:p>
          <a:p>
            <a:r>
              <a:rPr lang="en-US" dirty="0"/>
              <a:t>THANK YOU VERY MUCH FOR YOUR ATTENTION.</a:t>
            </a:r>
          </a:p>
        </p:txBody>
      </p:sp>
      <p:sp>
        <p:nvSpPr>
          <p:cNvPr id="4" name="Slide Number Placeholder 3"/>
          <p:cNvSpPr>
            <a:spLocks noGrp="1"/>
          </p:cNvSpPr>
          <p:nvPr>
            <p:ph type="sldNum" sz="quarter" idx="10"/>
          </p:nvPr>
        </p:nvSpPr>
        <p:spPr/>
        <p:txBody>
          <a:bodyPr/>
          <a:lstStyle/>
          <a:p>
            <a:fld id="{2FA396D6-509D-4D9A-9E43-E6C61B17AB8B}" type="slidenum">
              <a:rPr lang="en-US" altLang="en-US" smtClean="0"/>
              <a:pPr/>
              <a:t>62</a:t>
            </a:fld>
            <a:endParaRPr lang="en-US" altLang="en-US"/>
          </a:p>
        </p:txBody>
      </p:sp>
    </p:spTree>
    <p:extLst>
      <p:ext uri="{BB962C8B-B14F-4D97-AF65-F5344CB8AC3E}">
        <p14:creationId xmlns:p14="http://schemas.microsoft.com/office/powerpoint/2010/main" val="1728721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4025" y="1258888"/>
            <a:ext cx="6032500" cy="3394075"/>
          </a:xfrm>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64455D1D-99EE-490F-9C03-9EC99489DD6A}" type="slidenum">
              <a:rPr lang="hr-HR" smtClean="0">
                <a:solidFill>
                  <a:prstClr val="black"/>
                </a:solidFill>
              </a:rPr>
              <a:pPr/>
              <a:t>12</a:t>
            </a:fld>
            <a:endParaRPr lang="hr-HR">
              <a:solidFill>
                <a:prstClr val="black"/>
              </a:solidFill>
            </a:endParaRPr>
          </a:p>
        </p:txBody>
      </p:sp>
    </p:spTree>
    <p:extLst>
      <p:ext uri="{BB962C8B-B14F-4D97-AF65-F5344CB8AC3E}">
        <p14:creationId xmlns:p14="http://schemas.microsoft.com/office/powerpoint/2010/main" val="17814811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64455D1D-99EE-490F-9C03-9EC99489DD6A}" type="slidenum">
              <a:rPr lang="hr-HR" smtClean="0">
                <a:solidFill>
                  <a:prstClr val="black"/>
                </a:solidFill>
              </a:rPr>
              <a:pPr/>
              <a:t>14</a:t>
            </a:fld>
            <a:endParaRPr lang="hr-HR">
              <a:solidFill>
                <a:prstClr val="black"/>
              </a:solidFill>
            </a:endParaRPr>
          </a:p>
        </p:txBody>
      </p:sp>
    </p:spTree>
    <p:extLst>
      <p:ext uri="{BB962C8B-B14F-4D97-AF65-F5344CB8AC3E}">
        <p14:creationId xmlns:p14="http://schemas.microsoft.com/office/powerpoint/2010/main" val="2321384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4025" y="1258888"/>
            <a:ext cx="6032500" cy="3394075"/>
          </a:xfrm>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64455D1D-99EE-490F-9C03-9EC99489DD6A}" type="slidenum">
              <a:rPr lang="hr-HR" smtClean="0">
                <a:solidFill>
                  <a:prstClr val="black"/>
                </a:solidFill>
              </a:rPr>
              <a:pPr/>
              <a:t>22</a:t>
            </a:fld>
            <a:endParaRPr lang="hr-HR">
              <a:solidFill>
                <a:prstClr val="black"/>
              </a:solidFill>
            </a:endParaRPr>
          </a:p>
        </p:txBody>
      </p:sp>
    </p:spTree>
    <p:extLst>
      <p:ext uri="{BB962C8B-B14F-4D97-AF65-F5344CB8AC3E}">
        <p14:creationId xmlns:p14="http://schemas.microsoft.com/office/powerpoint/2010/main" val="33840244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4025" y="1258888"/>
            <a:ext cx="6032500" cy="3394075"/>
          </a:xfrm>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64455D1D-99EE-490F-9C03-9EC99489DD6A}" type="slidenum">
              <a:rPr lang="hr-HR" smtClean="0">
                <a:solidFill>
                  <a:prstClr val="black"/>
                </a:solidFill>
              </a:rPr>
              <a:pPr/>
              <a:t>27</a:t>
            </a:fld>
            <a:endParaRPr lang="hr-HR">
              <a:solidFill>
                <a:prstClr val="black"/>
              </a:solidFill>
            </a:endParaRPr>
          </a:p>
        </p:txBody>
      </p:sp>
    </p:spTree>
    <p:extLst>
      <p:ext uri="{BB962C8B-B14F-4D97-AF65-F5344CB8AC3E}">
        <p14:creationId xmlns:p14="http://schemas.microsoft.com/office/powerpoint/2010/main" val="27112690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4025" y="1258888"/>
            <a:ext cx="6032500" cy="3394075"/>
          </a:xfrm>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64455D1D-99EE-490F-9C03-9EC99489DD6A}" type="slidenum">
              <a:rPr lang="hr-HR" smtClean="0">
                <a:solidFill>
                  <a:prstClr val="black"/>
                </a:solidFill>
              </a:rPr>
              <a:pPr/>
              <a:t>29</a:t>
            </a:fld>
            <a:endParaRPr lang="hr-HR">
              <a:solidFill>
                <a:prstClr val="black"/>
              </a:solidFill>
            </a:endParaRPr>
          </a:p>
        </p:txBody>
      </p:sp>
    </p:spTree>
    <p:extLst>
      <p:ext uri="{BB962C8B-B14F-4D97-AF65-F5344CB8AC3E}">
        <p14:creationId xmlns:p14="http://schemas.microsoft.com/office/powerpoint/2010/main" val="20027558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4025" y="1258888"/>
            <a:ext cx="6032500" cy="3394075"/>
          </a:xfrm>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64455D1D-99EE-490F-9C03-9EC99489DD6A}" type="slidenum">
              <a:rPr lang="hr-HR" smtClean="0">
                <a:solidFill>
                  <a:prstClr val="black"/>
                </a:solidFill>
              </a:rPr>
              <a:pPr/>
              <a:t>30</a:t>
            </a:fld>
            <a:endParaRPr lang="hr-HR">
              <a:solidFill>
                <a:prstClr val="black"/>
              </a:solidFill>
            </a:endParaRPr>
          </a:p>
        </p:txBody>
      </p:sp>
    </p:spTree>
    <p:extLst>
      <p:ext uri="{BB962C8B-B14F-4D97-AF65-F5344CB8AC3E}">
        <p14:creationId xmlns:p14="http://schemas.microsoft.com/office/powerpoint/2010/main" val="11001366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4025" y="1258888"/>
            <a:ext cx="6032500" cy="3394075"/>
          </a:xfrm>
        </p:spPr>
      </p:sp>
      <p:sp>
        <p:nvSpPr>
          <p:cNvPr id="3" name="Notes Placeholder 2"/>
          <p:cNvSpPr>
            <a:spLocks noGrp="1"/>
          </p:cNvSpPr>
          <p:nvPr>
            <p:ph type="body" idx="1"/>
          </p:nvPr>
        </p:nvSpPr>
        <p:spPr/>
        <p:txBody>
          <a:bodyPr/>
          <a:lstStyle/>
          <a:p>
            <a:endParaRPr lang="hr-HR" dirty="0"/>
          </a:p>
        </p:txBody>
      </p:sp>
      <p:sp>
        <p:nvSpPr>
          <p:cNvPr id="4" name="Slide Number Placeholder 3"/>
          <p:cNvSpPr>
            <a:spLocks noGrp="1"/>
          </p:cNvSpPr>
          <p:nvPr>
            <p:ph type="sldNum" sz="quarter" idx="10"/>
          </p:nvPr>
        </p:nvSpPr>
        <p:spPr/>
        <p:txBody>
          <a:bodyPr/>
          <a:lstStyle/>
          <a:p>
            <a:fld id="{64455D1D-99EE-490F-9C03-9EC99489DD6A}" type="slidenum">
              <a:rPr lang="hr-HR" smtClean="0">
                <a:solidFill>
                  <a:prstClr val="black"/>
                </a:solidFill>
              </a:rPr>
              <a:pPr/>
              <a:t>32</a:t>
            </a:fld>
            <a:endParaRPr lang="hr-HR">
              <a:solidFill>
                <a:prstClr val="black"/>
              </a:solidFill>
            </a:endParaRPr>
          </a:p>
        </p:txBody>
      </p:sp>
    </p:spTree>
    <p:extLst>
      <p:ext uri="{BB962C8B-B14F-4D97-AF65-F5344CB8AC3E}">
        <p14:creationId xmlns:p14="http://schemas.microsoft.com/office/powerpoint/2010/main" val="39472699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r-HR"/>
          </a:p>
        </p:txBody>
      </p:sp>
      <p:sp>
        <p:nvSpPr>
          <p:cNvPr id="4" name="Slide Number Placeholder 3"/>
          <p:cNvSpPr>
            <a:spLocks noGrp="1"/>
          </p:cNvSpPr>
          <p:nvPr>
            <p:ph type="sldNum" sz="quarter" idx="10"/>
          </p:nvPr>
        </p:nvSpPr>
        <p:spPr/>
        <p:txBody>
          <a:bodyPr/>
          <a:lstStyle/>
          <a:p>
            <a:fld id="{D4C8A7E8-582E-4FC8-98CC-325D509299D2}" type="slidenum">
              <a:rPr lang="hr-HR" smtClean="0"/>
              <a:t>41</a:t>
            </a:fld>
            <a:endParaRPr lang="hr-HR"/>
          </a:p>
        </p:txBody>
      </p:sp>
    </p:spTree>
    <p:extLst>
      <p:ext uri="{BB962C8B-B14F-4D97-AF65-F5344CB8AC3E}">
        <p14:creationId xmlns:p14="http://schemas.microsoft.com/office/powerpoint/2010/main" val="3308619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solidFill>
                  <a:schemeClr val="tx2">
                    <a:lumMod val="50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F40F5DD-CB61-4425-BFFE-4F0855B49FA5}" type="datetimeFigureOut">
              <a:rPr lang="hr-HR" smtClean="0"/>
              <a:t>22.2.2018.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AD07C56-446B-438F-BB8A-E2BDCC5FDD7E}" type="slidenum">
              <a:rPr lang="hr-HR" smtClean="0"/>
              <a:t>‹#›</a:t>
            </a:fld>
            <a:endParaRPr lang="hr-HR"/>
          </a:p>
        </p:txBody>
      </p:sp>
    </p:spTree>
    <p:extLst>
      <p:ext uri="{BB962C8B-B14F-4D97-AF65-F5344CB8AC3E}">
        <p14:creationId xmlns:p14="http://schemas.microsoft.com/office/powerpoint/2010/main" val="2341595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40F5DD-CB61-4425-BFFE-4F0855B49FA5}" type="datetimeFigureOut">
              <a:rPr lang="hr-HR" smtClean="0"/>
              <a:t>22.2.2018.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AD07C56-446B-438F-BB8A-E2BDCC5FDD7E}" type="slidenum">
              <a:rPr lang="hr-HR" smtClean="0"/>
              <a:t>‹#›</a:t>
            </a:fld>
            <a:endParaRPr lang="hr-HR"/>
          </a:p>
        </p:txBody>
      </p:sp>
    </p:spTree>
    <p:extLst>
      <p:ext uri="{BB962C8B-B14F-4D97-AF65-F5344CB8AC3E}">
        <p14:creationId xmlns:p14="http://schemas.microsoft.com/office/powerpoint/2010/main" val="1221048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285861"/>
            <a:ext cx="2743200" cy="4840303"/>
          </a:xfrm>
        </p:spPr>
        <p:txBody>
          <a:bodyPr vert="eaVert"/>
          <a:lstStyle>
            <a:lvl1pPr>
              <a:defRPr>
                <a:solidFill>
                  <a:schemeClr val="tx2">
                    <a:lumMod val="50000"/>
                  </a:schemeClr>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40F5DD-CB61-4425-BFFE-4F0855B49FA5}" type="datetimeFigureOut">
              <a:rPr lang="hr-HR" smtClean="0"/>
              <a:t>22.2.2018.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AD07C56-446B-438F-BB8A-E2BDCC5FDD7E}" type="slidenum">
              <a:rPr lang="hr-HR" smtClean="0"/>
              <a:t>‹#›</a:t>
            </a:fld>
            <a:endParaRPr lang="hr-HR"/>
          </a:p>
        </p:txBody>
      </p:sp>
    </p:spTree>
    <p:extLst>
      <p:ext uri="{BB962C8B-B14F-4D97-AF65-F5344CB8AC3E}">
        <p14:creationId xmlns:p14="http://schemas.microsoft.com/office/powerpoint/2010/main" val="19400250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ull Page">
    <p:spTree>
      <p:nvGrpSpPr>
        <p:cNvPr id="1" name=""/>
        <p:cNvGrpSpPr/>
        <p:nvPr/>
      </p:nvGrpSpPr>
      <p:grpSpPr>
        <a:xfrm>
          <a:off x="0" y="0"/>
          <a:ext cx="0" cy="0"/>
          <a:chOff x="0" y="0"/>
          <a:chExt cx="0" cy="0"/>
        </a:xfrm>
      </p:grpSpPr>
      <p:sp>
        <p:nvSpPr>
          <p:cNvPr id="4" name="Freeform 1682"/>
          <p:cNvSpPr>
            <a:spLocks/>
          </p:cNvSpPr>
          <p:nvPr/>
        </p:nvSpPr>
        <p:spPr bwMode="auto">
          <a:xfrm flipH="1">
            <a:off x="8506884" y="615953"/>
            <a:ext cx="1352549" cy="1895475"/>
          </a:xfrm>
          <a:custGeom>
            <a:avLst/>
            <a:gdLst>
              <a:gd name="T0" fmla="*/ 0 w 638"/>
              <a:gd name="T1" fmla="*/ 0 h 1194"/>
              <a:gd name="T2" fmla="*/ 2147483647 w 638"/>
              <a:gd name="T3" fmla="*/ 2147483647 h 1194"/>
              <a:gd name="T4" fmla="*/ 2147483647 w 638"/>
              <a:gd name="T5" fmla="*/ 2147483647 h 1194"/>
              <a:gd name="T6" fmla="*/ 2147483647 w 638"/>
              <a:gd name="T7" fmla="*/ 2147483647 h 1194"/>
              <a:gd name="T8" fmla="*/ 2147483647 w 638"/>
              <a:gd name="T9" fmla="*/ 2147483647 h 1194"/>
              <a:gd name="T10" fmla="*/ 2147483647 w 638"/>
              <a:gd name="T11" fmla="*/ 2147483647 h 1194"/>
              <a:gd name="T12" fmla="*/ 2147483647 w 638"/>
              <a:gd name="T13" fmla="*/ 2147483647 h 1194"/>
              <a:gd name="T14" fmla="*/ 2147483647 w 638"/>
              <a:gd name="T15" fmla="*/ 2147483647 h 1194"/>
              <a:gd name="T16" fmla="*/ 2147483647 w 638"/>
              <a:gd name="T17" fmla="*/ 2147483647 h 1194"/>
              <a:gd name="T18" fmla="*/ 2147483647 w 638"/>
              <a:gd name="T19" fmla="*/ 2147483647 h 1194"/>
              <a:gd name="T20" fmla="*/ 2147483647 w 638"/>
              <a:gd name="T21" fmla="*/ 2147483647 h 1194"/>
              <a:gd name="T22" fmla="*/ 2147483647 w 638"/>
              <a:gd name="T23" fmla="*/ 2147483647 h 1194"/>
              <a:gd name="T24" fmla="*/ 2147483647 w 638"/>
              <a:gd name="T25" fmla="*/ 2147483647 h 1194"/>
              <a:gd name="T26" fmla="*/ 2147483647 w 638"/>
              <a:gd name="T27" fmla="*/ 2147483647 h 1194"/>
              <a:gd name="T28" fmla="*/ 2147483647 w 638"/>
              <a:gd name="T29" fmla="*/ 2147483647 h 1194"/>
              <a:gd name="T30" fmla="*/ 2147483647 w 638"/>
              <a:gd name="T31" fmla="*/ 2147483647 h 1194"/>
              <a:gd name="T32" fmla="*/ 2147483647 w 638"/>
              <a:gd name="T33" fmla="*/ 2147483647 h 1194"/>
              <a:gd name="T34" fmla="*/ 2147483647 w 638"/>
              <a:gd name="T35" fmla="*/ 2147483647 h 1194"/>
              <a:gd name="T36" fmla="*/ 2147483647 w 638"/>
              <a:gd name="T37" fmla="*/ 2147483647 h 1194"/>
              <a:gd name="T38" fmla="*/ 2147483647 w 638"/>
              <a:gd name="T39" fmla="*/ 2147483647 h 1194"/>
              <a:gd name="T40" fmla="*/ 2147483647 w 638"/>
              <a:gd name="T41" fmla="*/ 2147483647 h 1194"/>
              <a:gd name="T42" fmla="*/ 2147483647 w 638"/>
              <a:gd name="T43" fmla="*/ 2147483647 h 1194"/>
              <a:gd name="T44" fmla="*/ 2147483647 w 638"/>
              <a:gd name="T45" fmla="*/ 2147483647 h 1194"/>
              <a:gd name="T46" fmla="*/ 2147483647 w 638"/>
              <a:gd name="T47" fmla="*/ 2147483647 h 1194"/>
              <a:gd name="T48" fmla="*/ 2147483647 w 638"/>
              <a:gd name="T49" fmla="*/ 2147483647 h 1194"/>
              <a:gd name="T50" fmla="*/ 2147483647 w 638"/>
              <a:gd name="T51" fmla="*/ 2147483647 h 1194"/>
              <a:gd name="T52" fmla="*/ 2147483647 w 638"/>
              <a:gd name="T53" fmla="*/ 2147483647 h 1194"/>
              <a:gd name="T54" fmla="*/ 2147483647 w 638"/>
              <a:gd name="T55" fmla="*/ 2147483647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sz="1200"/>
          </a:p>
        </p:txBody>
      </p:sp>
      <p:sp>
        <p:nvSpPr>
          <p:cNvPr id="5" name="Freeform 1683"/>
          <p:cNvSpPr>
            <a:spLocks/>
          </p:cNvSpPr>
          <p:nvPr/>
        </p:nvSpPr>
        <p:spPr bwMode="auto">
          <a:xfrm flipH="1">
            <a:off x="9880600" y="3175"/>
            <a:ext cx="950384" cy="584200"/>
          </a:xfrm>
          <a:custGeom>
            <a:avLst/>
            <a:gdLst>
              <a:gd name="T0" fmla="*/ 2147483647 w 448"/>
              <a:gd name="T1" fmla="*/ 2147483647 h 372"/>
              <a:gd name="T2" fmla="*/ 2147483647 w 448"/>
              <a:gd name="T3" fmla="*/ 2147483647 h 372"/>
              <a:gd name="T4" fmla="*/ 2147483647 w 448"/>
              <a:gd name="T5" fmla="*/ 2147483647 h 372"/>
              <a:gd name="T6" fmla="*/ 2147483647 w 448"/>
              <a:gd name="T7" fmla="*/ 2147483647 h 372"/>
              <a:gd name="T8" fmla="*/ 2147483647 w 448"/>
              <a:gd name="T9" fmla="*/ 2147483647 h 372"/>
              <a:gd name="T10" fmla="*/ 2147483647 w 448"/>
              <a:gd name="T11" fmla="*/ 2147483647 h 372"/>
              <a:gd name="T12" fmla="*/ 0 w 448"/>
              <a:gd name="T13" fmla="*/ 0 h 372"/>
              <a:gd name="T14" fmla="*/ 2147483647 w 448"/>
              <a:gd name="T15" fmla="*/ 0 h 372"/>
              <a:gd name="T16" fmla="*/ 2147483647 w 448"/>
              <a:gd name="T17" fmla="*/ 2147483647 h 372"/>
              <a:gd name="T18" fmla="*/ 2147483647 w 448"/>
              <a:gd name="T19" fmla="*/ 2147483647 h 372"/>
              <a:gd name="T20" fmla="*/ 2147483647 w 448"/>
              <a:gd name="T21" fmla="*/ 2147483647 h 372"/>
              <a:gd name="T22" fmla="*/ 2147483647 w 448"/>
              <a:gd name="T23" fmla="*/ 2147483647 h 372"/>
              <a:gd name="T24" fmla="*/ 2147483647 w 448"/>
              <a:gd name="T25" fmla="*/ 2147483647 h 372"/>
              <a:gd name="T26" fmla="*/ 2147483647 w 448"/>
              <a:gd name="T27" fmla="*/ 2147483647 h 372"/>
              <a:gd name="T28" fmla="*/ 2147483647 w 448"/>
              <a:gd name="T29" fmla="*/ 2147483647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sz="1200"/>
          </a:p>
        </p:txBody>
      </p:sp>
      <p:sp>
        <p:nvSpPr>
          <p:cNvPr id="6" name="Line 1086"/>
          <p:cNvSpPr>
            <a:spLocks noChangeShapeType="1"/>
          </p:cNvSpPr>
          <p:nvPr/>
        </p:nvSpPr>
        <p:spPr bwMode="auto">
          <a:xfrm>
            <a:off x="645586" y="617541"/>
            <a:ext cx="2116"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7" name="Line 1087"/>
          <p:cNvSpPr>
            <a:spLocks noChangeShapeType="1"/>
          </p:cNvSpPr>
          <p:nvPr/>
        </p:nvSpPr>
        <p:spPr bwMode="auto">
          <a:xfrm>
            <a:off x="645586" y="617541"/>
            <a:ext cx="2116"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8" name="Rectangle 1088"/>
          <p:cNvSpPr>
            <a:spLocks noChangeArrowheads="1"/>
          </p:cNvSpPr>
          <p:nvPr/>
        </p:nvSpPr>
        <p:spPr bwMode="auto">
          <a:xfrm>
            <a:off x="645586" y="617541"/>
            <a:ext cx="2116"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975" b="0">
              <a:cs typeface="+mn-cs"/>
            </a:endParaRPr>
          </a:p>
        </p:txBody>
      </p:sp>
      <p:sp>
        <p:nvSpPr>
          <p:cNvPr id="9" name="Rectangle 1089"/>
          <p:cNvSpPr>
            <a:spLocks noChangeArrowheads="1"/>
          </p:cNvSpPr>
          <p:nvPr/>
        </p:nvSpPr>
        <p:spPr bwMode="auto">
          <a:xfrm>
            <a:off x="645586" y="617541"/>
            <a:ext cx="2116"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975" b="0">
              <a:cs typeface="+mn-cs"/>
            </a:endParaRPr>
          </a:p>
        </p:txBody>
      </p:sp>
      <p:sp>
        <p:nvSpPr>
          <p:cNvPr id="10" name="Freeform 1098"/>
          <p:cNvSpPr>
            <a:spLocks/>
          </p:cNvSpPr>
          <p:nvPr/>
        </p:nvSpPr>
        <p:spPr bwMode="auto">
          <a:xfrm>
            <a:off x="649820" y="617541"/>
            <a:ext cx="4233" cy="1587"/>
          </a:xfrm>
          <a:custGeom>
            <a:avLst/>
            <a:gdLst>
              <a:gd name="T0" fmla="*/ 0 w 2"/>
              <a:gd name="T1" fmla="*/ 0 h 1587"/>
              <a:gd name="T2" fmla="*/ 2147483647 w 2"/>
              <a:gd name="T3" fmla="*/ 0 h 1587"/>
              <a:gd name="T4" fmla="*/ 2147483647 w 2"/>
              <a:gd name="T5" fmla="*/ 0 h 1587"/>
              <a:gd name="T6" fmla="*/ 2147483647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2147483647 w 2"/>
              <a:gd name="T35" fmla="*/ 0 h 1587"/>
              <a:gd name="T36" fmla="*/ 2147483647 w 2"/>
              <a:gd name="T37" fmla="*/ 0 h 1587"/>
              <a:gd name="T38" fmla="*/ 2147483647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11" name="Freeform 1115"/>
          <p:cNvSpPr>
            <a:spLocks/>
          </p:cNvSpPr>
          <p:nvPr/>
        </p:nvSpPr>
        <p:spPr bwMode="auto">
          <a:xfrm>
            <a:off x="611720" y="473075"/>
            <a:ext cx="4233" cy="3175"/>
          </a:xfrm>
          <a:custGeom>
            <a:avLst/>
            <a:gdLst>
              <a:gd name="T0" fmla="*/ 0 w 2"/>
              <a:gd name="T1" fmla="*/ 2147483647 h 2"/>
              <a:gd name="T2" fmla="*/ 0 w 2"/>
              <a:gd name="T3" fmla="*/ 2147483647 h 2"/>
              <a:gd name="T4" fmla="*/ 0 w 2"/>
              <a:gd name="T5" fmla="*/ 2147483647 h 2"/>
              <a:gd name="T6" fmla="*/ 0 w 2"/>
              <a:gd name="T7" fmla="*/ 2147483647 h 2"/>
              <a:gd name="T8" fmla="*/ 0 w 2"/>
              <a:gd name="T9" fmla="*/ 2147483647 h 2"/>
              <a:gd name="T10" fmla="*/ 0 w 2"/>
              <a:gd name="T11" fmla="*/ 2147483647 h 2"/>
              <a:gd name="T12" fmla="*/ 2147483647 w 2"/>
              <a:gd name="T13" fmla="*/ 2147483647 h 2"/>
              <a:gd name="T14" fmla="*/ 2147483647 w 2"/>
              <a:gd name="T15" fmla="*/ 2147483647 h 2"/>
              <a:gd name="T16" fmla="*/ 2147483647 w 2"/>
              <a:gd name="T17" fmla="*/ 0 h 2"/>
              <a:gd name="T18" fmla="*/ 0 w 2"/>
              <a:gd name="T19" fmla="*/ 2147483647 h 2"/>
              <a:gd name="T20" fmla="*/ 0 w 2"/>
              <a:gd name="T21" fmla="*/ 2147483647 h 2"/>
              <a:gd name="T22" fmla="*/ 0 w 2"/>
              <a:gd name="T23" fmla="*/ 2147483647 h 2"/>
              <a:gd name="T24" fmla="*/ 0 w 2"/>
              <a:gd name="T25" fmla="*/ 2147483647 h 2"/>
              <a:gd name="T26" fmla="*/ 0 w 2"/>
              <a:gd name="T27" fmla="*/ 2147483647 h 2"/>
              <a:gd name="T28" fmla="*/ 2147483647 w 2"/>
              <a:gd name="T29" fmla="*/ 2147483647 h 2"/>
              <a:gd name="T30" fmla="*/ 2147483647 w 2"/>
              <a:gd name="T31" fmla="*/ 2147483647 h 2"/>
              <a:gd name="T32" fmla="*/ 2147483647 w 2"/>
              <a:gd name="T33" fmla="*/ 2147483647 h 2"/>
              <a:gd name="T34" fmla="*/ 2147483647 w 2"/>
              <a:gd name="T35" fmla="*/ 2147483647 h 2"/>
              <a:gd name="T36" fmla="*/ 2147483647 w 2"/>
              <a:gd name="T37" fmla="*/ 2147483647 h 2"/>
              <a:gd name="T38" fmla="*/ 2147483647 w 2"/>
              <a:gd name="T39" fmla="*/ 2147483647 h 2"/>
              <a:gd name="T40" fmla="*/ 0 w 2"/>
              <a:gd name="T41" fmla="*/ 2147483647 h 2"/>
              <a:gd name="T42" fmla="*/ 0 w 2"/>
              <a:gd name="T43" fmla="*/ 2147483647 h 2"/>
              <a:gd name="T44" fmla="*/ 0 w 2"/>
              <a:gd name="T45" fmla="*/ 2147483647 h 2"/>
              <a:gd name="T46" fmla="*/ 0 w 2"/>
              <a:gd name="T47" fmla="*/ 2147483647 h 2"/>
              <a:gd name="T48" fmla="*/ 0 w 2"/>
              <a:gd name="T49" fmla="*/ 2147483647 h 2"/>
              <a:gd name="T50" fmla="*/ 0 w 2"/>
              <a:gd name="T51" fmla="*/ 2147483647 h 2"/>
              <a:gd name="T52" fmla="*/ 0 w 2"/>
              <a:gd name="T53" fmla="*/ 2147483647 h 2"/>
              <a:gd name="T54" fmla="*/ 2147483647 w 2"/>
              <a:gd name="T55" fmla="*/ 2147483647 h 2"/>
              <a:gd name="T56" fmla="*/ 0 w 2"/>
              <a:gd name="T57" fmla="*/ 2147483647 h 2"/>
              <a:gd name="T58" fmla="*/ 2147483647 w 2"/>
              <a:gd name="T59" fmla="*/ 2147483647 h 2"/>
              <a:gd name="T60" fmla="*/ 2147483647 w 2"/>
              <a:gd name="T61" fmla="*/ 2147483647 h 2"/>
              <a:gd name="T62" fmla="*/ 2147483647 w 2"/>
              <a:gd name="T63" fmla="*/ 2147483647 h 2"/>
              <a:gd name="T64" fmla="*/ 0 w 2"/>
              <a:gd name="T65" fmla="*/ 2147483647 h 2"/>
              <a:gd name="T66" fmla="*/ 0 w 2"/>
              <a:gd name="T67" fmla="*/ 2147483647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12" name="Freeform 1120"/>
          <p:cNvSpPr>
            <a:spLocks/>
          </p:cNvSpPr>
          <p:nvPr/>
        </p:nvSpPr>
        <p:spPr bwMode="auto">
          <a:xfrm>
            <a:off x="611720" y="463553"/>
            <a:ext cx="4233" cy="3175"/>
          </a:xfrm>
          <a:custGeom>
            <a:avLst/>
            <a:gdLst>
              <a:gd name="T0" fmla="*/ 0 w 2"/>
              <a:gd name="T1" fmla="*/ 0 h 2"/>
              <a:gd name="T2" fmla="*/ 0 w 2"/>
              <a:gd name="T3" fmla="*/ 2147483647 h 2"/>
              <a:gd name="T4" fmla="*/ 0 w 2"/>
              <a:gd name="T5" fmla="*/ 2147483647 h 2"/>
              <a:gd name="T6" fmla="*/ 0 w 2"/>
              <a:gd name="T7" fmla="*/ 2147483647 h 2"/>
              <a:gd name="T8" fmla="*/ 2147483647 w 2"/>
              <a:gd name="T9" fmla="*/ 2147483647 h 2"/>
              <a:gd name="T10" fmla="*/ 2147483647 w 2"/>
              <a:gd name="T11" fmla="*/ 0 h 2"/>
              <a:gd name="T12" fmla="*/ 2147483647 w 2"/>
              <a:gd name="T13" fmla="*/ 0 h 2"/>
              <a:gd name="T14" fmla="*/ 2147483647 w 2"/>
              <a:gd name="T15" fmla="*/ 0 h 2"/>
              <a:gd name="T16" fmla="*/ 0 w 2"/>
              <a:gd name="T17" fmla="*/ 0 h 2"/>
              <a:gd name="T18" fmla="*/ 0 w 2"/>
              <a:gd name="T19" fmla="*/ 2147483647 h 2"/>
              <a:gd name="T20" fmla="*/ 0 w 2"/>
              <a:gd name="T21" fmla="*/ 2147483647 h 2"/>
              <a:gd name="T22" fmla="*/ 2147483647 w 2"/>
              <a:gd name="T23" fmla="*/ 0 h 2"/>
              <a:gd name="T24" fmla="*/ 2147483647 w 2"/>
              <a:gd name="T25" fmla="*/ 0 h 2"/>
              <a:gd name="T26" fmla="*/ 2147483647 w 2"/>
              <a:gd name="T27" fmla="*/ 0 h 2"/>
              <a:gd name="T28" fmla="*/ 2147483647 w 2"/>
              <a:gd name="T29" fmla="*/ 2147483647 h 2"/>
              <a:gd name="T30" fmla="*/ 0 w 2"/>
              <a:gd name="T31" fmla="*/ 2147483647 h 2"/>
              <a:gd name="T32" fmla="*/ 0 w 2"/>
              <a:gd name="T33" fmla="*/ 2147483647 h 2"/>
              <a:gd name="T34" fmla="*/ 0 w 2"/>
              <a:gd name="T35" fmla="*/ 2147483647 h 2"/>
              <a:gd name="T36" fmla="*/ 0 w 2"/>
              <a:gd name="T37" fmla="*/ 2147483647 h 2"/>
              <a:gd name="T38" fmla="*/ 0 w 2"/>
              <a:gd name="T39" fmla="*/ 2147483647 h 2"/>
              <a:gd name="T40" fmla="*/ 0 w 2"/>
              <a:gd name="T41" fmla="*/ 2147483647 h 2"/>
              <a:gd name="T42" fmla="*/ 0 w 2"/>
              <a:gd name="T43" fmla="*/ 2147483647 h 2"/>
              <a:gd name="T44" fmla="*/ 0 w 2"/>
              <a:gd name="T45" fmla="*/ 2147483647 h 2"/>
              <a:gd name="T46" fmla="*/ 2147483647 w 2"/>
              <a:gd name="T47" fmla="*/ 2147483647 h 2"/>
              <a:gd name="T48" fmla="*/ 0 w 2"/>
              <a:gd name="T49" fmla="*/ 2147483647 h 2"/>
              <a:gd name="T50" fmla="*/ 0 w 2"/>
              <a:gd name="T51" fmla="*/ 2147483647 h 2"/>
              <a:gd name="T52" fmla="*/ 2147483647 w 2"/>
              <a:gd name="T53" fmla="*/ 2147483647 h 2"/>
              <a:gd name="T54" fmla="*/ 2147483647 w 2"/>
              <a:gd name="T55" fmla="*/ 2147483647 h 2"/>
              <a:gd name="T56" fmla="*/ 2147483647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13" name="Freeform 1134"/>
          <p:cNvSpPr>
            <a:spLocks/>
          </p:cNvSpPr>
          <p:nvPr/>
        </p:nvSpPr>
        <p:spPr bwMode="auto">
          <a:xfrm>
            <a:off x="937686" y="514350"/>
            <a:ext cx="4233" cy="6350"/>
          </a:xfrm>
          <a:custGeom>
            <a:avLst/>
            <a:gdLst>
              <a:gd name="T0" fmla="*/ 2147483647 w 2"/>
              <a:gd name="T1" fmla="*/ 2147483647 h 4"/>
              <a:gd name="T2" fmla="*/ 2147483647 w 2"/>
              <a:gd name="T3" fmla="*/ 2147483647 h 4"/>
              <a:gd name="T4" fmla="*/ 2147483647 w 2"/>
              <a:gd name="T5" fmla="*/ 2147483647 h 4"/>
              <a:gd name="T6" fmla="*/ 2147483647 w 2"/>
              <a:gd name="T7" fmla="*/ 2147483647 h 4"/>
              <a:gd name="T8" fmla="*/ 2147483647 w 2"/>
              <a:gd name="T9" fmla="*/ 0 h 4"/>
              <a:gd name="T10" fmla="*/ 2147483647 w 2"/>
              <a:gd name="T11" fmla="*/ 0 h 4"/>
              <a:gd name="T12" fmla="*/ 2147483647 w 2"/>
              <a:gd name="T13" fmla="*/ 0 h 4"/>
              <a:gd name="T14" fmla="*/ 0 w 2"/>
              <a:gd name="T15" fmla="*/ 2147483647 h 4"/>
              <a:gd name="T16" fmla="*/ 2147483647 w 2"/>
              <a:gd name="T17" fmla="*/ 2147483647 h 4"/>
              <a:gd name="T18" fmla="*/ 2147483647 w 2"/>
              <a:gd name="T19" fmla="*/ 2147483647 h 4"/>
              <a:gd name="T20" fmla="*/ 2147483647 w 2"/>
              <a:gd name="T21" fmla="*/ 2147483647 h 4"/>
              <a:gd name="T22" fmla="*/ 2147483647 w 2"/>
              <a:gd name="T23" fmla="*/ 0 h 4"/>
              <a:gd name="T24" fmla="*/ 2147483647 w 2"/>
              <a:gd name="T25" fmla="*/ 2147483647 h 4"/>
              <a:gd name="T26" fmla="*/ 2147483647 w 2"/>
              <a:gd name="T27" fmla="*/ 2147483647 h 4"/>
              <a:gd name="T28" fmla="*/ 2147483647 w 2"/>
              <a:gd name="T29" fmla="*/ 2147483647 h 4"/>
              <a:gd name="T30" fmla="*/ 2147483647 w 2"/>
              <a:gd name="T31" fmla="*/ 2147483647 h 4"/>
              <a:gd name="T32" fmla="*/ 2147483647 w 2"/>
              <a:gd name="T33" fmla="*/ 2147483647 h 4"/>
              <a:gd name="T34" fmla="*/ 2147483647 w 2"/>
              <a:gd name="T35" fmla="*/ 2147483647 h 4"/>
              <a:gd name="T36" fmla="*/ 2147483647 w 2"/>
              <a:gd name="T37" fmla="*/ 2147483647 h 4"/>
              <a:gd name="T38" fmla="*/ 2147483647 w 2"/>
              <a:gd name="T39" fmla="*/ 2147483647 h 4"/>
              <a:gd name="T40" fmla="*/ 2147483647 w 2"/>
              <a:gd name="T41" fmla="*/ 2147483647 h 4"/>
              <a:gd name="T42" fmla="*/ 2147483647 w 2"/>
              <a:gd name="T43" fmla="*/ 2147483647 h 4"/>
              <a:gd name="T44" fmla="*/ 2147483647 w 2"/>
              <a:gd name="T45" fmla="*/ 2147483647 h 4"/>
              <a:gd name="T46" fmla="*/ 2147483647 w 2"/>
              <a:gd name="T47" fmla="*/ 2147483647 h 4"/>
              <a:gd name="T48" fmla="*/ 2147483647 w 2"/>
              <a:gd name="T49" fmla="*/ 2147483647 h 4"/>
              <a:gd name="T50" fmla="*/ 2147483647 w 2"/>
              <a:gd name="T51" fmla="*/ 2147483647 h 4"/>
              <a:gd name="T52" fmla="*/ 0 w 2"/>
              <a:gd name="T53" fmla="*/ 2147483647 h 4"/>
              <a:gd name="T54" fmla="*/ 2147483647 w 2"/>
              <a:gd name="T55" fmla="*/ 2147483647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14" name="Freeform 1141"/>
          <p:cNvSpPr>
            <a:spLocks/>
          </p:cNvSpPr>
          <p:nvPr/>
        </p:nvSpPr>
        <p:spPr bwMode="auto">
          <a:xfrm>
            <a:off x="941919" y="479425"/>
            <a:ext cx="2116" cy="6350"/>
          </a:xfrm>
          <a:custGeom>
            <a:avLst/>
            <a:gdLst>
              <a:gd name="T0" fmla="*/ 0 w 1587"/>
              <a:gd name="T1" fmla="*/ 2147483647 h 4"/>
              <a:gd name="T2" fmla="*/ 0 w 1587"/>
              <a:gd name="T3" fmla="*/ 2147483647 h 4"/>
              <a:gd name="T4" fmla="*/ 0 w 1587"/>
              <a:gd name="T5" fmla="*/ 0 h 4"/>
              <a:gd name="T6" fmla="*/ 0 w 1587"/>
              <a:gd name="T7" fmla="*/ 0 h 4"/>
              <a:gd name="T8" fmla="*/ 0 w 1587"/>
              <a:gd name="T9" fmla="*/ 2147483647 h 4"/>
              <a:gd name="T10" fmla="*/ 0 w 1587"/>
              <a:gd name="T11" fmla="*/ 2147483647 h 4"/>
              <a:gd name="T12" fmla="*/ 0 w 1587"/>
              <a:gd name="T13" fmla="*/ 2147483647 h 4"/>
              <a:gd name="T14" fmla="*/ 0 w 1587"/>
              <a:gd name="T15" fmla="*/ 2147483647 h 4"/>
              <a:gd name="T16" fmla="*/ 0 w 1587"/>
              <a:gd name="T17" fmla="*/ 2147483647 h 4"/>
              <a:gd name="T18" fmla="*/ 0 w 1587"/>
              <a:gd name="T19" fmla="*/ 2147483647 h 4"/>
              <a:gd name="T20" fmla="*/ 0 w 1587"/>
              <a:gd name="T21" fmla="*/ 2147483647 h 4"/>
              <a:gd name="T22" fmla="*/ 0 w 1587"/>
              <a:gd name="T23" fmla="*/ 2147483647 h 4"/>
              <a:gd name="T24" fmla="*/ 0 w 1587"/>
              <a:gd name="T25" fmla="*/ 2147483647 h 4"/>
              <a:gd name="T26" fmla="*/ 0 w 1587"/>
              <a:gd name="T27" fmla="*/ 2147483647 h 4"/>
              <a:gd name="T28" fmla="*/ 0 w 1587"/>
              <a:gd name="T29" fmla="*/ 2147483647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15" name="Freeform 1148"/>
          <p:cNvSpPr>
            <a:spLocks/>
          </p:cNvSpPr>
          <p:nvPr/>
        </p:nvSpPr>
        <p:spPr bwMode="auto">
          <a:xfrm>
            <a:off x="924986" y="460376"/>
            <a:ext cx="4233" cy="3175"/>
          </a:xfrm>
          <a:custGeom>
            <a:avLst/>
            <a:gdLst>
              <a:gd name="T0" fmla="*/ 2147483647 w 2"/>
              <a:gd name="T1" fmla="*/ 2147483647 h 2"/>
              <a:gd name="T2" fmla="*/ 2147483647 w 2"/>
              <a:gd name="T3" fmla="*/ 0 h 2"/>
              <a:gd name="T4" fmla="*/ 2147483647 w 2"/>
              <a:gd name="T5" fmla="*/ 0 h 2"/>
              <a:gd name="T6" fmla="*/ 2147483647 w 2"/>
              <a:gd name="T7" fmla="*/ 0 h 2"/>
              <a:gd name="T8" fmla="*/ 2147483647 w 2"/>
              <a:gd name="T9" fmla="*/ 0 h 2"/>
              <a:gd name="T10" fmla="*/ 0 w 2"/>
              <a:gd name="T11" fmla="*/ 0 h 2"/>
              <a:gd name="T12" fmla="*/ 0 w 2"/>
              <a:gd name="T13" fmla="*/ 0 h 2"/>
              <a:gd name="T14" fmla="*/ 0 w 2"/>
              <a:gd name="T15" fmla="*/ 2147483647 h 2"/>
              <a:gd name="T16" fmla="*/ 0 w 2"/>
              <a:gd name="T17" fmla="*/ 2147483647 h 2"/>
              <a:gd name="T18" fmla="*/ 0 w 2"/>
              <a:gd name="T19" fmla="*/ 2147483647 h 2"/>
              <a:gd name="T20" fmla="*/ 2147483647 w 2"/>
              <a:gd name="T21" fmla="*/ 2147483647 h 2"/>
              <a:gd name="T22" fmla="*/ 2147483647 w 2"/>
              <a:gd name="T23" fmla="*/ 2147483647 h 2"/>
              <a:gd name="T24" fmla="*/ 2147483647 w 2"/>
              <a:gd name="T25" fmla="*/ 0 h 2"/>
              <a:gd name="T26" fmla="*/ 2147483647 w 2"/>
              <a:gd name="T27" fmla="*/ 0 h 2"/>
              <a:gd name="T28" fmla="*/ 2147483647 w 2"/>
              <a:gd name="T29" fmla="*/ 0 h 2"/>
              <a:gd name="T30" fmla="*/ 0 w 2"/>
              <a:gd name="T31" fmla="*/ 2147483647 h 2"/>
              <a:gd name="T32" fmla="*/ 2147483647 w 2"/>
              <a:gd name="T33" fmla="*/ 2147483647 h 2"/>
              <a:gd name="T34" fmla="*/ 2147483647 w 2"/>
              <a:gd name="T35" fmla="*/ 0 h 2"/>
              <a:gd name="T36" fmla="*/ 0 w 2"/>
              <a:gd name="T37" fmla="*/ 2147483647 h 2"/>
              <a:gd name="T38" fmla="*/ 2147483647 w 2"/>
              <a:gd name="T39" fmla="*/ 2147483647 h 2"/>
              <a:gd name="T40" fmla="*/ 0 w 2"/>
              <a:gd name="T41" fmla="*/ 2147483647 h 2"/>
              <a:gd name="T42" fmla="*/ 0 w 2"/>
              <a:gd name="T43" fmla="*/ 2147483647 h 2"/>
              <a:gd name="T44" fmla="*/ 0 w 2"/>
              <a:gd name="T45" fmla="*/ 2147483647 h 2"/>
              <a:gd name="T46" fmla="*/ 0 w 2"/>
              <a:gd name="T47" fmla="*/ 2147483647 h 2"/>
              <a:gd name="T48" fmla="*/ 0 w 2"/>
              <a:gd name="T49" fmla="*/ 2147483647 h 2"/>
              <a:gd name="T50" fmla="*/ 0 w 2"/>
              <a:gd name="T51" fmla="*/ 2147483647 h 2"/>
              <a:gd name="T52" fmla="*/ 0 w 2"/>
              <a:gd name="T53" fmla="*/ 2147483647 h 2"/>
              <a:gd name="T54" fmla="*/ 0 w 2"/>
              <a:gd name="T55" fmla="*/ 2147483647 h 2"/>
              <a:gd name="T56" fmla="*/ 0 w 2"/>
              <a:gd name="T57" fmla="*/ 2147483647 h 2"/>
              <a:gd name="T58" fmla="*/ 2147483647 w 2"/>
              <a:gd name="T59" fmla="*/ 2147483647 h 2"/>
              <a:gd name="T60" fmla="*/ 2147483647 w 2"/>
              <a:gd name="T61" fmla="*/ 2147483647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16" name="Freeform 1150"/>
          <p:cNvSpPr>
            <a:spLocks/>
          </p:cNvSpPr>
          <p:nvPr/>
        </p:nvSpPr>
        <p:spPr bwMode="auto">
          <a:xfrm>
            <a:off x="912286" y="447677"/>
            <a:ext cx="2116" cy="3175"/>
          </a:xfrm>
          <a:custGeom>
            <a:avLst/>
            <a:gdLst>
              <a:gd name="T0" fmla="*/ 0 w 1587"/>
              <a:gd name="T1" fmla="*/ 2147483647 h 2"/>
              <a:gd name="T2" fmla="*/ 0 w 1587"/>
              <a:gd name="T3" fmla="*/ 0 h 2"/>
              <a:gd name="T4" fmla="*/ 0 w 1587"/>
              <a:gd name="T5" fmla="*/ 2147483647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17" name="Freeform 1152"/>
          <p:cNvSpPr>
            <a:spLocks/>
          </p:cNvSpPr>
          <p:nvPr/>
        </p:nvSpPr>
        <p:spPr bwMode="auto">
          <a:xfrm>
            <a:off x="912286" y="447677"/>
            <a:ext cx="4233" cy="3175"/>
          </a:xfrm>
          <a:custGeom>
            <a:avLst/>
            <a:gdLst>
              <a:gd name="T0" fmla="*/ 2147483647 w 2"/>
              <a:gd name="T1" fmla="*/ 0 h 2"/>
              <a:gd name="T2" fmla="*/ 0 w 2"/>
              <a:gd name="T3" fmla="*/ 0 h 2"/>
              <a:gd name="T4" fmla="*/ 0 w 2"/>
              <a:gd name="T5" fmla="*/ 0 h 2"/>
              <a:gd name="T6" fmla="*/ 0 w 2"/>
              <a:gd name="T7" fmla="*/ 0 h 2"/>
              <a:gd name="T8" fmla="*/ 0 w 2"/>
              <a:gd name="T9" fmla="*/ 2147483647 h 2"/>
              <a:gd name="T10" fmla="*/ 2147483647 w 2"/>
              <a:gd name="T11" fmla="*/ 2147483647 h 2"/>
              <a:gd name="T12" fmla="*/ 2147483647 w 2"/>
              <a:gd name="T13" fmla="*/ 0 h 2"/>
              <a:gd name="T14" fmla="*/ 0 w 2"/>
              <a:gd name="T15" fmla="*/ 0 h 2"/>
              <a:gd name="T16" fmla="*/ 0 w 2"/>
              <a:gd name="T17" fmla="*/ 0 h 2"/>
              <a:gd name="T18" fmla="*/ 0 w 2"/>
              <a:gd name="T19" fmla="*/ 0 h 2"/>
              <a:gd name="T20" fmla="*/ 0 w 2"/>
              <a:gd name="T21" fmla="*/ 2147483647 h 2"/>
              <a:gd name="T22" fmla="*/ 2147483647 w 2"/>
              <a:gd name="T23" fmla="*/ 2147483647 h 2"/>
              <a:gd name="T24" fmla="*/ 2147483647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18" name="Freeform 1154"/>
          <p:cNvSpPr>
            <a:spLocks/>
          </p:cNvSpPr>
          <p:nvPr/>
        </p:nvSpPr>
        <p:spPr bwMode="auto">
          <a:xfrm>
            <a:off x="886886" y="434975"/>
            <a:ext cx="4233" cy="1588"/>
          </a:xfrm>
          <a:custGeom>
            <a:avLst/>
            <a:gdLst>
              <a:gd name="T0" fmla="*/ 2147483647 w 2"/>
              <a:gd name="T1" fmla="*/ 0 h 1588"/>
              <a:gd name="T2" fmla="*/ 0 w 2"/>
              <a:gd name="T3" fmla="*/ 0 h 1588"/>
              <a:gd name="T4" fmla="*/ 2147483647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19" name="Freeform 1156"/>
          <p:cNvSpPr>
            <a:spLocks/>
          </p:cNvSpPr>
          <p:nvPr/>
        </p:nvSpPr>
        <p:spPr bwMode="auto">
          <a:xfrm>
            <a:off x="886886" y="431801"/>
            <a:ext cx="4233" cy="3175"/>
          </a:xfrm>
          <a:custGeom>
            <a:avLst/>
            <a:gdLst>
              <a:gd name="T0" fmla="*/ 2147483647 w 2"/>
              <a:gd name="T1" fmla="*/ 2147483647 h 2"/>
              <a:gd name="T2" fmla="*/ 0 w 2"/>
              <a:gd name="T3" fmla="*/ 0 h 2"/>
              <a:gd name="T4" fmla="*/ 0 w 2"/>
              <a:gd name="T5" fmla="*/ 0 h 2"/>
              <a:gd name="T6" fmla="*/ 0 w 2"/>
              <a:gd name="T7" fmla="*/ 2147483647 h 2"/>
              <a:gd name="T8" fmla="*/ 2147483647 w 2"/>
              <a:gd name="T9" fmla="*/ 2147483647 h 2"/>
              <a:gd name="T10" fmla="*/ 2147483647 w 2"/>
              <a:gd name="T11" fmla="*/ 2147483647 h 2"/>
              <a:gd name="T12" fmla="*/ 2147483647 w 2"/>
              <a:gd name="T13" fmla="*/ 2147483647 h 2"/>
              <a:gd name="T14" fmla="*/ 0 w 2"/>
              <a:gd name="T15" fmla="*/ 0 h 2"/>
              <a:gd name="T16" fmla="*/ 0 w 2"/>
              <a:gd name="T17" fmla="*/ 0 h 2"/>
              <a:gd name="T18" fmla="*/ 0 w 2"/>
              <a:gd name="T19" fmla="*/ 2147483647 h 2"/>
              <a:gd name="T20" fmla="*/ 2147483647 w 2"/>
              <a:gd name="T21" fmla="*/ 2147483647 h 2"/>
              <a:gd name="T22" fmla="*/ 2147483647 w 2"/>
              <a:gd name="T23" fmla="*/ 2147483647 h 2"/>
              <a:gd name="T24" fmla="*/ 2147483647 w 2"/>
              <a:gd name="T25" fmla="*/ 2147483647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20" name="Freeform 1163"/>
          <p:cNvSpPr>
            <a:spLocks/>
          </p:cNvSpPr>
          <p:nvPr/>
        </p:nvSpPr>
        <p:spPr bwMode="auto">
          <a:xfrm>
            <a:off x="814917" y="415928"/>
            <a:ext cx="8467" cy="3175"/>
          </a:xfrm>
          <a:custGeom>
            <a:avLst/>
            <a:gdLst>
              <a:gd name="T0" fmla="*/ 2147483647 w 4"/>
              <a:gd name="T1" fmla="*/ 2147483647 h 2"/>
              <a:gd name="T2" fmla="*/ 2147483647 w 4"/>
              <a:gd name="T3" fmla="*/ 2147483647 h 2"/>
              <a:gd name="T4" fmla="*/ 2147483647 w 4"/>
              <a:gd name="T5" fmla="*/ 2147483647 h 2"/>
              <a:gd name="T6" fmla="*/ 2147483647 w 4"/>
              <a:gd name="T7" fmla="*/ 0 h 2"/>
              <a:gd name="T8" fmla="*/ 2147483647 w 4"/>
              <a:gd name="T9" fmla="*/ 0 h 2"/>
              <a:gd name="T10" fmla="*/ 2147483647 w 4"/>
              <a:gd name="T11" fmla="*/ 0 h 2"/>
              <a:gd name="T12" fmla="*/ 2147483647 w 4"/>
              <a:gd name="T13" fmla="*/ 0 h 2"/>
              <a:gd name="T14" fmla="*/ 0 w 4"/>
              <a:gd name="T15" fmla="*/ 2147483647 h 2"/>
              <a:gd name="T16" fmla="*/ 2147483647 w 4"/>
              <a:gd name="T17" fmla="*/ 2147483647 h 2"/>
              <a:gd name="T18" fmla="*/ 2147483647 w 4"/>
              <a:gd name="T19" fmla="*/ 0 h 2"/>
              <a:gd name="T20" fmla="*/ 2147483647 w 4"/>
              <a:gd name="T21" fmla="*/ 2147483647 h 2"/>
              <a:gd name="T22" fmla="*/ 2147483647 w 4"/>
              <a:gd name="T23" fmla="*/ 0 h 2"/>
              <a:gd name="T24" fmla="*/ 2147483647 w 4"/>
              <a:gd name="T25" fmla="*/ 0 h 2"/>
              <a:gd name="T26" fmla="*/ 2147483647 w 4"/>
              <a:gd name="T27" fmla="*/ 0 h 2"/>
              <a:gd name="T28" fmla="*/ 2147483647 w 4"/>
              <a:gd name="T29" fmla="*/ 0 h 2"/>
              <a:gd name="T30" fmla="*/ 0 w 4"/>
              <a:gd name="T31" fmla="*/ 0 h 2"/>
              <a:gd name="T32" fmla="*/ 2147483647 w 4"/>
              <a:gd name="T33" fmla="*/ 2147483647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21" name="Freeform 1172"/>
          <p:cNvSpPr>
            <a:spLocks/>
          </p:cNvSpPr>
          <p:nvPr/>
        </p:nvSpPr>
        <p:spPr bwMode="auto">
          <a:xfrm>
            <a:off x="776820" y="476253"/>
            <a:ext cx="4233" cy="3175"/>
          </a:xfrm>
          <a:custGeom>
            <a:avLst/>
            <a:gdLst>
              <a:gd name="T0" fmla="*/ 0 w 2"/>
              <a:gd name="T1" fmla="*/ 2147483647 h 2"/>
              <a:gd name="T2" fmla="*/ 0 w 2"/>
              <a:gd name="T3" fmla="*/ 2147483647 h 2"/>
              <a:gd name="T4" fmla="*/ 2147483647 w 2"/>
              <a:gd name="T5" fmla="*/ 2147483647 h 2"/>
              <a:gd name="T6" fmla="*/ 0 w 2"/>
              <a:gd name="T7" fmla="*/ 0 h 2"/>
              <a:gd name="T8" fmla="*/ 0 w 2"/>
              <a:gd name="T9" fmla="*/ 0 h 2"/>
              <a:gd name="T10" fmla="*/ 0 w 2"/>
              <a:gd name="T11" fmla="*/ 0 h 2"/>
              <a:gd name="T12" fmla="*/ 0 w 2"/>
              <a:gd name="T13" fmla="*/ 2147483647 h 2"/>
              <a:gd name="T14" fmla="*/ 0 w 2"/>
              <a:gd name="T15" fmla="*/ 2147483647 h 2"/>
              <a:gd name="T16" fmla="*/ 0 w 2"/>
              <a:gd name="T17" fmla="*/ 2147483647 h 2"/>
              <a:gd name="T18" fmla="*/ 0 w 2"/>
              <a:gd name="T19" fmla="*/ 2147483647 h 2"/>
              <a:gd name="T20" fmla="*/ 0 w 2"/>
              <a:gd name="T21" fmla="*/ 2147483647 h 2"/>
              <a:gd name="T22" fmla="*/ 0 w 2"/>
              <a:gd name="T23" fmla="*/ 2147483647 h 2"/>
              <a:gd name="T24" fmla="*/ 0 w 2"/>
              <a:gd name="T25" fmla="*/ 2147483647 h 2"/>
              <a:gd name="T26" fmla="*/ 0 w 2"/>
              <a:gd name="T27" fmla="*/ 2147483647 h 2"/>
              <a:gd name="T28" fmla="*/ 0 w 2"/>
              <a:gd name="T29" fmla="*/ 2147483647 h 2"/>
              <a:gd name="T30" fmla="*/ 0 w 2"/>
              <a:gd name="T31" fmla="*/ 2147483647 h 2"/>
              <a:gd name="T32" fmla="*/ 0 w 2"/>
              <a:gd name="T33" fmla="*/ 2147483647 h 2"/>
              <a:gd name="T34" fmla="*/ 0 w 2"/>
              <a:gd name="T35" fmla="*/ 2147483647 h 2"/>
              <a:gd name="T36" fmla="*/ 0 w 2"/>
              <a:gd name="T37" fmla="*/ 2147483647 h 2"/>
              <a:gd name="T38" fmla="*/ 0 w 2"/>
              <a:gd name="T39" fmla="*/ 2147483647 h 2"/>
              <a:gd name="T40" fmla="*/ 0 w 2"/>
              <a:gd name="T41" fmla="*/ 2147483647 h 2"/>
              <a:gd name="T42" fmla="*/ 0 w 2"/>
              <a:gd name="T43" fmla="*/ 2147483647 h 2"/>
              <a:gd name="T44" fmla="*/ 0 w 2"/>
              <a:gd name="T45" fmla="*/ 2147483647 h 2"/>
              <a:gd name="T46" fmla="*/ 0 w 2"/>
              <a:gd name="T47" fmla="*/ 2147483647 h 2"/>
              <a:gd name="T48" fmla="*/ 0 w 2"/>
              <a:gd name="T49" fmla="*/ 2147483647 h 2"/>
              <a:gd name="T50" fmla="*/ 0 w 2"/>
              <a:gd name="T51" fmla="*/ 2147483647 h 2"/>
              <a:gd name="T52" fmla="*/ 0 w 2"/>
              <a:gd name="T53" fmla="*/ 2147483647 h 2"/>
              <a:gd name="T54" fmla="*/ 0 w 2"/>
              <a:gd name="T55" fmla="*/ 2147483647 h 2"/>
              <a:gd name="T56" fmla="*/ 0 w 2"/>
              <a:gd name="T57" fmla="*/ 2147483647 h 2"/>
              <a:gd name="T58" fmla="*/ 0 w 2"/>
              <a:gd name="T59" fmla="*/ 2147483647 h 2"/>
              <a:gd name="T60" fmla="*/ 0 w 2"/>
              <a:gd name="T61" fmla="*/ 2147483647 h 2"/>
              <a:gd name="T62" fmla="*/ 0 w 2"/>
              <a:gd name="T63" fmla="*/ 2147483647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22" name="Freeform 1177"/>
          <p:cNvSpPr>
            <a:spLocks/>
          </p:cNvSpPr>
          <p:nvPr/>
        </p:nvSpPr>
        <p:spPr bwMode="auto">
          <a:xfrm>
            <a:off x="742953" y="534991"/>
            <a:ext cx="4233" cy="3175"/>
          </a:xfrm>
          <a:custGeom>
            <a:avLst/>
            <a:gdLst>
              <a:gd name="T0" fmla="*/ 0 w 2"/>
              <a:gd name="T1" fmla="*/ 2147483647 h 2"/>
              <a:gd name="T2" fmla="*/ 2147483647 w 2"/>
              <a:gd name="T3" fmla="*/ 2147483647 h 2"/>
              <a:gd name="T4" fmla="*/ 2147483647 w 2"/>
              <a:gd name="T5" fmla="*/ 2147483647 h 2"/>
              <a:gd name="T6" fmla="*/ 2147483647 w 2"/>
              <a:gd name="T7" fmla="*/ 0 h 2"/>
              <a:gd name="T8" fmla="*/ 2147483647 w 2"/>
              <a:gd name="T9" fmla="*/ 0 h 2"/>
              <a:gd name="T10" fmla="*/ 2147483647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2147483647 h 2"/>
              <a:gd name="T40" fmla="*/ 0 w 2"/>
              <a:gd name="T41" fmla="*/ 2147483647 h 2"/>
              <a:gd name="T42" fmla="*/ 2147483647 w 2"/>
              <a:gd name="T43" fmla="*/ 2147483647 h 2"/>
              <a:gd name="T44" fmla="*/ 2147483647 w 2"/>
              <a:gd name="T45" fmla="*/ 0 h 2"/>
              <a:gd name="T46" fmla="*/ 2147483647 w 2"/>
              <a:gd name="T47" fmla="*/ 0 h 2"/>
              <a:gd name="T48" fmla="*/ 2147483647 w 2"/>
              <a:gd name="T49" fmla="*/ 0 h 2"/>
              <a:gd name="T50" fmla="*/ 2147483647 w 2"/>
              <a:gd name="T51" fmla="*/ 0 h 2"/>
              <a:gd name="T52" fmla="*/ 2147483647 w 2"/>
              <a:gd name="T53" fmla="*/ 0 h 2"/>
              <a:gd name="T54" fmla="*/ 2147483647 w 2"/>
              <a:gd name="T55" fmla="*/ 0 h 2"/>
              <a:gd name="T56" fmla="*/ 2147483647 w 2"/>
              <a:gd name="T57" fmla="*/ 0 h 2"/>
              <a:gd name="T58" fmla="*/ 2147483647 w 2"/>
              <a:gd name="T59" fmla="*/ 0 h 2"/>
              <a:gd name="T60" fmla="*/ 2147483647 w 2"/>
              <a:gd name="T61" fmla="*/ 0 h 2"/>
              <a:gd name="T62" fmla="*/ 2147483647 w 2"/>
              <a:gd name="T63" fmla="*/ 0 h 2"/>
              <a:gd name="T64" fmla="*/ 2147483647 w 2"/>
              <a:gd name="T65" fmla="*/ 0 h 2"/>
              <a:gd name="T66" fmla="*/ 2147483647 w 2"/>
              <a:gd name="T67" fmla="*/ 2147483647 h 2"/>
              <a:gd name="T68" fmla="*/ 2147483647 w 2"/>
              <a:gd name="T69" fmla="*/ 0 h 2"/>
              <a:gd name="T70" fmla="*/ 2147483647 w 2"/>
              <a:gd name="T71" fmla="*/ 0 h 2"/>
              <a:gd name="T72" fmla="*/ 0 w 2"/>
              <a:gd name="T73" fmla="*/ 0 h 2"/>
              <a:gd name="T74" fmla="*/ 0 w 2"/>
              <a:gd name="T75" fmla="*/ 0 h 2"/>
              <a:gd name="T76" fmla="*/ 0 w 2"/>
              <a:gd name="T77" fmla="*/ 2147483647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23" name="Freeform 1180"/>
          <p:cNvSpPr>
            <a:spLocks/>
          </p:cNvSpPr>
          <p:nvPr/>
        </p:nvSpPr>
        <p:spPr bwMode="auto">
          <a:xfrm>
            <a:off x="747186" y="530228"/>
            <a:ext cx="4233" cy="4763"/>
          </a:xfrm>
          <a:custGeom>
            <a:avLst/>
            <a:gdLst>
              <a:gd name="T0" fmla="*/ 0 w 2"/>
              <a:gd name="T1" fmla="*/ 2147483647 h 3"/>
              <a:gd name="T2" fmla="*/ 0 w 2"/>
              <a:gd name="T3" fmla="*/ 2147483647 h 3"/>
              <a:gd name="T4" fmla="*/ 2147483647 w 2"/>
              <a:gd name="T5" fmla="*/ 2147483647 h 3"/>
              <a:gd name="T6" fmla="*/ 2147483647 w 2"/>
              <a:gd name="T7" fmla="*/ 2147483647 h 3"/>
              <a:gd name="T8" fmla="*/ 0 w 2"/>
              <a:gd name="T9" fmla="*/ 0 h 3"/>
              <a:gd name="T10" fmla="*/ 0 w 2"/>
              <a:gd name="T11" fmla="*/ 0 h 3"/>
              <a:gd name="T12" fmla="*/ 0 w 2"/>
              <a:gd name="T13" fmla="*/ 0 h 3"/>
              <a:gd name="T14" fmla="*/ 0 w 2"/>
              <a:gd name="T15" fmla="*/ 2147483647 h 3"/>
              <a:gd name="T16" fmla="*/ 0 w 2"/>
              <a:gd name="T17" fmla="*/ 2147483647 h 3"/>
              <a:gd name="T18" fmla="*/ 0 w 2"/>
              <a:gd name="T19" fmla="*/ 2147483647 h 3"/>
              <a:gd name="T20" fmla="*/ 0 w 2"/>
              <a:gd name="T21" fmla="*/ 2147483647 h 3"/>
              <a:gd name="T22" fmla="*/ 0 w 2"/>
              <a:gd name="T23" fmla="*/ 0 h 3"/>
              <a:gd name="T24" fmla="*/ 0 w 2"/>
              <a:gd name="T25" fmla="*/ 2147483647 h 3"/>
              <a:gd name="T26" fmla="*/ 0 w 2"/>
              <a:gd name="T27" fmla="*/ 2147483647 h 3"/>
              <a:gd name="T28" fmla="*/ 0 w 2"/>
              <a:gd name="T29" fmla="*/ 2147483647 h 3"/>
              <a:gd name="T30" fmla="*/ 0 w 2"/>
              <a:gd name="T31" fmla="*/ 2147483647 h 3"/>
              <a:gd name="T32" fmla="*/ 0 w 2"/>
              <a:gd name="T33" fmla="*/ 2147483647 h 3"/>
              <a:gd name="T34" fmla="*/ 0 w 2"/>
              <a:gd name="T35" fmla="*/ 2147483647 h 3"/>
              <a:gd name="T36" fmla="*/ 0 w 2"/>
              <a:gd name="T37" fmla="*/ 2147483647 h 3"/>
              <a:gd name="T38" fmla="*/ 0 w 2"/>
              <a:gd name="T39" fmla="*/ 2147483647 h 3"/>
              <a:gd name="T40" fmla="*/ 0 w 2"/>
              <a:gd name="T41" fmla="*/ 2147483647 h 3"/>
              <a:gd name="T42" fmla="*/ 0 w 2"/>
              <a:gd name="T43" fmla="*/ 2147483647 h 3"/>
              <a:gd name="T44" fmla="*/ 0 w 2"/>
              <a:gd name="T45" fmla="*/ 2147483647 h 3"/>
              <a:gd name="T46" fmla="*/ 0 w 2"/>
              <a:gd name="T47" fmla="*/ 2147483647 h 3"/>
              <a:gd name="T48" fmla="*/ 0 w 2"/>
              <a:gd name="T49" fmla="*/ 2147483647 h 3"/>
              <a:gd name="T50" fmla="*/ 0 w 2"/>
              <a:gd name="T51" fmla="*/ 2147483647 h 3"/>
              <a:gd name="T52" fmla="*/ 0 w 2"/>
              <a:gd name="T53" fmla="*/ 2147483647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24" name="Line 1187"/>
          <p:cNvSpPr>
            <a:spLocks noChangeShapeType="1"/>
          </p:cNvSpPr>
          <p:nvPr/>
        </p:nvSpPr>
        <p:spPr bwMode="auto">
          <a:xfrm>
            <a:off x="759886" y="520700"/>
            <a:ext cx="2116"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25" name="Line 1188"/>
          <p:cNvSpPr>
            <a:spLocks noChangeShapeType="1"/>
          </p:cNvSpPr>
          <p:nvPr/>
        </p:nvSpPr>
        <p:spPr bwMode="auto">
          <a:xfrm>
            <a:off x="759886" y="520700"/>
            <a:ext cx="2116"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26" name="Freeform 1208"/>
          <p:cNvSpPr>
            <a:spLocks/>
          </p:cNvSpPr>
          <p:nvPr/>
        </p:nvSpPr>
        <p:spPr bwMode="auto">
          <a:xfrm>
            <a:off x="793751" y="557216"/>
            <a:ext cx="2116"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27" name="Freeform 1210"/>
          <p:cNvSpPr>
            <a:spLocks/>
          </p:cNvSpPr>
          <p:nvPr/>
        </p:nvSpPr>
        <p:spPr bwMode="auto">
          <a:xfrm>
            <a:off x="793753" y="557216"/>
            <a:ext cx="4233" cy="3175"/>
          </a:xfrm>
          <a:custGeom>
            <a:avLst/>
            <a:gdLst>
              <a:gd name="T0" fmla="*/ 0 w 2"/>
              <a:gd name="T1" fmla="*/ 2147483647 h 2"/>
              <a:gd name="T2" fmla="*/ 0 w 2"/>
              <a:gd name="T3" fmla="*/ 2147483647 h 2"/>
              <a:gd name="T4" fmla="*/ 2147483647 w 2"/>
              <a:gd name="T5" fmla="*/ 2147483647 h 2"/>
              <a:gd name="T6" fmla="*/ 2147483647 w 2"/>
              <a:gd name="T7" fmla="*/ 0 h 2"/>
              <a:gd name="T8" fmla="*/ 2147483647 w 2"/>
              <a:gd name="T9" fmla="*/ 0 h 2"/>
              <a:gd name="T10" fmla="*/ 0 w 2"/>
              <a:gd name="T11" fmla="*/ 0 h 2"/>
              <a:gd name="T12" fmla="*/ 0 w 2"/>
              <a:gd name="T13" fmla="*/ 0 h 2"/>
              <a:gd name="T14" fmla="*/ 0 w 2"/>
              <a:gd name="T15" fmla="*/ 0 h 2"/>
              <a:gd name="T16" fmla="*/ 0 w 2"/>
              <a:gd name="T17" fmla="*/ 2147483647 h 2"/>
              <a:gd name="T18" fmla="*/ 0 w 2"/>
              <a:gd name="T19" fmla="*/ 2147483647 h 2"/>
              <a:gd name="T20" fmla="*/ 2147483647 w 2"/>
              <a:gd name="T21" fmla="*/ 2147483647 h 2"/>
              <a:gd name="T22" fmla="*/ 2147483647 w 2"/>
              <a:gd name="T23" fmla="*/ 0 h 2"/>
              <a:gd name="T24" fmla="*/ 2147483647 w 2"/>
              <a:gd name="T25" fmla="*/ 0 h 2"/>
              <a:gd name="T26" fmla="*/ 0 w 2"/>
              <a:gd name="T27" fmla="*/ 0 h 2"/>
              <a:gd name="T28" fmla="*/ 0 w 2"/>
              <a:gd name="T29" fmla="*/ 0 h 2"/>
              <a:gd name="T30" fmla="*/ 0 w 2"/>
              <a:gd name="T31" fmla="*/ 0 h 2"/>
              <a:gd name="T32" fmla="*/ 0 w 2"/>
              <a:gd name="T33" fmla="*/ 2147483647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28" name="Freeform 1214"/>
          <p:cNvSpPr>
            <a:spLocks/>
          </p:cNvSpPr>
          <p:nvPr/>
        </p:nvSpPr>
        <p:spPr bwMode="auto">
          <a:xfrm>
            <a:off x="793753" y="557216"/>
            <a:ext cx="4233" cy="3175"/>
          </a:xfrm>
          <a:custGeom>
            <a:avLst/>
            <a:gdLst>
              <a:gd name="T0" fmla="*/ 0 w 2"/>
              <a:gd name="T1" fmla="*/ 2147483647 h 2"/>
              <a:gd name="T2" fmla="*/ 2147483647 w 2"/>
              <a:gd name="T3" fmla="*/ 2147483647 h 2"/>
              <a:gd name="T4" fmla="*/ 0 w 2"/>
              <a:gd name="T5" fmla="*/ 0 h 2"/>
              <a:gd name="T6" fmla="*/ 0 w 2"/>
              <a:gd name="T7" fmla="*/ 2147483647 h 2"/>
              <a:gd name="T8" fmla="*/ 0 w 2"/>
              <a:gd name="T9" fmla="*/ 2147483647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29" name="Rectangle 1215"/>
          <p:cNvSpPr>
            <a:spLocks noChangeArrowheads="1"/>
          </p:cNvSpPr>
          <p:nvPr/>
        </p:nvSpPr>
        <p:spPr bwMode="auto">
          <a:xfrm>
            <a:off x="793751" y="627066"/>
            <a:ext cx="2116"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975" b="0">
              <a:cs typeface="+mn-cs"/>
            </a:endParaRPr>
          </a:p>
        </p:txBody>
      </p:sp>
      <p:sp>
        <p:nvSpPr>
          <p:cNvPr id="30" name="Freeform 1217"/>
          <p:cNvSpPr>
            <a:spLocks/>
          </p:cNvSpPr>
          <p:nvPr/>
        </p:nvSpPr>
        <p:spPr bwMode="auto">
          <a:xfrm>
            <a:off x="793751" y="627066"/>
            <a:ext cx="2116"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31" name="Freeform 1219"/>
          <p:cNvSpPr>
            <a:spLocks/>
          </p:cNvSpPr>
          <p:nvPr/>
        </p:nvSpPr>
        <p:spPr bwMode="auto">
          <a:xfrm>
            <a:off x="975786" y="541341"/>
            <a:ext cx="2116"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32" name="Freeform 1221"/>
          <p:cNvSpPr>
            <a:spLocks/>
          </p:cNvSpPr>
          <p:nvPr/>
        </p:nvSpPr>
        <p:spPr bwMode="auto">
          <a:xfrm>
            <a:off x="975786" y="541341"/>
            <a:ext cx="4233" cy="3175"/>
          </a:xfrm>
          <a:custGeom>
            <a:avLst/>
            <a:gdLst>
              <a:gd name="T0" fmla="*/ 2147483647 w 2"/>
              <a:gd name="T1" fmla="*/ 0 h 2"/>
              <a:gd name="T2" fmla="*/ 2147483647 w 2"/>
              <a:gd name="T3" fmla="*/ 0 h 2"/>
              <a:gd name="T4" fmla="*/ 2147483647 w 2"/>
              <a:gd name="T5" fmla="*/ 0 h 2"/>
              <a:gd name="T6" fmla="*/ 0 w 2"/>
              <a:gd name="T7" fmla="*/ 0 h 2"/>
              <a:gd name="T8" fmla="*/ 0 w 2"/>
              <a:gd name="T9" fmla="*/ 0 h 2"/>
              <a:gd name="T10" fmla="*/ 0 w 2"/>
              <a:gd name="T11" fmla="*/ 2147483647 h 2"/>
              <a:gd name="T12" fmla="*/ 2147483647 w 2"/>
              <a:gd name="T13" fmla="*/ 0 h 2"/>
              <a:gd name="T14" fmla="*/ 2147483647 w 2"/>
              <a:gd name="T15" fmla="*/ 0 h 2"/>
              <a:gd name="T16" fmla="*/ 2147483647 w 2"/>
              <a:gd name="T17" fmla="*/ 0 h 2"/>
              <a:gd name="T18" fmla="*/ 0 w 2"/>
              <a:gd name="T19" fmla="*/ 0 h 2"/>
              <a:gd name="T20" fmla="*/ 0 w 2"/>
              <a:gd name="T21" fmla="*/ 0 h 2"/>
              <a:gd name="T22" fmla="*/ 0 w 2"/>
              <a:gd name="T23" fmla="*/ 2147483647 h 2"/>
              <a:gd name="T24" fmla="*/ 2147483647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33" name="Freeform 1234"/>
          <p:cNvSpPr>
            <a:spLocks/>
          </p:cNvSpPr>
          <p:nvPr/>
        </p:nvSpPr>
        <p:spPr bwMode="auto">
          <a:xfrm>
            <a:off x="963086" y="550866"/>
            <a:ext cx="4233" cy="1587"/>
          </a:xfrm>
          <a:custGeom>
            <a:avLst/>
            <a:gdLst>
              <a:gd name="T0" fmla="*/ 0 w 2"/>
              <a:gd name="T1" fmla="*/ 0 h 1587"/>
              <a:gd name="T2" fmla="*/ 0 w 2"/>
              <a:gd name="T3" fmla="*/ 0 h 1587"/>
              <a:gd name="T4" fmla="*/ 2147483647 w 2"/>
              <a:gd name="T5" fmla="*/ 0 h 1587"/>
              <a:gd name="T6" fmla="*/ 2147483647 w 2"/>
              <a:gd name="T7" fmla="*/ 0 h 1587"/>
              <a:gd name="T8" fmla="*/ 2147483647 w 2"/>
              <a:gd name="T9" fmla="*/ 0 h 1587"/>
              <a:gd name="T10" fmla="*/ 2147483647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2147483647 w 2"/>
              <a:gd name="T25" fmla="*/ 0 h 1587"/>
              <a:gd name="T26" fmla="*/ 2147483647 w 2"/>
              <a:gd name="T27" fmla="*/ 0 h 1587"/>
              <a:gd name="T28" fmla="*/ 2147483647 w 2"/>
              <a:gd name="T29" fmla="*/ 0 h 1587"/>
              <a:gd name="T30" fmla="*/ 0 w 2"/>
              <a:gd name="T31" fmla="*/ 0 h 1587"/>
              <a:gd name="T32" fmla="*/ 0 w 2"/>
              <a:gd name="T33" fmla="*/ 0 h 1587"/>
              <a:gd name="T34" fmla="*/ 2147483647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34" name="Line 1237"/>
          <p:cNvSpPr>
            <a:spLocks noChangeShapeType="1"/>
          </p:cNvSpPr>
          <p:nvPr/>
        </p:nvSpPr>
        <p:spPr bwMode="auto">
          <a:xfrm>
            <a:off x="971551" y="544516"/>
            <a:ext cx="2116"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35" name="Line 1238"/>
          <p:cNvSpPr>
            <a:spLocks noChangeShapeType="1"/>
          </p:cNvSpPr>
          <p:nvPr/>
        </p:nvSpPr>
        <p:spPr bwMode="auto">
          <a:xfrm>
            <a:off x="971551" y="544516"/>
            <a:ext cx="2116"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36" name="Freeform 1240"/>
          <p:cNvSpPr>
            <a:spLocks/>
          </p:cNvSpPr>
          <p:nvPr/>
        </p:nvSpPr>
        <p:spPr bwMode="auto">
          <a:xfrm>
            <a:off x="971551" y="541341"/>
            <a:ext cx="2116" cy="3175"/>
          </a:xfrm>
          <a:custGeom>
            <a:avLst/>
            <a:gdLst>
              <a:gd name="T0" fmla="*/ 0 w 1587"/>
              <a:gd name="T1" fmla="*/ 2147483647 h 2"/>
              <a:gd name="T2" fmla="*/ 0 w 1587"/>
              <a:gd name="T3" fmla="*/ 2147483647 h 2"/>
              <a:gd name="T4" fmla="*/ 0 w 1587"/>
              <a:gd name="T5" fmla="*/ 0 h 2"/>
              <a:gd name="T6" fmla="*/ 0 w 1587"/>
              <a:gd name="T7" fmla="*/ 2147483647 h 2"/>
              <a:gd name="T8" fmla="*/ 0 w 1587"/>
              <a:gd name="T9" fmla="*/ 2147483647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37" name="Freeform 1243"/>
          <p:cNvSpPr>
            <a:spLocks/>
          </p:cNvSpPr>
          <p:nvPr/>
        </p:nvSpPr>
        <p:spPr bwMode="auto">
          <a:xfrm>
            <a:off x="971553" y="538166"/>
            <a:ext cx="4233" cy="3175"/>
          </a:xfrm>
          <a:custGeom>
            <a:avLst/>
            <a:gdLst>
              <a:gd name="T0" fmla="*/ 2147483647 w 2"/>
              <a:gd name="T1" fmla="*/ 2147483647 h 2"/>
              <a:gd name="T2" fmla="*/ 2147483647 w 2"/>
              <a:gd name="T3" fmla="*/ 2147483647 h 2"/>
              <a:gd name="T4" fmla="*/ 2147483647 w 2"/>
              <a:gd name="T5" fmla="*/ 2147483647 h 2"/>
              <a:gd name="T6" fmla="*/ 2147483647 w 2"/>
              <a:gd name="T7" fmla="*/ 2147483647 h 2"/>
              <a:gd name="T8" fmla="*/ 0 w 2"/>
              <a:gd name="T9" fmla="*/ 2147483647 h 2"/>
              <a:gd name="T10" fmla="*/ 0 w 2"/>
              <a:gd name="T11" fmla="*/ 2147483647 h 2"/>
              <a:gd name="T12" fmla="*/ 2147483647 w 2"/>
              <a:gd name="T13" fmla="*/ 2147483647 h 2"/>
              <a:gd name="T14" fmla="*/ 0 w 2"/>
              <a:gd name="T15" fmla="*/ 2147483647 h 2"/>
              <a:gd name="T16" fmla="*/ 0 w 2"/>
              <a:gd name="T17" fmla="*/ 2147483647 h 2"/>
              <a:gd name="T18" fmla="*/ 0 w 2"/>
              <a:gd name="T19" fmla="*/ 2147483647 h 2"/>
              <a:gd name="T20" fmla="*/ 0 w 2"/>
              <a:gd name="T21" fmla="*/ 2147483647 h 2"/>
              <a:gd name="T22" fmla="*/ 0 w 2"/>
              <a:gd name="T23" fmla="*/ 2147483647 h 2"/>
              <a:gd name="T24" fmla="*/ 0 w 2"/>
              <a:gd name="T25" fmla="*/ 2147483647 h 2"/>
              <a:gd name="T26" fmla="*/ 0 w 2"/>
              <a:gd name="T27" fmla="*/ 2147483647 h 2"/>
              <a:gd name="T28" fmla="*/ 0 w 2"/>
              <a:gd name="T29" fmla="*/ 2147483647 h 2"/>
              <a:gd name="T30" fmla="*/ 0 w 2"/>
              <a:gd name="T31" fmla="*/ 2147483647 h 2"/>
              <a:gd name="T32" fmla="*/ 0 w 2"/>
              <a:gd name="T33" fmla="*/ 2147483647 h 2"/>
              <a:gd name="T34" fmla="*/ 0 w 2"/>
              <a:gd name="T35" fmla="*/ 2147483647 h 2"/>
              <a:gd name="T36" fmla="*/ 0 w 2"/>
              <a:gd name="T37" fmla="*/ 2147483647 h 2"/>
              <a:gd name="T38" fmla="*/ 2147483647 w 2"/>
              <a:gd name="T39" fmla="*/ 2147483647 h 2"/>
              <a:gd name="T40" fmla="*/ 2147483647 w 2"/>
              <a:gd name="T41" fmla="*/ 2147483647 h 2"/>
              <a:gd name="T42" fmla="*/ 2147483647 w 2"/>
              <a:gd name="T43" fmla="*/ 2147483647 h 2"/>
              <a:gd name="T44" fmla="*/ 2147483647 w 2"/>
              <a:gd name="T45" fmla="*/ 2147483647 h 2"/>
              <a:gd name="T46" fmla="*/ 2147483647 w 2"/>
              <a:gd name="T47" fmla="*/ 2147483647 h 2"/>
              <a:gd name="T48" fmla="*/ 0 w 2"/>
              <a:gd name="T49" fmla="*/ 0 h 2"/>
              <a:gd name="T50" fmla="*/ 0 w 2"/>
              <a:gd name="T51" fmla="*/ 2147483647 h 2"/>
              <a:gd name="T52" fmla="*/ 0 w 2"/>
              <a:gd name="T53" fmla="*/ 2147483647 h 2"/>
              <a:gd name="T54" fmla="*/ 0 w 2"/>
              <a:gd name="T55" fmla="*/ 2147483647 h 2"/>
              <a:gd name="T56" fmla="*/ 2147483647 w 2"/>
              <a:gd name="T57" fmla="*/ 2147483647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38" name="Freeform 1246"/>
          <p:cNvSpPr>
            <a:spLocks/>
          </p:cNvSpPr>
          <p:nvPr/>
        </p:nvSpPr>
        <p:spPr bwMode="auto">
          <a:xfrm>
            <a:off x="967320" y="547691"/>
            <a:ext cx="4233" cy="3175"/>
          </a:xfrm>
          <a:custGeom>
            <a:avLst/>
            <a:gdLst>
              <a:gd name="T0" fmla="*/ 0 w 2"/>
              <a:gd name="T1" fmla="*/ 2147483647 h 2"/>
              <a:gd name="T2" fmla="*/ 0 w 2"/>
              <a:gd name="T3" fmla="*/ 2147483647 h 2"/>
              <a:gd name="T4" fmla="*/ 2147483647 w 2"/>
              <a:gd name="T5" fmla="*/ 0 h 2"/>
              <a:gd name="T6" fmla="*/ 2147483647 w 2"/>
              <a:gd name="T7" fmla="*/ 0 h 2"/>
              <a:gd name="T8" fmla="*/ 0 w 2"/>
              <a:gd name="T9" fmla="*/ 0 h 2"/>
              <a:gd name="T10" fmla="*/ 0 w 2"/>
              <a:gd name="T11" fmla="*/ 0 h 2"/>
              <a:gd name="T12" fmla="*/ 0 w 2"/>
              <a:gd name="T13" fmla="*/ 2147483647 h 2"/>
              <a:gd name="T14" fmla="*/ 0 w 2"/>
              <a:gd name="T15" fmla="*/ 2147483647 h 2"/>
              <a:gd name="T16" fmla="*/ 2147483647 w 2"/>
              <a:gd name="T17" fmla="*/ 0 h 2"/>
              <a:gd name="T18" fmla="*/ 2147483647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2147483647 h 2"/>
              <a:gd name="T48" fmla="*/ 0 w 2"/>
              <a:gd name="T49" fmla="*/ 2147483647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39" name="Freeform 1250"/>
          <p:cNvSpPr>
            <a:spLocks/>
          </p:cNvSpPr>
          <p:nvPr/>
        </p:nvSpPr>
        <p:spPr bwMode="auto">
          <a:xfrm>
            <a:off x="975786" y="530225"/>
            <a:ext cx="4233" cy="1588"/>
          </a:xfrm>
          <a:custGeom>
            <a:avLst/>
            <a:gdLst>
              <a:gd name="T0" fmla="*/ 2147483647 w 2"/>
              <a:gd name="T1" fmla="*/ 0 h 1588"/>
              <a:gd name="T2" fmla="*/ 0 w 2"/>
              <a:gd name="T3" fmla="*/ 0 h 1588"/>
              <a:gd name="T4" fmla="*/ 2147483647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40" name="Freeform 1252"/>
          <p:cNvSpPr>
            <a:spLocks/>
          </p:cNvSpPr>
          <p:nvPr/>
        </p:nvSpPr>
        <p:spPr bwMode="auto">
          <a:xfrm>
            <a:off x="975786" y="527050"/>
            <a:ext cx="4233" cy="7938"/>
          </a:xfrm>
          <a:custGeom>
            <a:avLst/>
            <a:gdLst>
              <a:gd name="T0" fmla="*/ 2147483647 w 2"/>
              <a:gd name="T1" fmla="*/ 2147483647 h 5"/>
              <a:gd name="T2" fmla="*/ 2147483647 w 2"/>
              <a:gd name="T3" fmla="*/ 2147483647 h 5"/>
              <a:gd name="T4" fmla="*/ 0 w 2"/>
              <a:gd name="T5" fmla="*/ 0 h 5"/>
              <a:gd name="T6" fmla="*/ 0 w 2"/>
              <a:gd name="T7" fmla="*/ 2147483647 h 5"/>
              <a:gd name="T8" fmla="*/ 0 w 2"/>
              <a:gd name="T9" fmla="*/ 2147483647 h 5"/>
              <a:gd name="T10" fmla="*/ 2147483647 w 2"/>
              <a:gd name="T11" fmla="*/ 2147483647 h 5"/>
              <a:gd name="T12" fmla="*/ 2147483647 w 2"/>
              <a:gd name="T13" fmla="*/ 2147483647 h 5"/>
              <a:gd name="T14" fmla="*/ 2147483647 w 2"/>
              <a:gd name="T15" fmla="*/ 2147483647 h 5"/>
              <a:gd name="T16" fmla="*/ 0 w 2"/>
              <a:gd name="T17" fmla="*/ 0 h 5"/>
              <a:gd name="T18" fmla="*/ 0 w 2"/>
              <a:gd name="T19" fmla="*/ 2147483647 h 5"/>
              <a:gd name="T20" fmla="*/ 0 w 2"/>
              <a:gd name="T21" fmla="*/ 2147483647 h 5"/>
              <a:gd name="T22" fmla="*/ 2147483647 w 2"/>
              <a:gd name="T23" fmla="*/ 2147483647 h 5"/>
              <a:gd name="T24" fmla="*/ 2147483647 w 2"/>
              <a:gd name="T25" fmla="*/ 2147483647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41" name="Freeform 1255"/>
          <p:cNvSpPr>
            <a:spLocks/>
          </p:cNvSpPr>
          <p:nvPr/>
        </p:nvSpPr>
        <p:spPr bwMode="auto">
          <a:xfrm>
            <a:off x="950386" y="550866"/>
            <a:ext cx="4233" cy="1587"/>
          </a:xfrm>
          <a:custGeom>
            <a:avLst/>
            <a:gdLst>
              <a:gd name="T0" fmla="*/ 0 w 2"/>
              <a:gd name="T1" fmla="*/ 0 h 1587"/>
              <a:gd name="T2" fmla="*/ 2147483647 w 2"/>
              <a:gd name="T3" fmla="*/ 0 h 1587"/>
              <a:gd name="T4" fmla="*/ 2147483647 w 2"/>
              <a:gd name="T5" fmla="*/ 0 h 1587"/>
              <a:gd name="T6" fmla="*/ 2147483647 w 2"/>
              <a:gd name="T7" fmla="*/ 0 h 1587"/>
              <a:gd name="T8" fmla="*/ 2147483647 w 2"/>
              <a:gd name="T9" fmla="*/ 0 h 1587"/>
              <a:gd name="T10" fmla="*/ 0 w 2"/>
              <a:gd name="T11" fmla="*/ 0 h 1587"/>
              <a:gd name="T12" fmla="*/ 0 w 2"/>
              <a:gd name="T13" fmla="*/ 0 h 1587"/>
              <a:gd name="T14" fmla="*/ 0 w 2"/>
              <a:gd name="T15" fmla="*/ 0 h 1587"/>
              <a:gd name="T16" fmla="*/ 0 w 2"/>
              <a:gd name="T17" fmla="*/ 0 h 1587"/>
              <a:gd name="T18" fmla="*/ 2147483647 w 2"/>
              <a:gd name="T19" fmla="*/ 0 h 1587"/>
              <a:gd name="T20" fmla="*/ 2147483647 w 2"/>
              <a:gd name="T21" fmla="*/ 0 h 1587"/>
              <a:gd name="T22" fmla="*/ 2147483647 w 2"/>
              <a:gd name="T23" fmla="*/ 0 h 1587"/>
              <a:gd name="T24" fmla="*/ 2147483647 w 2"/>
              <a:gd name="T25" fmla="*/ 0 h 1587"/>
              <a:gd name="T26" fmla="*/ 2147483647 w 2"/>
              <a:gd name="T27" fmla="*/ 0 h 1587"/>
              <a:gd name="T28" fmla="*/ 2147483647 w 2"/>
              <a:gd name="T29" fmla="*/ 0 h 1587"/>
              <a:gd name="T30" fmla="*/ 2147483647 w 2"/>
              <a:gd name="T31" fmla="*/ 0 h 1587"/>
              <a:gd name="T32" fmla="*/ 2147483647 w 2"/>
              <a:gd name="T33" fmla="*/ 0 h 1587"/>
              <a:gd name="T34" fmla="*/ 2147483647 w 2"/>
              <a:gd name="T35" fmla="*/ 0 h 1587"/>
              <a:gd name="T36" fmla="*/ 2147483647 w 2"/>
              <a:gd name="T37" fmla="*/ 0 h 1587"/>
              <a:gd name="T38" fmla="*/ 2147483647 w 2"/>
              <a:gd name="T39" fmla="*/ 0 h 1587"/>
              <a:gd name="T40" fmla="*/ 2147483647 w 2"/>
              <a:gd name="T41" fmla="*/ 0 h 1587"/>
              <a:gd name="T42" fmla="*/ 2147483647 w 2"/>
              <a:gd name="T43" fmla="*/ 0 h 1587"/>
              <a:gd name="T44" fmla="*/ 2147483647 w 2"/>
              <a:gd name="T45" fmla="*/ 0 h 1587"/>
              <a:gd name="T46" fmla="*/ 2147483647 w 2"/>
              <a:gd name="T47" fmla="*/ 0 h 1587"/>
              <a:gd name="T48" fmla="*/ 2147483647 w 2"/>
              <a:gd name="T49" fmla="*/ 0 h 1587"/>
              <a:gd name="T50" fmla="*/ 2147483647 w 2"/>
              <a:gd name="T51" fmla="*/ 0 h 1587"/>
              <a:gd name="T52" fmla="*/ 2147483647 w 2"/>
              <a:gd name="T53" fmla="*/ 0 h 1587"/>
              <a:gd name="T54" fmla="*/ 2147483647 w 2"/>
              <a:gd name="T55" fmla="*/ 0 h 1587"/>
              <a:gd name="T56" fmla="*/ 2147483647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42" name="Rectangle 1256"/>
          <p:cNvSpPr>
            <a:spLocks noChangeArrowheads="1"/>
          </p:cNvSpPr>
          <p:nvPr/>
        </p:nvSpPr>
        <p:spPr bwMode="auto">
          <a:xfrm>
            <a:off x="963086" y="550866"/>
            <a:ext cx="2116"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975" b="0">
              <a:cs typeface="+mn-cs"/>
            </a:endParaRPr>
          </a:p>
        </p:txBody>
      </p:sp>
      <p:sp>
        <p:nvSpPr>
          <p:cNvPr id="43" name="Freeform 1258"/>
          <p:cNvSpPr>
            <a:spLocks/>
          </p:cNvSpPr>
          <p:nvPr/>
        </p:nvSpPr>
        <p:spPr bwMode="auto">
          <a:xfrm>
            <a:off x="963086" y="550866"/>
            <a:ext cx="2116"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44" name="Freeform 1266"/>
          <p:cNvSpPr>
            <a:spLocks/>
          </p:cNvSpPr>
          <p:nvPr/>
        </p:nvSpPr>
        <p:spPr bwMode="auto">
          <a:xfrm>
            <a:off x="971551" y="534991"/>
            <a:ext cx="2116"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45" name="Freeform 1269"/>
          <p:cNvSpPr>
            <a:spLocks/>
          </p:cNvSpPr>
          <p:nvPr/>
        </p:nvSpPr>
        <p:spPr bwMode="auto">
          <a:xfrm>
            <a:off x="971553" y="530228"/>
            <a:ext cx="4233" cy="4763"/>
          </a:xfrm>
          <a:custGeom>
            <a:avLst/>
            <a:gdLst>
              <a:gd name="T0" fmla="*/ 0 w 2"/>
              <a:gd name="T1" fmla="*/ 2147483647 h 3"/>
              <a:gd name="T2" fmla="*/ 2147483647 w 2"/>
              <a:gd name="T3" fmla="*/ 0 h 3"/>
              <a:gd name="T4" fmla="*/ 2147483647 w 2"/>
              <a:gd name="T5" fmla="*/ 0 h 3"/>
              <a:gd name="T6" fmla="*/ 2147483647 w 2"/>
              <a:gd name="T7" fmla="*/ 0 h 3"/>
              <a:gd name="T8" fmla="*/ 2147483647 w 2"/>
              <a:gd name="T9" fmla="*/ 0 h 3"/>
              <a:gd name="T10" fmla="*/ 0 w 2"/>
              <a:gd name="T11" fmla="*/ 0 h 3"/>
              <a:gd name="T12" fmla="*/ 0 w 2"/>
              <a:gd name="T13" fmla="*/ 0 h 3"/>
              <a:gd name="T14" fmla="*/ 0 w 2"/>
              <a:gd name="T15" fmla="*/ 2147483647 h 3"/>
              <a:gd name="T16" fmla="*/ 0 w 2"/>
              <a:gd name="T17" fmla="*/ 2147483647 h 3"/>
              <a:gd name="T18" fmla="*/ 2147483647 w 2"/>
              <a:gd name="T19" fmla="*/ 0 h 3"/>
              <a:gd name="T20" fmla="*/ 2147483647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2147483647 h 3"/>
              <a:gd name="T40" fmla="*/ 0 w 2"/>
              <a:gd name="T41" fmla="*/ 2147483647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46" name="Line 1270"/>
          <p:cNvSpPr>
            <a:spLocks noChangeShapeType="1"/>
          </p:cNvSpPr>
          <p:nvPr/>
        </p:nvSpPr>
        <p:spPr bwMode="auto">
          <a:xfrm>
            <a:off x="971551" y="530225"/>
            <a:ext cx="2116"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47" name="Line 1271"/>
          <p:cNvSpPr>
            <a:spLocks noChangeShapeType="1"/>
          </p:cNvSpPr>
          <p:nvPr/>
        </p:nvSpPr>
        <p:spPr bwMode="auto">
          <a:xfrm>
            <a:off x="971551" y="530225"/>
            <a:ext cx="2116"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48" name="Rectangle 1272"/>
          <p:cNvSpPr>
            <a:spLocks noChangeArrowheads="1"/>
          </p:cNvSpPr>
          <p:nvPr/>
        </p:nvSpPr>
        <p:spPr bwMode="auto">
          <a:xfrm>
            <a:off x="971551" y="530225"/>
            <a:ext cx="2116"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975" b="0">
              <a:cs typeface="+mn-cs"/>
            </a:endParaRPr>
          </a:p>
        </p:txBody>
      </p:sp>
      <p:sp>
        <p:nvSpPr>
          <p:cNvPr id="49" name="Rectangle 1273"/>
          <p:cNvSpPr>
            <a:spLocks noChangeArrowheads="1"/>
          </p:cNvSpPr>
          <p:nvPr/>
        </p:nvSpPr>
        <p:spPr bwMode="auto">
          <a:xfrm>
            <a:off x="971551" y="530225"/>
            <a:ext cx="2116"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975" b="0">
              <a:cs typeface="+mn-cs"/>
            </a:endParaRPr>
          </a:p>
        </p:txBody>
      </p:sp>
      <p:sp>
        <p:nvSpPr>
          <p:cNvPr id="50" name="Line 1274"/>
          <p:cNvSpPr>
            <a:spLocks noChangeShapeType="1"/>
          </p:cNvSpPr>
          <p:nvPr/>
        </p:nvSpPr>
        <p:spPr bwMode="auto">
          <a:xfrm>
            <a:off x="971551" y="527050"/>
            <a:ext cx="2116"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51" name="Line 1275"/>
          <p:cNvSpPr>
            <a:spLocks noChangeShapeType="1"/>
          </p:cNvSpPr>
          <p:nvPr/>
        </p:nvSpPr>
        <p:spPr bwMode="auto">
          <a:xfrm>
            <a:off x="971551" y="527050"/>
            <a:ext cx="2116"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52" name="Freeform 1277"/>
          <p:cNvSpPr>
            <a:spLocks/>
          </p:cNvSpPr>
          <p:nvPr/>
        </p:nvSpPr>
        <p:spPr bwMode="auto">
          <a:xfrm>
            <a:off x="971551" y="523878"/>
            <a:ext cx="2116" cy="3175"/>
          </a:xfrm>
          <a:custGeom>
            <a:avLst/>
            <a:gdLst>
              <a:gd name="T0" fmla="*/ 0 w 1587"/>
              <a:gd name="T1" fmla="*/ 2147483647 h 2"/>
              <a:gd name="T2" fmla="*/ 0 w 1587"/>
              <a:gd name="T3" fmla="*/ 2147483647 h 2"/>
              <a:gd name="T4" fmla="*/ 0 w 1587"/>
              <a:gd name="T5" fmla="*/ 0 h 2"/>
              <a:gd name="T6" fmla="*/ 0 w 1587"/>
              <a:gd name="T7" fmla="*/ 2147483647 h 2"/>
              <a:gd name="T8" fmla="*/ 0 w 1587"/>
              <a:gd name="T9" fmla="*/ 2147483647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53" name="Freeform 1287"/>
          <p:cNvSpPr>
            <a:spLocks/>
          </p:cNvSpPr>
          <p:nvPr/>
        </p:nvSpPr>
        <p:spPr bwMode="auto">
          <a:xfrm>
            <a:off x="958853" y="514350"/>
            <a:ext cx="4233" cy="3175"/>
          </a:xfrm>
          <a:custGeom>
            <a:avLst/>
            <a:gdLst>
              <a:gd name="T0" fmla="*/ 0 w 2"/>
              <a:gd name="T1" fmla="*/ 0 h 2"/>
              <a:gd name="T2" fmla="*/ 0 w 2"/>
              <a:gd name="T3" fmla="*/ 2147483647 h 2"/>
              <a:gd name="T4" fmla="*/ 2147483647 w 2"/>
              <a:gd name="T5" fmla="*/ 2147483647 h 2"/>
              <a:gd name="T6" fmla="*/ 2147483647 w 2"/>
              <a:gd name="T7" fmla="*/ 2147483647 h 2"/>
              <a:gd name="T8" fmla="*/ 2147483647 w 2"/>
              <a:gd name="T9" fmla="*/ 2147483647 h 2"/>
              <a:gd name="T10" fmla="*/ 2147483647 w 2"/>
              <a:gd name="T11" fmla="*/ 0 h 2"/>
              <a:gd name="T12" fmla="*/ 0 w 2"/>
              <a:gd name="T13" fmla="*/ 0 h 2"/>
              <a:gd name="T14" fmla="*/ 0 w 2"/>
              <a:gd name="T15" fmla="*/ 0 h 2"/>
              <a:gd name="T16" fmla="*/ 0 w 2"/>
              <a:gd name="T17" fmla="*/ 2147483647 h 2"/>
              <a:gd name="T18" fmla="*/ 0 w 2"/>
              <a:gd name="T19" fmla="*/ 2147483647 h 2"/>
              <a:gd name="T20" fmla="*/ 0 w 2"/>
              <a:gd name="T21" fmla="*/ 2147483647 h 2"/>
              <a:gd name="T22" fmla="*/ 0 w 2"/>
              <a:gd name="T23" fmla="*/ 2147483647 h 2"/>
              <a:gd name="T24" fmla="*/ 2147483647 w 2"/>
              <a:gd name="T25" fmla="*/ 2147483647 h 2"/>
              <a:gd name="T26" fmla="*/ 2147483647 w 2"/>
              <a:gd name="T27" fmla="*/ 2147483647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54" name="Freeform 1290"/>
          <p:cNvSpPr>
            <a:spLocks/>
          </p:cNvSpPr>
          <p:nvPr/>
        </p:nvSpPr>
        <p:spPr bwMode="auto">
          <a:xfrm>
            <a:off x="958853" y="517527"/>
            <a:ext cx="4233" cy="3175"/>
          </a:xfrm>
          <a:custGeom>
            <a:avLst/>
            <a:gdLst>
              <a:gd name="T0" fmla="*/ 0 w 2"/>
              <a:gd name="T1" fmla="*/ 2147483647 h 2"/>
              <a:gd name="T2" fmla="*/ 0 w 2"/>
              <a:gd name="T3" fmla="*/ 2147483647 h 2"/>
              <a:gd name="T4" fmla="*/ 2147483647 w 2"/>
              <a:gd name="T5" fmla="*/ 2147483647 h 2"/>
              <a:gd name="T6" fmla="*/ 2147483647 w 2"/>
              <a:gd name="T7" fmla="*/ 2147483647 h 2"/>
              <a:gd name="T8" fmla="*/ 2147483647 w 2"/>
              <a:gd name="T9" fmla="*/ 2147483647 h 2"/>
              <a:gd name="T10" fmla="*/ 2147483647 w 2"/>
              <a:gd name="T11" fmla="*/ 0 h 2"/>
              <a:gd name="T12" fmla="*/ 0 w 2"/>
              <a:gd name="T13" fmla="*/ 0 h 2"/>
              <a:gd name="T14" fmla="*/ 0 w 2"/>
              <a:gd name="T15" fmla="*/ 0 h 2"/>
              <a:gd name="T16" fmla="*/ 0 w 2"/>
              <a:gd name="T17" fmla="*/ 0 h 2"/>
              <a:gd name="T18" fmla="*/ 0 w 2"/>
              <a:gd name="T19" fmla="*/ 0 h 2"/>
              <a:gd name="T20" fmla="*/ 2147483647 w 2"/>
              <a:gd name="T21" fmla="*/ 0 h 2"/>
              <a:gd name="T22" fmla="*/ 0 w 2"/>
              <a:gd name="T23" fmla="*/ 0 h 2"/>
              <a:gd name="T24" fmla="*/ 0 w 2"/>
              <a:gd name="T25" fmla="*/ 0 h 2"/>
              <a:gd name="T26" fmla="*/ 0 w 2"/>
              <a:gd name="T27" fmla="*/ 0 h 2"/>
              <a:gd name="T28" fmla="*/ 0 w 2"/>
              <a:gd name="T29" fmla="*/ 0 h 2"/>
              <a:gd name="T30" fmla="*/ 0 w 2"/>
              <a:gd name="T31" fmla="*/ 2147483647 h 2"/>
              <a:gd name="T32" fmla="*/ 0 w 2"/>
              <a:gd name="T33" fmla="*/ 2147483647 h 2"/>
              <a:gd name="T34" fmla="*/ 0 w 2"/>
              <a:gd name="T35" fmla="*/ 2147483647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2147483647 h 2"/>
              <a:gd name="T50" fmla="*/ 2147483647 w 2"/>
              <a:gd name="T51" fmla="*/ 2147483647 h 2"/>
              <a:gd name="T52" fmla="*/ 2147483647 w 2"/>
              <a:gd name="T53" fmla="*/ 0 h 2"/>
              <a:gd name="T54" fmla="*/ 2147483647 w 2"/>
              <a:gd name="T55" fmla="*/ 0 h 2"/>
              <a:gd name="T56" fmla="*/ 0 w 2"/>
              <a:gd name="T57" fmla="*/ 0 h 2"/>
              <a:gd name="T58" fmla="*/ 0 w 2"/>
              <a:gd name="T59" fmla="*/ 0 h 2"/>
              <a:gd name="T60" fmla="*/ 0 w 2"/>
              <a:gd name="T61" fmla="*/ 2147483647 h 2"/>
              <a:gd name="T62" fmla="*/ 0 w 2"/>
              <a:gd name="T63" fmla="*/ 2147483647 h 2"/>
              <a:gd name="T64" fmla="*/ 2147483647 w 2"/>
              <a:gd name="T65" fmla="*/ 2147483647 h 2"/>
              <a:gd name="T66" fmla="*/ 2147483647 w 2"/>
              <a:gd name="T67" fmla="*/ 2147483647 h 2"/>
              <a:gd name="T68" fmla="*/ 0 w 2"/>
              <a:gd name="T69" fmla="*/ 2147483647 h 2"/>
              <a:gd name="T70" fmla="*/ 0 w 2"/>
              <a:gd name="T71" fmla="*/ 2147483647 h 2"/>
              <a:gd name="T72" fmla="*/ 0 w 2"/>
              <a:gd name="T73" fmla="*/ 2147483647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200"/>
          </a:p>
        </p:txBody>
      </p:sp>
      <p:sp>
        <p:nvSpPr>
          <p:cNvPr id="55" name="Rectangle 1335"/>
          <p:cNvSpPr>
            <a:spLocks noChangeArrowheads="1"/>
          </p:cNvSpPr>
          <p:nvPr/>
        </p:nvSpPr>
        <p:spPr bwMode="auto">
          <a:xfrm>
            <a:off x="624419" y="508000"/>
            <a:ext cx="2116"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975" b="0">
              <a:cs typeface="+mn-cs"/>
            </a:endParaRPr>
          </a:p>
        </p:txBody>
      </p:sp>
      <p:sp>
        <p:nvSpPr>
          <p:cNvPr id="56" name="Rectangle 1336"/>
          <p:cNvSpPr>
            <a:spLocks noChangeArrowheads="1"/>
          </p:cNvSpPr>
          <p:nvPr/>
        </p:nvSpPr>
        <p:spPr bwMode="auto">
          <a:xfrm>
            <a:off x="632886" y="495300"/>
            <a:ext cx="2116"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975" b="0">
              <a:cs typeface="+mn-cs"/>
            </a:endParaRPr>
          </a:p>
        </p:txBody>
      </p:sp>
      <p:sp>
        <p:nvSpPr>
          <p:cNvPr id="57" name="Rectangle 1337"/>
          <p:cNvSpPr>
            <a:spLocks noChangeArrowheads="1"/>
          </p:cNvSpPr>
          <p:nvPr/>
        </p:nvSpPr>
        <p:spPr bwMode="auto">
          <a:xfrm>
            <a:off x="632886" y="495300"/>
            <a:ext cx="2116"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975" b="0">
              <a:cs typeface="+mn-cs"/>
            </a:endParaRPr>
          </a:p>
        </p:txBody>
      </p:sp>
      <p:sp>
        <p:nvSpPr>
          <p:cNvPr id="58" name="Rectangle 1340"/>
          <p:cNvSpPr>
            <a:spLocks noChangeArrowheads="1"/>
          </p:cNvSpPr>
          <p:nvPr/>
        </p:nvSpPr>
        <p:spPr bwMode="auto">
          <a:xfrm>
            <a:off x="624419" y="508000"/>
            <a:ext cx="2116"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975" b="0">
              <a:cs typeface="+mn-cs"/>
            </a:endParaRPr>
          </a:p>
        </p:txBody>
      </p:sp>
      <p:sp>
        <p:nvSpPr>
          <p:cNvPr id="59" name="Rectangle 1341"/>
          <p:cNvSpPr>
            <a:spLocks noChangeArrowheads="1"/>
          </p:cNvSpPr>
          <p:nvPr/>
        </p:nvSpPr>
        <p:spPr bwMode="auto">
          <a:xfrm>
            <a:off x="624419" y="508000"/>
            <a:ext cx="2116"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975" b="0">
              <a:cs typeface="+mn-cs"/>
            </a:endParaRPr>
          </a:p>
        </p:txBody>
      </p:sp>
      <p:sp>
        <p:nvSpPr>
          <p:cNvPr id="60" name="Rectangle 1342"/>
          <p:cNvSpPr>
            <a:spLocks noChangeArrowheads="1"/>
          </p:cNvSpPr>
          <p:nvPr/>
        </p:nvSpPr>
        <p:spPr bwMode="auto">
          <a:xfrm>
            <a:off x="624419" y="508000"/>
            <a:ext cx="2116"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975" b="0">
              <a:cs typeface="+mn-cs"/>
            </a:endParaRPr>
          </a:p>
        </p:txBody>
      </p:sp>
      <p:sp>
        <p:nvSpPr>
          <p:cNvPr id="61" name="Rectangle 1343"/>
          <p:cNvSpPr>
            <a:spLocks noChangeArrowheads="1"/>
          </p:cNvSpPr>
          <p:nvPr/>
        </p:nvSpPr>
        <p:spPr bwMode="auto">
          <a:xfrm>
            <a:off x="624419" y="508000"/>
            <a:ext cx="2116"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975" b="0">
              <a:cs typeface="+mn-cs"/>
            </a:endParaRPr>
          </a:p>
        </p:txBody>
      </p:sp>
      <p:sp>
        <p:nvSpPr>
          <p:cNvPr id="62" name="Rectangle 1344"/>
          <p:cNvSpPr>
            <a:spLocks noChangeArrowheads="1"/>
          </p:cNvSpPr>
          <p:nvPr/>
        </p:nvSpPr>
        <p:spPr bwMode="auto">
          <a:xfrm>
            <a:off x="620186" y="485778"/>
            <a:ext cx="2116"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975" b="0">
              <a:cs typeface="+mn-cs"/>
            </a:endParaRPr>
          </a:p>
        </p:txBody>
      </p:sp>
      <p:sp>
        <p:nvSpPr>
          <p:cNvPr id="324" name="Title 323"/>
          <p:cNvSpPr>
            <a:spLocks noGrp="1"/>
          </p:cNvSpPr>
          <p:nvPr>
            <p:ph type="title"/>
          </p:nvPr>
        </p:nvSpPr>
        <p:spPr>
          <a:xfrm>
            <a:off x="457868" y="301628"/>
            <a:ext cx="11252869" cy="1031875"/>
          </a:xfrm>
        </p:spPr>
        <p:txBody>
          <a:bodyPr/>
          <a:lstStyle>
            <a:lvl1pPr>
              <a:defRPr b="0" i="0" cap="none" baseline="0">
                <a:solidFill>
                  <a:schemeClr val="tx1"/>
                </a:solidFill>
                <a:latin typeface="+mn-lt"/>
                <a:cs typeface="Andes ExtraLight"/>
              </a:defRPr>
            </a:lvl1pPr>
          </a:lstStyle>
          <a:p>
            <a:r>
              <a:rPr lang="en-US"/>
              <a:t>Click to edit Master title style</a:t>
            </a:r>
            <a:endParaRPr lang="en-US" dirty="0"/>
          </a:p>
        </p:txBody>
      </p:sp>
      <p:sp>
        <p:nvSpPr>
          <p:cNvPr id="331" name="Content Placeholder 330"/>
          <p:cNvSpPr>
            <a:spLocks noGrp="1"/>
          </p:cNvSpPr>
          <p:nvPr>
            <p:ph sz="quarter" idx="10"/>
          </p:nvPr>
        </p:nvSpPr>
        <p:spPr>
          <a:xfrm>
            <a:off x="457870" y="1460503"/>
            <a:ext cx="11253740" cy="4600863"/>
          </a:xfrm>
        </p:spPr>
        <p:txBody>
          <a:bodyPr>
            <a:normAutofit/>
          </a:bodyPr>
          <a:lstStyle>
            <a:lvl1pPr>
              <a:lnSpc>
                <a:spcPct val="130000"/>
              </a:lnSpc>
              <a:spcBef>
                <a:spcPts val="900"/>
              </a:spcBef>
              <a:defRPr>
                <a:solidFill>
                  <a:srgbClr val="7F7F7F"/>
                </a:solidFill>
              </a:defRPr>
            </a:lvl1pPr>
            <a:lvl2pPr>
              <a:lnSpc>
                <a:spcPct val="130000"/>
              </a:lnSpc>
              <a:spcBef>
                <a:spcPts val="900"/>
              </a:spcBef>
              <a:buClr>
                <a:schemeClr val="tx2">
                  <a:lumMod val="50000"/>
                  <a:lumOff val="50000"/>
                </a:schemeClr>
              </a:buClr>
              <a:defRPr>
                <a:solidFill>
                  <a:srgbClr val="7F7F7F"/>
                </a:solidFill>
              </a:defRPr>
            </a:lvl2pPr>
            <a:lvl3pPr marL="418338">
              <a:lnSpc>
                <a:spcPct val="130000"/>
              </a:lnSpc>
              <a:spcBef>
                <a:spcPts val="0"/>
              </a:spcBef>
              <a:buClr>
                <a:schemeClr val="tx2">
                  <a:lumMod val="50000"/>
                  <a:lumOff val="50000"/>
                </a:schemeClr>
              </a:buClr>
              <a:defRPr>
                <a:solidFill>
                  <a:srgbClr val="7F7F7F"/>
                </a:solidFill>
              </a:defRPr>
            </a:lvl3pPr>
            <a:lvl4pPr>
              <a:lnSpc>
                <a:spcPct val="130000"/>
              </a:lnSpc>
              <a:spcBef>
                <a:spcPts val="0"/>
              </a:spcBef>
              <a:buClr>
                <a:schemeClr val="tx2">
                  <a:lumMod val="50000"/>
                  <a:lumOff val="50000"/>
                </a:schemeClr>
              </a:buClr>
              <a:defRPr>
                <a:solidFill>
                  <a:srgbClr val="7F7F7F"/>
                </a:solidFill>
              </a:defRPr>
            </a:lvl4pPr>
            <a:lvl5pPr>
              <a:lnSpc>
                <a:spcPct val="130000"/>
              </a:lnSpc>
              <a:spcBef>
                <a:spcPts val="0"/>
              </a:spcBef>
              <a:buClr>
                <a:schemeClr val="tx2">
                  <a:lumMod val="50000"/>
                  <a:lumOff val="50000"/>
                </a:schemeClr>
              </a:buClr>
              <a:defRPr>
                <a:solidFill>
                  <a:srgbClr val="7F7F7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4" name="Slide Number Placeholder 7"/>
          <p:cNvSpPr>
            <a:spLocks noGrp="1"/>
          </p:cNvSpPr>
          <p:nvPr>
            <p:ph type="sldNum" sz="quarter" idx="12"/>
          </p:nvPr>
        </p:nvSpPr>
        <p:spPr/>
        <p:txBody>
          <a:bodyPr/>
          <a:lstStyle>
            <a:lvl1pPr>
              <a:defRPr/>
            </a:lvl1pPr>
          </a:lstStyle>
          <a:p>
            <a:fld id="{62019D8A-0AB2-4D63-A829-354E806E39F4}" type="slidenum">
              <a:rPr lang="en-US" altLang="en-US"/>
              <a:pPr/>
              <a:t>‹#›</a:t>
            </a:fld>
            <a:endParaRPr lang="en-US" altLang="en-US"/>
          </a:p>
        </p:txBody>
      </p:sp>
    </p:spTree>
    <p:extLst>
      <p:ext uri="{BB962C8B-B14F-4D97-AF65-F5344CB8AC3E}">
        <p14:creationId xmlns:p14="http://schemas.microsoft.com/office/powerpoint/2010/main" val="8588419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A0408FA-65DE-40AB-B7D0-02F5CA96752A}" type="datetimeFigureOut">
              <a:rPr lang="hr-HR" smtClean="0">
                <a:solidFill>
                  <a:prstClr val="black">
                    <a:tint val="75000"/>
                  </a:prstClr>
                </a:solidFill>
              </a:rPr>
              <a:pPr/>
              <a:t>22.2.2018.</a:t>
            </a:fld>
            <a:endParaRPr lang="hr-HR">
              <a:solidFill>
                <a:prstClr val="black">
                  <a:tint val="75000"/>
                </a:prstClr>
              </a:solidFill>
            </a:endParaRPr>
          </a:p>
        </p:txBody>
      </p:sp>
      <p:sp>
        <p:nvSpPr>
          <p:cNvPr id="5" name="Footer Placeholder 4"/>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p:cNvSpPr>
            <a:spLocks noGrp="1"/>
          </p:cNvSpPr>
          <p:nvPr>
            <p:ph type="sldNum" sz="quarter" idx="12"/>
          </p:nvPr>
        </p:nvSpPr>
        <p:spPr/>
        <p:txBody>
          <a:bodyPr/>
          <a:lstStyle/>
          <a:p>
            <a:fld id="{721A9414-702F-4C8A-811B-F72D9AB25AB7}" type="slidenum">
              <a:rPr lang="hr-HR" smtClean="0">
                <a:solidFill>
                  <a:srgbClr val="90C226"/>
                </a:solidFill>
              </a:rPr>
              <a:pPr/>
              <a:t>‹#›</a:t>
            </a:fld>
            <a:endParaRPr lang="hr-HR">
              <a:solidFill>
                <a:srgbClr val="90C226"/>
              </a:solidFill>
            </a:endParaRPr>
          </a:p>
        </p:txBody>
      </p:sp>
    </p:spTree>
    <p:extLst>
      <p:ext uri="{BB962C8B-B14F-4D97-AF65-F5344CB8AC3E}">
        <p14:creationId xmlns:p14="http://schemas.microsoft.com/office/powerpoint/2010/main" val="36611130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0408FA-65DE-40AB-B7D0-02F5CA96752A}" type="datetimeFigureOut">
              <a:rPr lang="hr-HR" smtClean="0">
                <a:solidFill>
                  <a:prstClr val="black">
                    <a:tint val="75000"/>
                  </a:prstClr>
                </a:solidFill>
              </a:rPr>
              <a:pPr/>
              <a:t>22.2.2018.</a:t>
            </a:fld>
            <a:endParaRPr lang="hr-HR">
              <a:solidFill>
                <a:prstClr val="black">
                  <a:tint val="75000"/>
                </a:prstClr>
              </a:solidFill>
            </a:endParaRPr>
          </a:p>
        </p:txBody>
      </p:sp>
      <p:sp>
        <p:nvSpPr>
          <p:cNvPr id="5" name="Footer Placeholder 4"/>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p:cNvSpPr>
            <a:spLocks noGrp="1"/>
          </p:cNvSpPr>
          <p:nvPr>
            <p:ph type="sldNum" sz="quarter" idx="12"/>
          </p:nvPr>
        </p:nvSpPr>
        <p:spPr/>
        <p:txBody>
          <a:bodyPr/>
          <a:lstStyle/>
          <a:p>
            <a:fld id="{721A9414-702F-4C8A-811B-F72D9AB25AB7}" type="slidenum">
              <a:rPr lang="hr-HR" smtClean="0">
                <a:solidFill>
                  <a:srgbClr val="90C226"/>
                </a:solidFill>
              </a:rPr>
              <a:pPr/>
              <a:t>‹#›</a:t>
            </a:fld>
            <a:endParaRPr lang="hr-HR">
              <a:solidFill>
                <a:srgbClr val="90C226"/>
              </a:solidFill>
            </a:endParaRPr>
          </a:p>
        </p:txBody>
      </p:sp>
    </p:spTree>
    <p:extLst>
      <p:ext uri="{BB962C8B-B14F-4D97-AF65-F5344CB8AC3E}">
        <p14:creationId xmlns:p14="http://schemas.microsoft.com/office/powerpoint/2010/main" val="18778311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0408FA-65DE-40AB-B7D0-02F5CA96752A}" type="datetimeFigureOut">
              <a:rPr lang="hr-HR" smtClean="0">
                <a:solidFill>
                  <a:prstClr val="black">
                    <a:tint val="75000"/>
                  </a:prstClr>
                </a:solidFill>
              </a:rPr>
              <a:pPr/>
              <a:t>22.2.2018.</a:t>
            </a:fld>
            <a:endParaRPr lang="hr-HR">
              <a:solidFill>
                <a:prstClr val="black">
                  <a:tint val="75000"/>
                </a:prstClr>
              </a:solidFill>
            </a:endParaRPr>
          </a:p>
        </p:txBody>
      </p:sp>
      <p:sp>
        <p:nvSpPr>
          <p:cNvPr id="5" name="Footer Placeholder 4"/>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p:cNvSpPr>
            <a:spLocks noGrp="1"/>
          </p:cNvSpPr>
          <p:nvPr>
            <p:ph type="sldNum" sz="quarter" idx="12"/>
          </p:nvPr>
        </p:nvSpPr>
        <p:spPr/>
        <p:txBody>
          <a:bodyPr/>
          <a:lstStyle/>
          <a:p>
            <a:fld id="{721A9414-702F-4C8A-811B-F72D9AB25AB7}" type="slidenum">
              <a:rPr lang="hr-HR" smtClean="0">
                <a:solidFill>
                  <a:srgbClr val="90C226"/>
                </a:solidFill>
              </a:rPr>
              <a:pPr/>
              <a:t>‹#›</a:t>
            </a:fld>
            <a:endParaRPr lang="hr-HR">
              <a:solidFill>
                <a:srgbClr val="90C226"/>
              </a:solidFill>
            </a:endParaRPr>
          </a:p>
        </p:txBody>
      </p:sp>
    </p:spTree>
    <p:extLst>
      <p:ext uri="{BB962C8B-B14F-4D97-AF65-F5344CB8AC3E}">
        <p14:creationId xmlns:p14="http://schemas.microsoft.com/office/powerpoint/2010/main" val="17281575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0408FA-65DE-40AB-B7D0-02F5CA96752A}" type="datetimeFigureOut">
              <a:rPr lang="hr-HR" smtClean="0">
                <a:solidFill>
                  <a:prstClr val="black">
                    <a:tint val="75000"/>
                  </a:prstClr>
                </a:solidFill>
              </a:rPr>
              <a:pPr/>
              <a:t>22.2.2018.</a:t>
            </a:fld>
            <a:endParaRPr lang="hr-HR">
              <a:solidFill>
                <a:prstClr val="black">
                  <a:tint val="75000"/>
                </a:prstClr>
              </a:solidFill>
            </a:endParaRPr>
          </a:p>
        </p:txBody>
      </p:sp>
      <p:sp>
        <p:nvSpPr>
          <p:cNvPr id="6" name="Footer Placeholder 5"/>
          <p:cNvSpPr>
            <a:spLocks noGrp="1"/>
          </p:cNvSpPr>
          <p:nvPr>
            <p:ph type="ftr" sz="quarter" idx="11"/>
          </p:nvPr>
        </p:nvSpPr>
        <p:spPr/>
        <p:txBody>
          <a:bodyPr/>
          <a:lstStyle/>
          <a:p>
            <a:endParaRPr lang="hr-HR">
              <a:solidFill>
                <a:prstClr val="black">
                  <a:tint val="75000"/>
                </a:prstClr>
              </a:solidFill>
            </a:endParaRPr>
          </a:p>
        </p:txBody>
      </p:sp>
      <p:sp>
        <p:nvSpPr>
          <p:cNvPr id="7" name="Slide Number Placeholder 6"/>
          <p:cNvSpPr>
            <a:spLocks noGrp="1"/>
          </p:cNvSpPr>
          <p:nvPr>
            <p:ph type="sldNum" sz="quarter" idx="12"/>
          </p:nvPr>
        </p:nvSpPr>
        <p:spPr/>
        <p:txBody>
          <a:bodyPr/>
          <a:lstStyle/>
          <a:p>
            <a:fld id="{721A9414-702F-4C8A-811B-F72D9AB25AB7}" type="slidenum">
              <a:rPr lang="hr-HR" smtClean="0">
                <a:solidFill>
                  <a:srgbClr val="90C226"/>
                </a:solidFill>
              </a:rPr>
              <a:pPr/>
              <a:t>‹#›</a:t>
            </a:fld>
            <a:endParaRPr lang="hr-HR">
              <a:solidFill>
                <a:srgbClr val="90C226"/>
              </a:solidFill>
            </a:endParaRPr>
          </a:p>
        </p:txBody>
      </p:sp>
    </p:spTree>
    <p:extLst>
      <p:ext uri="{BB962C8B-B14F-4D97-AF65-F5344CB8AC3E}">
        <p14:creationId xmlns:p14="http://schemas.microsoft.com/office/powerpoint/2010/main" val="17787249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A0408FA-65DE-40AB-B7D0-02F5CA96752A}" type="datetimeFigureOut">
              <a:rPr lang="hr-HR" smtClean="0">
                <a:solidFill>
                  <a:prstClr val="black">
                    <a:tint val="75000"/>
                  </a:prstClr>
                </a:solidFill>
              </a:rPr>
              <a:pPr/>
              <a:t>22.2.2018.</a:t>
            </a:fld>
            <a:endParaRPr lang="hr-HR">
              <a:solidFill>
                <a:prstClr val="black">
                  <a:tint val="75000"/>
                </a:prstClr>
              </a:solidFill>
            </a:endParaRPr>
          </a:p>
        </p:txBody>
      </p:sp>
      <p:sp>
        <p:nvSpPr>
          <p:cNvPr id="8" name="Footer Placeholder 7"/>
          <p:cNvSpPr>
            <a:spLocks noGrp="1"/>
          </p:cNvSpPr>
          <p:nvPr>
            <p:ph type="ftr" sz="quarter" idx="11"/>
          </p:nvPr>
        </p:nvSpPr>
        <p:spPr/>
        <p:txBody>
          <a:bodyPr/>
          <a:lstStyle/>
          <a:p>
            <a:endParaRPr lang="hr-HR">
              <a:solidFill>
                <a:prstClr val="black">
                  <a:tint val="75000"/>
                </a:prstClr>
              </a:solidFill>
            </a:endParaRPr>
          </a:p>
        </p:txBody>
      </p:sp>
      <p:sp>
        <p:nvSpPr>
          <p:cNvPr id="9" name="Slide Number Placeholder 8"/>
          <p:cNvSpPr>
            <a:spLocks noGrp="1"/>
          </p:cNvSpPr>
          <p:nvPr>
            <p:ph type="sldNum" sz="quarter" idx="12"/>
          </p:nvPr>
        </p:nvSpPr>
        <p:spPr/>
        <p:txBody>
          <a:bodyPr/>
          <a:lstStyle/>
          <a:p>
            <a:fld id="{721A9414-702F-4C8A-811B-F72D9AB25AB7}" type="slidenum">
              <a:rPr lang="hr-HR" smtClean="0">
                <a:solidFill>
                  <a:srgbClr val="90C226"/>
                </a:solidFill>
              </a:rPr>
              <a:pPr/>
              <a:t>‹#›</a:t>
            </a:fld>
            <a:endParaRPr lang="hr-HR">
              <a:solidFill>
                <a:srgbClr val="90C226"/>
              </a:solidFill>
            </a:endParaRPr>
          </a:p>
        </p:txBody>
      </p:sp>
    </p:spTree>
    <p:extLst>
      <p:ext uri="{BB962C8B-B14F-4D97-AF65-F5344CB8AC3E}">
        <p14:creationId xmlns:p14="http://schemas.microsoft.com/office/powerpoint/2010/main" val="26126021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0408FA-65DE-40AB-B7D0-02F5CA96752A}" type="datetimeFigureOut">
              <a:rPr lang="hr-HR" smtClean="0">
                <a:solidFill>
                  <a:prstClr val="black">
                    <a:tint val="75000"/>
                  </a:prstClr>
                </a:solidFill>
              </a:rPr>
              <a:pPr/>
              <a:t>22.2.2018.</a:t>
            </a:fld>
            <a:endParaRPr lang="hr-HR">
              <a:solidFill>
                <a:prstClr val="black">
                  <a:tint val="75000"/>
                </a:prstClr>
              </a:solidFill>
            </a:endParaRPr>
          </a:p>
        </p:txBody>
      </p:sp>
      <p:sp>
        <p:nvSpPr>
          <p:cNvPr id="4" name="Footer Placeholder 3"/>
          <p:cNvSpPr>
            <a:spLocks noGrp="1"/>
          </p:cNvSpPr>
          <p:nvPr>
            <p:ph type="ftr" sz="quarter" idx="11"/>
          </p:nvPr>
        </p:nvSpPr>
        <p:spPr/>
        <p:txBody>
          <a:bodyPr/>
          <a:lstStyle/>
          <a:p>
            <a:endParaRPr lang="hr-HR">
              <a:solidFill>
                <a:prstClr val="black">
                  <a:tint val="75000"/>
                </a:prstClr>
              </a:solidFill>
            </a:endParaRPr>
          </a:p>
        </p:txBody>
      </p:sp>
      <p:sp>
        <p:nvSpPr>
          <p:cNvPr id="5" name="Slide Number Placeholder 4"/>
          <p:cNvSpPr>
            <a:spLocks noGrp="1"/>
          </p:cNvSpPr>
          <p:nvPr>
            <p:ph type="sldNum" sz="quarter" idx="12"/>
          </p:nvPr>
        </p:nvSpPr>
        <p:spPr/>
        <p:txBody>
          <a:bodyPr/>
          <a:lstStyle/>
          <a:p>
            <a:fld id="{721A9414-702F-4C8A-811B-F72D9AB25AB7}" type="slidenum">
              <a:rPr lang="hr-HR" smtClean="0">
                <a:solidFill>
                  <a:srgbClr val="90C226"/>
                </a:solidFill>
              </a:rPr>
              <a:pPr/>
              <a:t>‹#›</a:t>
            </a:fld>
            <a:endParaRPr lang="hr-HR">
              <a:solidFill>
                <a:srgbClr val="90C226"/>
              </a:solidFill>
            </a:endParaRPr>
          </a:p>
        </p:txBody>
      </p:sp>
    </p:spTree>
    <p:extLst>
      <p:ext uri="{BB962C8B-B14F-4D97-AF65-F5344CB8AC3E}">
        <p14:creationId xmlns:p14="http://schemas.microsoft.com/office/powerpoint/2010/main" val="31174808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0408FA-65DE-40AB-B7D0-02F5CA96752A}" type="datetimeFigureOut">
              <a:rPr lang="hr-HR" smtClean="0">
                <a:solidFill>
                  <a:prstClr val="black">
                    <a:tint val="75000"/>
                  </a:prstClr>
                </a:solidFill>
              </a:rPr>
              <a:pPr/>
              <a:t>22.2.2018.</a:t>
            </a:fld>
            <a:endParaRPr lang="hr-HR">
              <a:solidFill>
                <a:prstClr val="black">
                  <a:tint val="75000"/>
                </a:prstClr>
              </a:solidFill>
            </a:endParaRPr>
          </a:p>
        </p:txBody>
      </p:sp>
      <p:sp>
        <p:nvSpPr>
          <p:cNvPr id="3" name="Footer Placeholder 2"/>
          <p:cNvSpPr>
            <a:spLocks noGrp="1"/>
          </p:cNvSpPr>
          <p:nvPr>
            <p:ph type="ftr" sz="quarter" idx="11"/>
          </p:nvPr>
        </p:nvSpPr>
        <p:spPr/>
        <p:txBody>
          <a:bodyPr/>
          <a:lstStyle/>
          <a:p>
            <a:endParaRPr lang="hr-HR">
              <a:solidFill>
                <a:prstClr val="black">
                  <a:tint val="75000"/>
                </a:prstClr>
              </a:solidFill>
            </a:endParaRPr>
          </a:p>
        </p:txBody>
      </p:sp>
      <p:sp>
        <p:nvSpPr>
          <p:cNvPr id="4" name="Slide Number Placeholder 3"/>
          <p:cNvSpPr>
            <a:spLocks noGrp="1"/>
          </p:cNvSpPr>
          <p:nvPr>
            <p:ph type="sldNum" sz="quarter" idx="12"/>
          </p:nvPr>
        </p:nvSpPr>
        <p:spPr/>
        <p:txBody>
          <a:bodyPr/>
          <a:lstStyle/>
          <a:p>
            <a:fld id="{721A9414-702F-4C8A-811B-F72D9AB25AB7}" type="slidenum">
              <a:rPr lang="hr-HR" smtClean="0">
                <a:solidFill>
                  <a:srgbClr val="90C226"/>
                </a:solidFill>
              </a:rPr>
              <a:pPr/>
              <a:t>‹#›</a:t>
            </a:fld>
            <a:endParaRPr lang="hr-HR">
              <a:solidFill>
                <a:srgbClr val="90C226"/>
              </a:solidFill>
            </a:endParaRPr>
          </a:p>
        </p:txBody>
      </p:sp>
    </p:spTree>
    <p:extLst>
      <p:ext uri="{BB962C8B-B14F-4D97-AF65-F5344CB8AC3E}">
        <p14:creationId xmlns:p14="http://schemas.microsoft.com/office/powerpoint/2010/main" val="363683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40F5DD-CB61-4425-BFFE-4F0855B49FA5}" type="datetimeFigureOut">
              <a:rPr lang="hr-HR" smtClean="0"/>
              <a:t>22.2.2018.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AD07C56-446B-438F-BB8A-E2BDCC5FDD7E}" type="slidenum">
              <a:rPr lang="hr-HR" smtClean="0"/>
              <a:t>‹#›</a:t>
            </a:fld>
            <a:endParaRPr lang="hr-HR"/>
          </a:p>
        </p:txBody>
      </p:sp>
    </p:spTree>
    <p:extLst>
      <p:ext uri="{BB962C8B-B14F-4D97-AF65-F5344CB8AC3E}">
        <p14:creationId xmlns:p14="http://schemas.microsoft.com/office/powerpoint/2010/main" val="13314717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A0408FA-65DE-40AB-B7D0-02F5CA96752A}" type="datetimeFigureOut">
              <a:rPr lang="hr-HR" smtClean="0">
                <a:solidFill>
                  <a:prstClr val="black">
                    <a:tint val="75000"/>
                  </a:prstClr>
                </a:solidFill>
              </a:rPr>
              <a:pPr/>
              <a:t>22.2.2018.</a:t>
            </a:fld>
            <a:endParaRPr lang="hr-HR">
              <a:solidFill>
                <a:prstClr val="black">
                  <a:tint val="75000"/>
                </a:prstClr>
              </a:solidFill>
            </a:endParaRPr>
          </a:p>
        </p:txBody>
      </p:sp>
      <p:sp>
        <p:nvSpPr>
          <p:cNvPr id="6" name="Footer Placeholder 5"/>
          <p:cNvSpPr>
            <a:spLocks noGrp="1"/>
          </p:cNvSpPr>
          <p:nvPr>
            <p:ph type="ftr" sz="quarter" idx="11"/>
          </p:nvPr>
        </p:nvSpPr>
        <p:spPr/>
        <p:txBody>
          <a:bodyPr/>
          <a:lstStyle/>
          <a:p>
            <a:endParaRPr lang="hr-HR">
              <a:solidFill>
                <a:prstClr val="black">
                  <a:tint val="75000"/>
                </a:prstClr>
              </a:solidFill>
            </a:endParaRPr>
          </a:p>
        </p:txBody>
      </p:sp>
      <p:sp>
        <p:nvSpPr>
          <p:cNvPr id="7" name="Slide Number Placeholder 6"/>
          <p:cNvSpPr>
            <a:spLocks noGrp="1"/>
          </p:cNvSpPr>
          <p:nvPr>
            <p:ph type="sldNum" sz="quarter" idx="12"/>
          </p:nvPr>
        </p:nvSpPr>
        <p:spPr/>
        <p:txBody>
          <a:bodyPr/>
          <a:lstStyle/>
          <a:p>
            <a:fld id="{721A9414-702F-4C8A-811B-F72D9AB25AB7}" type="slidenum">
              <a:rPr lang="hr-HR" smtClean="0">
                <a:solidFill>
                  <a:srgbClr val="90C226"/>
                </a:solidFill>
              </a:rPr>
              <a:pPr/>
              <a:t>‹#›</a:t>
            </a:fld>
            <a:endParaRPr lang="hr-HR">
              <a:solidFill>
                <a:srgbClr val="90C226"/>
              </a:solidFill>
            </a:endParaRPr>
          </a:p>
        </p:txBody>
      </p:sp>
    </p:spTree>
    <p:extLst>
      <p:ext uri="{BB962C8B-B14F-4D97-AF65-F5344CB8AC3E}">
        <p14:creationId xmlns:p14="http://schemas.microsoft.com/office/powerpoint/2010/main" val="10776771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A0408FA-65DE-40AB-B7D0-02F5CA96752A}" type="datetimeFigureOut">
              <a:rPr lang="hr-HR" smtClean="0">
                <a:solidFill>
                  <a:prstClr val="black">
                    <a:tint val="75000"/>
                  </a:prstClr>
                </a:solidFill>
              </a:rPr>
              <a:pPr/>
              <a:t>22.2.2018.</a:t>
            </a:fld>
            <a:endParaRPr lang="hr-HR">
              <a:solidFill>
                <a:prstClr val="black">
                  <a:tint val="75000"/>
                </a:prstClr>
              </a:solidFill>
            </a:endParaRPr>
          </a:p>
        </p:txBody>
      </p:sp>
      <p:sp>
        <p:nvSpPr>
          <p:cNvPr id="6" name="Footer Placeholder 5"/>
          <p:cNvSpPr>
            <a:spLocks noGrp="1"/>
          </p:cNvSpPr>
          <p:nvPr>
            <p:ph type="ftr" sz="quarter" idx="11"/>
          </p:nvPr>
        </p:nvSpPr>
        <p:spPr/>
        <p:txBody>
          <a:bodyPr/>
          <a:lstStyle/>
          <a:p>
            <a:endParaRPr lang="hr-HR">
              <a:solidFill>
                <a:prstClr val="black">
                  <a:tint val="75000"/>
                </a:prstClr>
              </a:solidFill>
            </a:endParaRPr>
          </a:p>
        </p:txBody>
      </p:sp>
      <p:sp>
        <p:nvSpPr>
          <p:cNvPr id="7" name="Slide Number Placeholder 6"/>
          <p:cNvSpPr>
            <a:spLocks noGrp="1"/>
          </p:cNvSpPr>
          <p:nvPr>
            <p:ph type="sldNum" sz="quarter" idx="12"/>
          </p:nvPr>
        </p:nvSpPr>
        <p:spPr/>
        <p:txBody>
          <a:bodyPr/>
          <a:lstStyle/>
          <a:p>
            <a:fld id="{721A9414-702F-4C8A-811B-F72D9AB25AB7}" type="slidenum">
              <a:rPr lang="hr-HR" smtClean="0">
                <a:solidFill>
                  <a:srgbClr val="90C226"/>
                </a:solidFill>
              </a:rPr>
              <a:pPr/>
              <a:t>‹#›</a:t>
            </a:fld>
            <a:endParaRPr lang="hr-HR">
              <a:solidFill>
                <a:srgbClr val="90C226"/>
              </a:solidFill>
            </a:endParaRPr>
          </a:p>
        </p:txBody>
      </p:sp>
    </p:spTree>
    <p:extLst>
      <p:ext uri="{BB962C8B-B14F-4D97-AF65-F5344CB8AC3E}">
        <p14:creationId xmlns:p14="http://schemas.microsoft.com/office/powerpoint/2010/main" val="11317707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0408FA-65DE-40AB-B7D0-02F5CA96752A}" type="datetimeFigureOut">
              <a:rPr lang="hr-HR" smtClean="0">
                <a:solidFill>
                  <a:prstClr val="black">
                    <a:tint val="75000"/>
                  </a:prstClr>
                </a:solidFill>
              </a:rPr>
              <a:pPr/>
              <a:t>22.2.2018.</a:t>
            </a:fld>
            <a:endParaRPr lang="hr-HR">
              <a:solidFill>
                <a:prstClr val="black">
                  <a:tint val="75000"/>
                </a:prstClr>
              </a:solidFill>
            </a:endParaRPr>
          </a:p>
        </p:txBody>
      </p:sp>
      <p:sp>
        <p:nvSpPr>
          <p:cNvPr id="5" name="Footer Placeholder 4"/>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p:cNvSpPr>
            <a:spLocks noGrp="1"/>
          </p:cNvSpPr>
          <p:nvPr>
            <p:ph type="sldNum" sz="quarter" idx="12"/>
          </p:nvPr>
        </p:nvSpPr>
        <p:spPr/>
        <p:txBody>
          <a:bodyPr/>
          <a:lstStyle/>
          <a:p>
            <a:fld id="{721A9414-702F-4C8A-811B-F72D9AB25AB7}" type="slidenum">
              <a:rPr lang="hr-HR" smtClean="0">
                <a:solidFill>
                  <a:srgbClr val="90C226"/>
                </a:solidFill>
              </a:rPr>
              <a:pPr/>
              <a:t>‹#›</a:t>
            </a:fld>
            <a:endParaRPr lang="hr-HR">
              <a:solidFill>
                <a:srgbClr val="90C226"/>
              </a:solidFill>
            </a:endParaRPr>
          </a:p>
        </p:txBody>
      </p:sp>
    </p:spTree>
    <p:extLst>
      <p:ext uri="{BB962C8B-B14F-4D97-AF65-F5344CB8AC3E}">
        <p14:creationId xmlns:p14="http://schemas.microsoft.com/office/powerpoint/2010/main" val="28783361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0408FA-65DE-40AB-B7D0-02F5CA96752A}" type="datetimeFigureOut">
              <a:rPr lang="hr-HR" smtClean="0">
                <a:solidFill>
                  <a:prstClr val="black">
                    <a:tint val="75000"/>
                  </a:prstClr>
                </a:solidFill>
              </a:rPr>
              <a:pPr/>
              <a:t>22.2.2018.</a:t>
            </a:fld>
            <a:endParaRPr lang="hr-HR">
              <a:solidFill>
                <a:prstClr val="black">
                  <a:tint val="75000"/>
                </a:prstClr>
              </a:solidFill>
            </a:endParaRPr>
          </a:p>
        </p:txBody>
      </p:sp>
      <p:sp>
        <p:nvSpPr>
          <p:cNvPr id="5" name="Footer Placeholder 4"/>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p:cNvSpPr>
            <a:spLocks noGrp="1"/>
          </p:cNvSpPr>
          <p:nvPr>
            <p:ph type="sldNum" sz="quarter" idx="12"/>
          </p:nvPr>
        </p:nvSpPr>
        <p:spPr/>
        <p:txBody>
          <a:bodyPr/>
          <a:lstStyle/>
          <a:p>
            <a:fld id="{721A9414-702F-4C8A-811B-F72D9AB25AB7}" type="slidenum">
              <a:rPr lang="hr-HR" smtClean="0">
                <a:solidFill>
                  <a:srgbClr val="90C226"/>
                </a:solidFill>
              </a:rPr>
              <a:pPr/>
              <a:t>‹#›</a:t>
            </a:fld>
            <a:endParaRPr lang="hr-HR">
              <a:solidFill>
                <a:srgbClr val="90C226"/>
              </a:solidFill>
            </a:endParaRP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endParaRPr lang="en-US" dirty="0">
              <a:solidFill>
                <a:srgbClr val="90C226">
                  <a:lumMod val="60000"/>
                  <a:lumOff val="40000"/>
                </a:srgbClr>
              </a:solidFill>
              <a:latin typeface="Arial"/>
            </a:endParaRPr>
          </a:p>
        </p:txBody>
      </p:sp>
    </p:spTree>
    <p:extLst>
      <p:ext uri="{BB962C8B-B14F-4D97-AF65-F5344CB8AC3E}">
        <p14:creationId xmlns:p14="http://schemas.microsoft.com/office/powerpoint/2010/main" val="35246055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0408FA-65DE-40AB-B7D0-02F5CA96752A}" type="datetimeFigureOut">
              <a:rPr lang="hr-HR" smtClean="0">
                <a:solidFill>
                  <a:prstClr val="black">
                    <a:tint val="75000"/>
                  </a:prstClr>
                </a:solidFill>
              </a:rPr>
              <a:pPr/>
              <a:t>22.2.2018.</a:t>
            </a:fld>
            <a:endParaRPr lang="hr-HR">
              <a:solidFill>
                <a:prstClr val="black">
                  <a:tint val="75000"/>
                </a:prstClr>
              </a:solidFill>
            </a:endParaRPr>
          </a:p>
        </p:txBody>
      </p:sp>
      <p:sp>
        <p:nvSpPr>
          <p:cNvPr id="5" name="Footer Placeholder 4"/>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p:cNvSpPr>
            <a:spLocks noGrp="1"/>
          </p:cNvSpPr>
          <p:nvPr>
            <p:ph type="sldNum" sz="quarter" idx="12"/>
          </p:nvPr>
        </p:nvSpPr>
        <p:spPr/>
        <p:txBody>
          <a:bodyPr/>
          <a:lstStyle/>
          <a:p>
            <a:fld id="{721A9414-702F-4C8A-811B-F72D9AB25AB7}" type="slidenum">
              <a:rPr lang="hr-HR" smtClean="0">
                <a:solidFill>
                  <a:srgbClr val="90C226"/>
                </a:solidFill>
              </a:rPr>
              <a:pPr/>
              <a:t>‹#›</a:t>
            </a:fld>
            <a:endParaRPr lang="hr-HR">
              <a:solidFill>
                <a:srgbClr val="90C226"/>
              </a:solidFill>
            </a:endParaRPr>
          </a:p>
        </p:txBody>
      </p:sp>
    </p:spTree>
    <p:extLst>
      <p:ext uri="{BB962C8B-B14F-4D97-AF65-F5344CB8AC3E}">
        <p14:creationId xmlns:p14="http://schemas.microsoft.com/office/powerpoint/2010/main" val="42307884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0408FA-65DE-40AB-B7D0-02F5CA96752A}" type="datetimeFigureOut">
              <a:rPr lang="hr-HR" smtClean="0">
                <a:solidFill>
                  <a:prstClr val="black">
                    <a:tint val="75000"/>
                  </a:prstClr>
                </a:solidFill>
              </a:rPr>
              <a:pPr/>
              <a:t>22.2.2018.</a:t>
            </a:fld>
            <a:endParaRPr lang="hr-HR">
              <a:solidFill>
                <a:prstClr val="black">
                  <a:tint val="75000"/>
                </a:prstClr>
              </a:solidFill>
            </a:endParaRPr>
          </a:p>
        </p:txBody>
      </p:sp>
      <p:sp>
        <p:nvSpPr>
          <p:cNvPr id="5" name="Footer Placeholder 4"/>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p:cNvSpPr>
            <a:spLocks noGrp="1"/>
          </p:cNvSpPr>
          <p:nvPr>
            <p:ph type="sldNum" sz="quarter" idx="12"/>
          </p:nvPr>
        </p:nvSpPr>
        <p:spPr/>
        <p:txBody>
          <a:bodyPr/>
          <a:lstStyle/>
          <a:p>
            <a:fld id="{721A9414-702F-4C8A-811B-F72D9AB25AB7}" type="slidenum">
              <a:rPr lang="hr-HR" smtClean="0">
                <a:solidFill>
                  <a:srgbClr val="90C226"/>
                </a:solidFill>
              </a:rPr>
              <a:pPr/>
              <a:t>‹#›</a:t>
            </a:fld>
            <a:endParaRPr lang="hr-HR">
              <a:solidFill>
                <a:srgbClr val="90C226"/>
              </a:solidFill>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90C226">
                    <a:lumMod val="60000"/>
                    <a:lumOff val="40000"/>
                  </a:srgbClr>
                </a:solidFill>
                <a:latin typeface="Arial"/>
              </a:rPr>
              <a:t>”</a:t>
            </a:r>
          </a:p>
        </p:txBody>
      </p:sp>
    </p:spTree>
    <p:extLst>
      <p:ext uri="{BB962C8B-B14F-4D97-AF65-F5344CB8AC3E}">
        <p14:creationId xmlns:p14="http://schemas.microsoft.com/office/powerpoint/2010/main" val="35177136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0408FA-65DE-40AB-B7D0-02F5CA96752A}" type="datetimeFigureOut">
              <a:rPr lang="hr-HR" smtClean="0">
                <a:solidFill>
                  <a:prstClr val="black">
                    <a:tint val="75000"/>
                  </a:prstClr>
                </a:solidFill>
              </a:rPr>
              <a:pPr/>
              <a:t>22.2.2018.</a:t>
            </a:fld>
            <a:endParaRPr lang="hr-HR">
              <a:solidFill>
                <a:prstClr val="black">
                  <a:tint val="75000"/>
                </a:prstClr>
              </a:solidFill>
            </a:endParaRPr>
          </a:p>
        </p:txBody>
      </p:sp>
      <p:sp>
        <p:nvSpPr>
          <p:cNvPr id="5" name="Footer Placeholder 4"/>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p:cNvSpPr>
            <a:spLocks noGrp="1"/>
          </p:cNvSpPr>
          <p:nvPr>
            <p:ph type="sldNum" sz="quarter" idx="12"/>
          </p:nvPr>
        </p:nvSpPr>
        <p:spPr/>
        <p:txBody>
          <a:bodyPr/>
          <a:lstStyle/>
          <a:p>
            <a:fld id="{721A9414-702F-4C8A-811B-F72D9AB25AB7}" type="slidenum">
              <a:rPr lang="hr-HR" smtClean="0">
                <a:solidFill>
                  <a:srgbClr val="90C226"/>
                </a:solidFill>
              </a:rPr>
              <a:pPr/>
              <a:t>‹#›</a:t>
            </a:fld>
            <a:endParaRPr lang="hr-HR">
              <a:solidFill>
                <a:srgbClr val="90C226"/>
              </a:solidFill>
            </a:endParaRPr>
          </a:p>
        </p:txBody>
      </p:sp>
    </p:spTree>
    <p:extLst>
      <p:ext uri="{BB962C8B-B14F-4D97-AF65-F5344CB8AC3E}">
        <p14:creationId xmlns:p14="http://schemas.microsoft.com/office/powerpoint/2010/main" val="213524575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0408FA-65DE-40AB-B7D0-02F5CA96752A}" type="datetimeFigureOut">
              <a:rPr lang="hr-HR" smtClean="0">
                <a:solidFill>
                  <a:prstClr val="black">
                    <a:tint val="75000"/>
                  </a:prstClr>
                </a:solidFill>
              </a:rPr>
              <a:pPr/>
              <a:t>22.2.2018.</a:t>
            </a:fld>
            <a:endParaRPr lang="hr-HR">
              <a:solidFill>
                <a:prstClr val="black">
                  <a:tint val="75000"/>
                </a:prstClr>
              </a:solidFill>
            </a:endParaRPr>
          </a:p>
        </p:txBody>
      </p:sp>
      <p:sp>
        <p:nvSpPr>
          <p:cNvPr id="5" name="Footer Placeholder 4"/>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p:cNvSpPr>
            <a:spLocks noGrp="1"/>
          </p:cNvSpPr>
          <p:nvPr>
            <p:ph type="sldNum" sz="quarter" idx="12"/>
          </p:nvPr>
        </p:nvSpPr>
        <p:spPr/>
        <p:txBody>
          <a:bodyPr/>
          <a:lstStyle/>
          <a:p>
            <a:fld id="{721A9414-702F-4C8A-811B-F72D9AB25AB7}" type="slidenum">
              <a:rPr lang="hr-HR" smtClean="0">
                <a:solidFill>
                  <a:srgbClr val="90C226"/>
                </a:solidFill>
              </a:rPr>
              <a:pPr/>
              <a:t>‹#›</a:t>
            </a:fld>
            <a:endParaRPr lang="hr-HR">
              <a:solidFill>
                <a:srgbClr val="90C226"/>
              </a:solidFill>
            </a:endParaRPr>
          </a:p>
        </p:txBody>
      </p:sp>
    </p:spTree>
    <p:extLst>
      <p:ext uri="{BB962C8B-B14F-4D97-AF65-F5344CB8AC3E}">
        <p14:creationId xmlns:p14="http://schemas.microsoft.com/office/powerpoint/2010/main" val="12405796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0408FA-65DE-40AB-B7D0-02F5CA96752A}" type="datetimeFigureOut">
              <a:rPr lang="hr-HR" smtClean="0">
                <a:solidFill>
                  <a:prstClr val="black">
                    <a:tint val="75000"/>
                  </a:prstClr>
                </a:solidFill>
              </a:rPr>
              <a:pPr/>
              <a:t>22.2.2018.</a:t>
            </a:fld>
            <a:endParaRPr lang="hr-HR">
              <a:solidFill>
                <a:prstClr val="black">
                  <a:tint val="75000"/>
                </a:prstClr>
              </a:solidFill>
            </a:endParaRPr>
          </a:p>
        </p:txBody>
      </p:sp>
      <p:sp>
        <p:nvSpPr>
          <p:cNvPr id="5" name="Footer Placeholder 4"/>
          <p:cNvSpPr>
            <a:spLocks noGrp="1"/>
          </p:cNvSpPr>
          <p:nvPr>
            <p:ph type="ftr" sz="quarter" idx="11"/>
          </p:nvPr>
        </p:nvSpPr>
        <p:spPr/>
        <p:txBody>
          <a:bodyPr/>
          <a:lstStyle/>
          <a:p>
            <a:endParaRPr lang="hr-HR">
              <a:solidFill>
                <a:prstClr val="black">
                  <a:tint val="75000"/>
                </a:prstClr>
              </a:solidFill>
            </a:endParaRPr>
          </a:p>
        </p:txBody>
      </p:sp>
      <p:sp>
        <p:nvSpPr>
          <p:cNvPr id="6" name="Slide Number Placeholder 5"/>
          <p:cNvSpPr>
            <a:spLocks noGrp="1"/>
          </p:cNvSpPr>
          <p:nvPr>
            <p:ph type="sldNum" sz="quarter" idx="12"/>
          </p:nvPr>
        </p:nvSpPr>
        <p:spPr/>
        <p:txBody>
          <a:bodyPr/>
          <a:lstStyle/>
          <a:p>
            <a:fld id="{721A9414-702F-4C8A-811B-F72D9AB25AB7}" type="slidenum">
              <a:rPr lang="hr-HR" smtClean="0">
                <a:solidFill>
                  <a:srgbClr val="90C226"/>
                </a:solidFill>
              </a:rPr>
              <a:pPr/>
              <a:t>‹#›</a:t>
            </a:fld>
            <a:endParaRPr lang="hr-HR">
              <a:solidFill>
                <a:srgbClr val="90C226"/>
              </a:solidFill>
            </a:endParaRPr>
          </a:p>
        </p:txBody>
      </p:sp>
    </p:spTree>
    <p:extLst>
      <p:ext uri="{BB962C8B-B14F-4D97-AF65-F5344CB8AC3E}">
        <p14:creationId xmlns:p14="http://schemas.microsoft.com/office/powerpoint/2010/main" val="2551701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solidFill>
                  <a:schemeClr val="tx2">
                    <a:lumMod val="50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40F5DD-CB61-4425-BFFE-4F0855B49FA5}" type="datetimeFigureOut">
              <a:rPr lang="hr-HR" smtClean="0"/>
              <a:t>22.2.2018.</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DAD07C56-446B-438F-BB8A-E2BDCC5FDD7E}" type="slidenum">
              <a:rPr lang="hr-HR" smtClean="0"/>
              <a:t>‹#›</a:t>
            </a:fld>
            <a:endParaRPr lang="hr-HR"/>
          </a:p>
        </p:txBody>
      </p:sp>
    </p:spTree>
    <p:extLst>
      <p:ext uri="{BB962C8B-B14F-4D97-AF65-F5344CB8AC3E}">
        <p14:creationId xmlns:p14="http://schemas.microsoft.com/office/powerpoint/2010/main" val="2454104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40F5DD-CB61-4425-BFFE-4F0855B49FA5}" type="datetimeFigureOut">
              <a:rPr lang="hr-HR" smtClean="0"/>
              <a:t>22.2.2018.</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DAD07C56-446B-438F-BB8A-E2BDCC5FDD7E}" type="slidenum">
              <a:rPr lang="hr-HR" smtClean="0"/>
              <a:t>‹#›</a:t>
            </a:fld>
            <a:endParaRPr lang="hr-HR"/>
          </a:p>
        </p:txBody>
      </p:sp>
    </p:spTree>
    <p:extLst>
      <p:ext uri="{BB962C8B-B14F-4D97-AF65-F5344CB8AC3E}">
        <p14:creationId xmlns:p14="http://schemas.microsoft.com/office/powerpoint/2010/main" val="3937751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F40F5DD-CB61-4425-BFFE-4F0855B49FA5}" type="datetimeFigureOut">
              <a:rPr lang="hr-HR" smtClean="0"/>
              <a:t>22.2.2018.</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DAD07C56-446B-438F-BB8A-E2BDCC5FDD7E}" type="slidenum">
              <a:rPr lang="hr-HR" smtClean="0"/>
              <a:t>‹#›</a:t>
            </a:fld>
            <a:endParaRPr lang="hr-HR"/>
          </a:p>
        </p:txBody>
      </p:sp>
    </p:spTree>
    <p:extLst>
      <p:ext uri="{BB962C8B-B14F-4D97-AF65-F5344CB8AC3E}">
        <p14:creationId xmlns:p14="http://schemas.microsoft.com/office/powerpoint/2010/main" val="2036825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F40F5DD-CB61-4425-BFFE-4F0855B49FA5}" type="datetimeFigureOut">
              <a:rPr lang="hr-HR" smtClean="0"/>
              <a:t>22.2.2018.</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DAD07C56-446B-438F-BB8A-E2BDCC5FDD7E}" type="slidenum">
              <a:rPr lang="hr-HR" smtClean="0"/>
              <a:t>‹#›</a:t>
            </a:fld>
            <a:endParaRPr lang="hr-HR"/>
          </a:p>
        </p:txBody>
      </p:sp>
    </p:spTree>
    <p:extLst>
      <p:ext uri="{BB962C8B-B14F-4D97-AF65-F5344CB8AC3E}">
        <p14:creationId xmlns:p14="http://schemas.microsoft.com/office/powerpoint/2010/main" val="197571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40F5DD-CB61-4425-BFFE-4F0855B49FA5}" type="datetimeFigureOut">
              <a:rPr lang="hr-HR" smtClean="0"/>
              <a:t>22.2.2018.</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DAD07C56-446B-438F-BB8A-E2BDCC5FDD7E}" type="slidenum">
              <a:rPr lang="hr-HR" smtClean="0"/>
              <a:t>‹#›</a:t>
            </a:fld>
            <a:endParaRPr lang="hr-HR"/>
          </a:p>
        </p:txBody>
      </p:sp>
    </p:spTree>
    <p:extLst>
      <p:ext uri="{BB962C8B-B14F-4D97-AF65-F5344CB8AC3E}">
        <p14:creationId xmlns:p14="http://schemas.microsoft.com/office/powerpoint/2010/main" val="1577076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40F5DD-CB61-4425-BFFE-4F0855B49FA5}" type="datetimeFigureOut">
              <a:rPr lang="hr-HR" smtClean="0"/>
              <a:t>22.2.2018.</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DAD07C56-446B-438F-BB8A-E2BDCC5FDD7E}" type="slidenum">
              <a:rPr lang="hr-HR" smtClean="0"/>
              <a:t>‹#›</a:t>
            </a:fld>
            <a:endParaRPr lang="hr-HR"/>
          </a:p>
        </p:txBody>
      </p:sp>
    </p:spTree>
    <p:extLst>
      <p:ext uri="{BB962C8B-B14F-4D97-AF65-F5344CB8AC3E}">
        <p14:creationId xmlns:p14="http://schemas.microsoft.com/office/powerpoint/2010/main" val="1026946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40F5DD-CB61-4425-BFFE-4F0855B49FA5}" type="datetimeFigureOut">
              <a:rPr lang="hr-HR" smtClean="0"/>
              <a:t>22.2.2018.</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DAD07C56-446B-438F-BB8A-E2BDCC5FDD7E}" type="slidenum">
              <a:rPr lang="hr-HR" smtClean="0"/>
              <a:t>‹#›</a:t>
            </a:fld>
            <a:endParaRPr lang="hr-HR"/>
          </a:p>
        </p:txBody>
      </p:sp>
    </p:spTree>
    <p:extLst>
      <p:ext uri="{BB962C8B-B14F-4D97-AF65-F5344CB8AC3E}">
        <p14:creationId xmlns:p14="http://schemas.microsoft.com/office/powerpoint/2010/main" val="2509662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14290"/>
            <a:ext cx="10972800" cy="85725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40F5DD-CB61-4425-BFFE-4F0855B49FA5}" type="datetimeFigureOut">
              <a:rPr lang="hr-HR" smtClean="0"/>
              <a:t>22.2.2018.</a:t>
            </a:fld>
            <a:endParaRPr lang="hr-H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07C56-446B-438F-BB8A-E2BDCC5FDD7E}" type="slidenum">
              <a:rPr lang="hr-HR" smtClean="0"/>
              <a:t>‹#›</a:t>
            </a:fld>
            <a:endParaRPr lang="hr-HR"/>
          </a:p>
        </p:txBody>
      </p:sp>
    </p:spTree>
    <p:extLst>
      <p:ext uri="{BB962C8B-B14F-4D97-AF65-F5344CB8AC3E}">
        <p14:creationId xmlns:p14="http://schemas.microsoft.com/office/powerpoint/2010/main" val="37556776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000" kern="1200">
          <a:solidFill>
            <a:schemeClr val="bg1"/>
          </a:solidFill>
          <a:latin typeface="Neo Sans"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2">
              <a:lumMod val="50000"/>
            </a:schemeClr>
          </a:solidFill>
          <a:latin typeface="Neo Sans"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2">
              <a:lumMod val="50000"/>
            </a:schemeClr>
          </a:solidFill>
          <a:latin typeface="Neo Sans"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2">
              <a:lumMod val="50000"/>
            </a:schemeClr>
          </a:solidFill>
          <a:latin typeface="Neo Sans"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2">
              <a:lumMod val="50000"/>
            </a:schemeClr>
          </a:solidFill>
          <a:latin typeface="Neo Sans"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2">
              <a:lumMod val="50000"/>
            </a:schemeClr>
          </a:solidFill>
          <a:latin typeface="Neo San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57200"/>
            <a:fld id="{5A0408FA-65DE-40AB-B7D0-02F5CA96752A}" type="datetimeFigureOut">
              <a:rPr lang="hr-HR" smtClean="0">
                <a:solidFill>
                  <a:prstClr val="black">
                    <a:tint val="75000"/>
                  </a:prstClr>
                </a:solidFill>
              </a:rPr>
              <a:pPr defTabSz="457200"/>
              <a:t>22.2.2018.</a:t>
            </a:fld>
            <a:endParaRPr lang="hr-HR">
              <a:solidFill>
                <a:prstClr val="black">
                  <a:tint val="75000"/>
                </a:prstClr>
              </a:solidFill>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57200"/>
            <a:endParaRPr lang="hr-HR">
              <a:solidFill>
                <a:prstClr val="black">
                  <a:tint val="75000"/>
                </a:prstClr>
              </a:solidFill>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defTabSz="457200"/>
            <a:fld id="{721A9414-702F-4C8A-811B-F72D9AB25AB7}" type="slidenum">
              <a:rPr lang="hr-HR" smtClean="0">
                <a:solidFill>
                  <a:srgbClr val="90C226"/>
                </a:solidFill>
              </a:rPr>
              <a:pPr defTabSz="457200"/>
              <a:t>‹#›</a:t>
            </a:fld>
            <a:endParaRPr lang="hr-HR">
              <a:solidFill>
                <a:srgbClr val="90C226"/>
              </a:solidFill>
            </a:endParaRPr>
          </a:p>
        </p:txBody>
      </p:sp>
    </p:spTree>
    <p:extLst>
      <p:ext uri="{BB962C8B-B14F-4D97-AF65-F5344CB8AC3E}">
        <p14:creationId xmlns:p14="http://schemas.microsoft.com/office/powerpoint/2010/main" val="358191541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3" Type="http://schemas.microsoft.com/office/2014/relationships/chartEx" Target="../charts/chartEx1.xml"/><Relationship Id="rId2" Type="http://schemas.openxmlformats.org/officeDocument/2006/relationships/notesSlide" Target="../notesSlides/notesSlide4.xml"/><Relationship Id="rId1" Type="http://schemas.openxmlformats.org/officeDocument/2006/relationships/slideLayout" Target="../slideLayouts/slideLayout14.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3" Type="http://schemas.microsoft.com/office/2014/relationships/chartEx" Target="../charts/chartEx2.xml"/><Relationship Id="rId2" Type="http://schemas.openxmlformats.org/officeDocument/2006/relationships/notesSlide" Target="../notesSlides/notesSlide5.xml"/><Relationship Id="rId1" Type="http://schemas.openxmlformats.org/officeDocument/2006/relationships/slideLayout" Target="../slideLayouts/slideLayout14.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8.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notesSlide" Target="../notesSlides/notesSlide15.xml"/><Relationship Id="rId1" Type="http://schemas.openxmlformats.org/officeDocument/2006/relationships/slideLayout" Target="../slideLayouts/slideLayout12.xml"/><Relationship Id="rId6" Type="http://schemas.openxmlformats.org/officeDocument/2006/relationships/image" Target="../media/image9.jpeg"/><Relationship Id="rId5" Type="http://schemas.openxmlformats.org/officeDocument/2006/relationships/image" Target="../media/image8.jpeg"/><Relationship Id="rId10" Type="http://schemas.openxmlformats.org/officeDocument/2006/relationships/image" Target="../media/image13.jpeg"/><Relationship Id="rId4" Type="http://schemas.openxmlformats.org/officeDocument/2006/relationships/image" Target="../media/image7.jpeg"/><Relationship Id="rId9" Type="http://schemas.openxmlformats.org/officeDocument/2006/relationships/image" Target="../media/image12.jpeg"/></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1.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18.xml"/><Relationship Id="rId1" Type="http://schemas.openxmlformats.org/officeDocument/2006/relationships/slideLayout" Target="../slideLayouts/slideLayout1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6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www.strukturnifondovi.hr/" TargetMode="External"/><Relationship Id="rId2" Type="http://schemas.openxmlformats.org/officeDocument/2006/relationships/hyperlink" Target="http://www.mrrfeu.h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4.xml"/><Relationship Id="rId4"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458096"/>
            <a:ext cx="10972800" cy="2018272"/>
          </a:xfrm>
        </p:spPr>
        <p:txBody>
          <a:bodyPr>
            <a:normAutofit fontScale="90000"/>
          </a:bodyPr>
          <a:lstStyle/>
          <a:p>
            <a:r>
              <a:rPr lang="hr-HR" dirty="0">
                <a:solidFill>
                  <a:schemeClr val="tx1"/>
                </a:solidFill>
              </a:rPr>
              <a:t/>
            </a:r>
            <a:br>
              <a:rPr lang="hr-HR" dirty="0">
                <a:solidFill>
                  <a:schemeClr val="tx1"/>
                </a:solidFill>
              </a:rPr>
            </a:br>
            <a:r>
              <a:rPr lang="hr-HR" dirty="0">
                <a:solidFill>
                  <a:schemeClr val="tx1"/>
                </a:solidFill>
                <a:latin typeface="VladaRHSans Bk" panose="02000000000000000000" pitchFamily="50" charset="-18"/>
                <a:ea typeface="VladaRHSans Bk" panose="02000000000000000000" pitchFamily="50" charset="-18"/>
              </a:rPr>
              <a:t/>
            </a:r>
            <a:br>
              <a:rPr lang="hr-HR" dirty="0">
                <a:solidFill>
                  <a:schemeClr val="tx1"/>
                </a:solidFill>
                <a:latin typeface="VladaRHSans Bk" panose="02000000000000000000" pitchFamily="50" charset="-18"/>
                <a:ea typeface="VladaRHSans Bk" panose="02000000000000000000" pitchFamily="50" charset="-18"/>
              </a:rPr>
            </a:br>
            <a:r>
              <a:rPr lang="hr-HR" b="1" dirty="0">
                <a:solidFill>
                  <a:schemeClr val="tx2"/>
                </a:solidFill>
                <a:latin typeface="+mn-lt"/>
                <a:ea typeface="VladaRHSans Bk" panose="02000000000000000000" pitchFamily="50" charset="-18"/>
              </a:rPr>
              <a:t>4. sjednica </a:t>
            </a:r>
            <a:r>
              <a:rPr lang="hr-HR" dirty="0">
                <a:solidFill>
                  <a:schemeClr val="tx2"/>
                </a:solidFill>
                <a:latin typeface="+mn-lt"/>
                <a:ea typeface="VladaRHSans Bk" panose="02000000000000000000" pitchFamily="50" charset="-18"/>
              </a:rPr>
              <a:t/>
            </a:r>
            <a:br>
              <a:rPr lang="hr-HR" dirty="0">
                <a:solidFill>
                  <a:schemeClr val="tx2"/>
                </a:solidFill>
                <a:latin typeface="+mn-lt"/>
                <a:ea typeface="VladaRHSans Bk" panose="02000000000000000000" pitchFamily="50" charset="-18"/>
              </a:rPr>
            </a:br>
            <a:r>
              <a:rPr lang="hr-HR" b="1" dirty="0">
                <a:solidFill>
                  <a:schemeClr val="tx2"/>
                </a:solidFill>
                <a:latin typeface="+mn-lt"/>
                <a:ea typeface="VladaRHSans Bk" panose="02000000000000000000" pitchFamily="50" charset="-18"/>
              </a:rPr>
              <a:t>Savjeta za Slavoniju, Baranju i Srijem</a:t>
            </a:r>
          </a:p>
        </p:txBody>
      </p:sp>
      <p:sp>
        <p:nvSpPr>
          <p:cNvPr id="3" name="Content Placeholder 2"/>
          <p:cNvSpPr>
            <a:spLocks noGrp="1"/>
          </p:cNvSpPr>
          <p:nvPr>
            <p:ph idx="1"/>
          </p:nvPr>
        </p:nvSpPr>
        <p:spPr>
          <a:xfrm>
            <a:off x="609600" y="5478162"/>
            <a:ext cx="10972800" cy="648002"/>
          </a:xfrm>
        </p:spPr>
        <p:txBody>
          <a:bodyPr>
            <a:normAutofit/>
          </a:bodyPr>
          <a:lstStyle/>
          <a:p>
            <a:pPr marL="0" indent="0" algn="ctr">
              <a:buNone/>
            </a:pPr>
            <a:r>
              <a:rPr lang="hr-HR" sz="2400" b="1" dirty="0">
                <a:solidFill>
                  <a:schemeClr val="tx1"/>
                </a:solidFill>
                <a:latin typeface="+mn-lt"/>
                <a:ea typeface="VladaRHSans Bk" panose="02000000000000000000" pitchFamily="50" charset="-18"/>
              </a:rPr>
              <a:t>Virovitica, 24. veljače 2018. godine</a:t>
            </a:r>
          </a:p>
        </p:txBody>
      </p:sp>
    </p:spTree>
    <p:extLst>
      <p:ext uri="{BB962C8B-B14F-4D97-AF65-F5344CB8AC3E}">
        <p14:creationId xmlns:p14="http://schemas.microsoft.com/office/powerpoint/2010/main" val="241205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23392" y="209363"/>
            <a:ext cx="8856984" cy="1125176"/>
          </a:xfrm>
        </p:spPr>
        <p:txBody>
          <a:bodyPr>
            <a:noAutofit/>
          </a:bodyPr>
          <a:lstStyle/>
          <a:p>
            <a:r>
              <a:rPr lang="hr-HR" sz="2800" dirty="0"/>
              <a:t>Korišteno zemljište, broj i struktura poljoprivrednih gospodarstava, osiguranici</a:t>
            </a:r>
          </a:p>
        </p:txBody>
      </p:sp>
      <p:sp>
        <p:nvSpPr>
          <p:cNvPr id="3" name="Rezervirano mjesto sadržaja 2"/>
          <p:cNvSpPr>
            <a:spLocks noGrp="1"/>
          </p:cNvSpPr>
          <p:nvPr>
            <p:ph idx="1"/>
          </p:nvPr>
        </p:nvSpPr>
        <p:spPr>
          <a:xfrm>
            <a:off x="1981200" y="1600201"/>
            <a:ext cx="8363272" cy="4525963"/>
          </a:xfrm>
        </p:spPr>
        <p:txBody>
          <a:bodyPr/>
          <a:lstStyle/>
          <a:p>
            <a:endParaRPr lang="hr-HR" dirty="0"/>
          </a:p>
          <a:p>
            <a:endParaRPr lang="hr-HR" dirty="0"/>
          </a:p>
        </p:txBody>
      </p:sp>
      <p:graphicFrame>
        <p:nvGraphicFramePr>
          <p:cNvPr id="5" name="Tablica 4"/>
          <p:cNvGraphicFramePr>
            <a:graphicFrameLocks noGrp="1"/>
          </p:cNvGraphicFramePr>
          <p:nvPr>
            <p:extLst/>
          </p:nvPr>
        </p:nvGraphicFramePr>
        <p:xfrm>
          <a:off x="875419" y="1404682"/>
          <a:ext cx="8496941" cy="1351666"/>
        </p:xfrm>
        <a:graphic>
          <a:graphicData uri="http://schemas.openxmlformats.org/drawingml/2006/table">
            <a:tbl>
              <a:tblPr>
                <a:tableStyleId>{69CF1AB2-1976-4502-BF36-3FF5EA218861}</a:tableStyleId>
              </a:tblPr>
              <a:tblGrid>
                <a:gridCol w="2334694">
                  <a:extLst>
                    <a:ext uri="{9D8B030D-6E8A-4147-A177-3AD203B41FA5}">
                      <a16:colId xmlns:a16="http://schemas.microsoft.com/office/drawing/2014/main" val="20000"/>
                    </a:ext>
                  </a:extLst>
                </a:gridCol>
                <a:gridCol w="1541497">
                  <a:extLst>
                    <a:ext uri="{9D8B030D-6E8A-4147-A177-3AD203B41FA5}">
                      <a16:colId xmlns:a16="http://schemas.microsoft.com/office/drawing/2014/main" val="20001"/>
                    </a:ext>
                  </a:extLst>
                </a:gridCol>
                <a:gridCol w="1541497">
                  <a:extLst>
                    <a:ext uri="{9D8B030D-6E8A-4147-A177-3AD203B41FA5}">
                      <a16:colId xmlns:a16="http://schemas.microsoft.com/office/drawing/2014/main" val="20002"/>
                    </a:ext>
                  </a:extLst>
                </a:gridCol>
                <a:gridCol w="1537756">
                  <a:extLst>
                    <a:ext uri="{9D8B030D-6E8A-4147-A177-3AD203B41FA5}">
                      <a16:colId xmlns:a16="http://schemas.microsoft.com/office/drawing/2014/main" val="20003"/>
                    </a:ext>
                  </a:extLst>
                </a:gridCol>
                <a:gridCol w="1541497">
                  <a:extLst>
                    <a:ext uri="{9D8B030D-6E8A-4147-A177-3AD203B41FA5}">
                      <a16:colId xmlns:a16="http://schemas.microsoft.com/office/drawing/2014/main" val="20004"/>
                    </a:ext>
                  </a:extLst>
                </a:gridCol>
              </a:tblGrid>
              <a:tr h="199583">
                <a:tc>
                  <a:txBody>
                    <a:bodyPr/>
                    <a:lstStyle/>
                    <a:p>
                      <a:pPr algn="l" fontAlgn="b"/>
                      <a:endParaRPr lang="hr-HR" sz="1200" b="0" i="0" u="none" strike="noStrike" dirty="0">
                        <a:solidFill>
                          <a:srgbClr val="000000"/>
                        </a:solidFill>
                        <a:effectLst/>
                        <a:latin typeface="Arial"/>
                      </a:endParaRPr>
                    </a:p>
                  </a:txBody>
                  <a:tcPr marL="9525" marR="9525" marT="9525" marB="0" anchor="b"/>
                </a:tc>
                <a:tc gridSpan="2">
                  <a:txBody>
                    <a:bodyPr/>
                    <a:lstStyle/>
                    <a:p>
                      <a:pPr algn="ctr" fontAlgn="b"/>
                      <a:r>
                        <a:rPr lang="hr-HR" sz="1200" u="none" strike="noStrike">
                          <a:effectLst/>
                        </a:rPr>
                        <a:t>Poljoprivrednici, ukupno</a:t>
                      </a:r>
                      <a:endParaRPr lang="hr-HR" sz="1200" b="1" i="0" u="none" strike="noStrike">
                        <a:solidFill>
                          <a:srgbClr val="000000"/>
                        </a:solidFill>
                        <a:effectLst/>
                        <a:latin typeface="Arial"/>
                      </a:endParaRPr>
                    </a:p>
                  </a:txBody>
                  <a:tcPr marL="9525" marR="9525" marT="9525" marB="0" anchor="b"/>
                </a:tc>
                <a:tc hMerge="1">
                  <a:txBody>
                    <a:bodyPr/>
                    <a:lstStyle/>
                    <a:p>
                      <a:endParaRPr lang="hr-HR"/>
                    </a:p>
                  </a:txBody>
                  <a:tcPr/>
                </a:tc>
                <a:tc gridSpan="2">
                  <a:txBody>
                    <a:bodyPr/>
                    <a:lstStyle/>
                    <a:p>
                      <a:pPr algn="ctr" fontAlgn="b"/>
                      <a:r>
                        <a:rPr lang="hr-HR" sz="1200" u="none" strike="noStrike">
                          <a:effectLst/>
                        </a:rPr>
                        <a:t>OPG</a:t>
                      </a:r>
                      <a:endParaRPr lang="hr-HR" sz="1200" b="1" i="0" u="none" strike="noStrike">
                        <a:solidFill>
                          <a:srgbClr val="000000"/>
                        </a:solidFill>
                        <a:effectLst/>
                        <a:latin typeface="Arial"/>
                      </a:endParaRPr>
                    </a:p>
                  </a:txBody>
                  <a:tcPr marL="9525" marR="9525" marT="9525" marB="0" anchor="b"/>
                </a:tc>
                <a:tc hMerge="1">
                  <a:txBody>
                    <a:bodyPr/>
                    <a:lstStyle/>
                    <a:p>
                      <a:endParaRPr lang="hr-HR"/>
                    </a:p>
                  </a:txBody>
                  <a:tcPr/>
                </a:tc>
                <a:extLst>
                  <a:ext uri="{0D108BD9-81ED-4DB2-BD59-A6C34878D82A}">
                    <a16:rowId xmlns:a16="http://schemas.microsoft.com/office/drawing/2014/main" val="10000"/>
                  </a:ext>
                </a:extLst>
              </a:tr>
              <a:tr h="370655">
                <a:tc>
                  <a:txBody>
                    <a:bodyPr/>
                    <a:lstStyle/>
                    <a:p>
                      <a:pPr algn="l" fontAlgn="b"/>
                      <a:r>
                        <a:rPr lang="hr-HR" sz="1200" u="none" strike="noStrike" dirty="0">
                          <a:effectLst/>
                        </a:rPr>
                        <a:t>Područje</a:t>
                      </a:r>
                      <a:endParaRPr lang="hr-HR" sz="1200" b="0" i="0" u="none" strike="noStrike" dirty="0">
                        <a:solidFill>
                          <a:srgbClr val="000000"/>
                        </a:solidFill>
                        <a:effectLst/>
                        <a:latin typeface="Arial"/>
                      </a:endParaRPr>
                    </a:p>
                  </a:txBody>
                  <a:tcPr marL="9525" marR="9525" marT="9525" marB="0" anchor="b"/>
                </a:tc>
                <a:tc>
                  <a:txBody>
                    <a:bodyPr/>
                    <a:lstStyle/>
                    <a:p>
                      <a:pPr algn="ctr" fontAlgn="ctr"/>
                      <a:r>
                        <a:rPr lang="hr-HR" sz="1200" u="none" strike="noStrike" dirty="0">
                          <a:effectLst/>
                        </a:rPr>
                        <a:t>broj</a:t>
                      </a:r>
                      <a:endParaRPr lang="hr-HR" sz="1200" b="0" i="0" u="none" strike="noStrike" dirty="0">
                        <a:solidFill>
                          <a:srgbClr val="000000"/>
                        </a:solidFill>
                        <a:effectLst/>
                        <a:latin typeface="Arial"/>
                      </a:endParaRPr>
                    </a:p>
                  </a:txBody>
                  <a:tcPr marL="9525" marR="9525" marT="9525" marB="0" anchor="ctr"/>
                </a:tc>
                <a:tc>
                  <a:txBody>
                    <a:bodyPr/>
                    <a:lstStyle/>
                    <a:p>
                      <a:pPr algn="ctr" fontAlgn="ctr"/>
                      <a:r>
                        <a:rPr lang="hr-HR" sz="1200" u="none" strike="noStrike" dirty="0">
                          <a:effectLst/>
                        </a:rPr>
                        <a:t>korišteno zemljište, ha</a:t>
                      </a:r>
                      <a:endParaRPr lang="hr-HR" sz="1200" b="0" i="0" u="none" strike="noStrike" dirty="0">
                        <a:solidFill>
                          <a:srgbClr val="000000"/>
                        </a:solidFill>
                        <a:effectLst/>
                        <a:latin typeface="Arial"/>
                      </a:endParaRPr>
                    </a:p>
                  </a:txBody>
                  <a:tcPr marL="9525" marR="9525" marT="9525" marB="0" anchor="ctr"/>
                </a:tc>
                <a:tc>
                  <a:txBody>
                    <a:bodyPr/>
                    <a:lstStyle/>
                    <a:p>
                      <a:pPr algn="ctr" fontAlgn="ctr"/>
                      <a:r>
                        <a:rPr lang="hr-HR" sz="1200" u="none" strike="noStrike" dirty="0">
                          <a:effectLst/>
                        </a:rPr>
                        <a:t>broj </a:t>
                      </a:r>
                      <a:endParaRPr lang="hr-HR" sz="1200" b="0" i="0" u="none" strike="noStrike" dirty="0">
                        <a:solidFill>
                          <a:srgbClr val="000000"/>
                        </a:solidFill>
                        <a:effectLst/>
                        <a:latin typeface="Arial"/>
                      </a:endParaRPr>
                    </a:p>
                  </a:txBody>
                  <a:tcPr marL="9525" marR="9525" marT="9525" marB="0" anchor="ctr"/>
                </a:tc>
                <a:tc>
                  <a:txBody>
                    <a:bodyPr/>
                    <a:lstStyle/>
                    <a:p>
                      <a:pPr algn="ctr" fontAlgn="ctr"/>
                      <a:r>
                        <a:rPr lang="hr-HR" sz="1200" u="none" strike="noStrike">
                          <a:effectLst/>
                        </a:rPr>
                        <a:t>korišteno zemljište, ha</a:t>
                      </a:r>
                      <a:endParaRPr lang="hr-HR" sz="1200" b="0" i="0" u="none" strike="noStrike">
                        <a:solidFill>
                          <a:srgbClr val="000000"/>
                        </a:solidFill>
                        <a:effectLst/>
                        <a:latin typeface="Arial"/>
                      </a:endParaRPr>
                    </a:p>
                  </a:txBody>
                  <a:tcPr marL="9525" marR="9525" marT="9525" marB="0" anchor="ctr"/>
                </a:tc>
                <a:extLst>
                  <a:ext uri="{0D108BD9-81ED-4DB2-BD59-A6C34878D82A}">
                    <a16:rowId xmlns:a16="http://schemas.microsoft.com/office/drawing/2014/main" val="10001"/>
                  </a:ext>
                </a:extLst>
              </a:tr>
              <a:tr h="199583">
                <a:tc>
                  <a:txBody>
                    <a:bodyPr/>
                    <a:lstStyle/>
                    <a:p>
                      <a:pPr algn="l" fontAlgn="b"/>
                      <a:r>
                        <a:rPr lang="hr-HR" sz="1200" u="none" strike="noStrike">
                          <a:effectLst/>
                        </a:rPr>
                        <a:t>Republika Hrvatska, ukupno</a:t>
                      </a:r>
                      <a:endParaRPr lang="hr-HR" sz="1200" b="1" i="0" u="none" strike="noStrike">
                        <a:solidFill>
                          <a:srgbClr val="000000"/>
                        </a:solidFill>
                        <a:effectLst/>
                        <a:latin typeface="Arial"/>
                      </a:endParaRPr>
                    </a:p>
                  </a:txBody>
                  <a:tcPr marL="9525" marR="9525" marT="9525" marB="0" anchor="b"/>
                </a:tc>
                <a:tc>
                  <a:txBody>
                    <a:bodyPr/>
                    <a:lstStyle/>
                    <a:p>
                      <a:pPr algn="r" fontAlgn="b"/>
                      <a:r>
                        <a:rPr lang="hr-HR" sz="1200" u="none" strike="noStrike" dirty="0">
                          <a:effectLst/>
                        </a:rPr>
                        <a:t>164.458</a:t>
                      </a:r>
                      <a:endParaRPr lang="hr-HR" sz="1200" b="1" i="0" u="none" strike="noStrike" dirty="0">
                        <a:solidFill>
                          <a:srgbClr val="000000"/>
                        </a:solidFill>
                        <a:effectLst/>
                        <a:latin typeface="Arial"/>
                      </a:endParaRPr>
                    </a:p>
                  </a:txBody>
                  <a:tcPr marL="9525" marR="9525" marT="9525" marB="0" anchor="b"/>
                </a:tc>
                <a:tc>
                  <a:txBody>
                    <a:bodyPr/>
                    <a:lstStyle/>
                    <a:p>
                      <a:pPr algn="r" fontAlgn="b"/>
                      <a:r>
                        <a:rPr lang="hr-HR" sz="1200" u="none" strike="noStrike">
                          <a:effectLst/>
                        </a:rPr>
                        <a:t>1.123.829</a:t>
                      </a:r>
                      <a:endParaRPr lang="hr-HR" sz="1200" b="1" i="0" u="none" strike="noStrike">
                        <a:solidFill>
                          <a:srgbClr val="000000"/>
                        </a:solidFill>
                        <a:effectLst/>
                        <a:latin typeface="Arial"/>
                      </a:endParaRPr>
                    </a:p>
                  </a:txBody>
                  <a:tcPr marL="9525" marR="9525" marT="9525" marB="0" anchor="b"/>
                </a:tc>
                <a:tc>
                  <a:txBody>
                    <a:bodyPr/>
                    <a:lstStyle/>
                    <a:p>
                      <a:pPr algn="r" fontAlgn="b"/>
                      <a:r>
                        <a:rPr lang="hr-HR" sz="1200" u="none" strike="noStrike">
                          <a:effectLst/>
                        </a:rPr>
                        <a:t>159.191</a:t>
                      </a:r>
                      <a:endParaRPr lang="hr-HR" sz="1200" b="1" i="0" u="none" strike="noStrike">
                        <a:solidFill>
                          <a:srgbClr val="000000"/>
                        </a:solidFill>
                        <a:effectLst/>
                        <a:latin typeface="Arial"/>
                      </a:endParaRPr>
                    </a:p>
                  </a:txBody>
                  <a:tcPr marL="9525" marR="9525" marT="9525" marB="0" anchor="b"/>
                </a:tc>
                <a:tc>
                  <a:txBody>
                    <a:bodyPr/>
                    <a:lstStyle/>
                    <a:p>
                      <a:pPr algn="r" fontAlgn="b"/>
                      <a:r>
                        <a:rPr lang="hr-HR" sz="1200" u="none" strike="noStrike" dirty="0">
                          <a:effectLst/>
                        </a:rPr>
                        <a:t>853.490</a:t>
                      </a:r>
                      <a:endParaRPr lang="hr-HR" sz="1200" b="1" i="0" u="none" strike="noStrike" dirty="0">
                        <a:solidFill>
                          <a:srgbClr val="000000"/>
                        </a:solidFill>
                        <a:effectLst/>
                        <a:latin typeface="Arial"/>
                      </a:endParaRPr>
                    </a:p>
                  </a:txBody>
                  <a:tcPr marL="9525" marR="9525" marT="9525" marB="0" anchor="b"/>
                </a:tc>
                <a:extLst>
                  <a:ext uri="{0D108BD9-81ED-4DB2-BD59-A6C34878D82A}">
                    <a16:rowId xmlns:a16="http://schemas.microsoft.com/office/drawing/2014/main" val="10002"/>
                  </a:ext>
                </a:extLst>
              </a:tr>
              <a:tr h="190079">
                <a:tc>
                  <a:txBody>
                    <a:bodyPr/>
                    <a:lstStyle/>
                    <a:p>
                      <a:pPr algn="l" fontAlgn="b"/>
                      <a:r>
                        <a:rPr lang="hr-HR" sz="1200" u="none" strike="noStrike">
                          <a:effectLst/>
                        </a:rPr>
                        <a:t>Slavonija, ukupno</a:t>
                      </a:r>
                      <a:endParaRPr lang="hr-HR" sz="1200" b="1" i="0" u="none" strike="noStrike">
                        <a:solidFill>
                          <a:srgbClr val="000000"/>
                        </a:solidFill>
                        <a:effectLst/>
                        <a:latin typeface="Arial"/>
                      </a:endParaRPr>
                    </a:p>
                  </a:txBody>
                  <a:tcPr marL="9525" marR="9525" marT="9525" marB="0" anchor="b"/>
                </a:tc>
                <a:tc>
                  <a:txBody>
                    <a:bodyPr/>
                    <a:lstStyle/>
                    <a:p>
                      <a:pPr algn="r" fontAlgn="b"/>
                      <a:r>
                        <a:rPr lang="hr-HR" sz="1200" u="none" strike="noStrike" dirty="0">
                          <a:effectLst/>
                        </a:rPr>
                        <a:t>38.670</a:t>
                      </a:r>
                      <a:endParaRPr lang="hr-HR" sz="1200" b="1" i="0" u="none" strike="noStrike" dirty="0">
                        <a:solidFill>
                          <a:srgbClr val="000000"/>
                        </a:solidFill>
                        <a:effectLst/>
                        <a:latin typeface="Arial"/>
                      </a:endParaRPr>
                    </a:p>
                  </a:txBody>
                  <a:tcPr marL="9525" marR="9525" marT="9525" marB="0" anchor="b"/>
                </a:tc>
                <a:tc>
                  <a:txBody>
                    <a:bodyPr/>
                    <a:lstStyle/>
                    <a:p>
                      <a:pPr algn="r" fontAlgn="b"/>
                      <a:r>
                        <a:rPr lang="hr-HR" sz="1200" u="none" strike="noStrike" dirty="0">
                          <a:effectLst/>
                        </a:rPr>
                        <a:t>534.496</a:t>
                      </a:r>
                      <a:endParaRPr lang="hr-HR" sz="1200" b="1" i="0" u="none" strike="noStrike" dirty="0">
                        <a:solidFill>
                          <a:srgbClr val="000000"/>
                        </a:solidFill>
                        <a:effectLst/>
                        <a:latin typeface="Arial"/>
                      </a:endParaRPr>
                    </a:p>
                  </a:txBody>
                  <a:tcPr marL="9525" marR="9525" marT="9525" marB="0" anchor="b"/>
                </a:tc>
                <a:tc>
                  <a:txBody>
                    <a:bodyPr/>
                    <a:lstStyle/>
                    <a:p>
                      <a:pPr algn="r" fontAlgn="b"/>
                      <a:r>
                        <a:rPr lang="hr-HR" sz="1200" u="none" strike="noStrike">
                          <a:effectLst/>
                        </a:rPr>
                        <a:t>36.926</a:t>
                      </a:r>
                      <a:endParaRPr lang="hr-HR" sz="1200" b="1" i="0" u="none" strike="noStrike">
                        <a:solidFill>
                          <a:srgbClr val="000000"/>
                        </a:solidFill>
                        <a:effectLst/>
                        <a:latin typeface="Arial"/>
                      </a:endParaRPr>
                    </a:p>
                  </a:txBody>
                  <a:tcPr marL="9525" marR="9525" marT="9525" marB="0" anchor="b"/>
                </a:tc>
                <a:tc>
                  <a:txBody>
                    <a:bodyPr/>
                    <a:lstStyle/>
                    <a:p>
                      <a:pPr algn="r" fontAlgn="b"/>
                      <a:r>
                        <a:rPr lang="hr-HR" sz="1200" u="none" strike="noStrike">
                          <a:effectLst/>
                        </a:rPr>
                        <a:t>350.677</a:t>
                      </a:r>
                      <a:endParaRPr lang="hr-HR" sz="1200" b="1" i="0" u="none" strike="noStrike">
                        <a:solidFill>
                          <a:srgbClr val="000000"/>
                        </a:solidFill>
                        <a:effectLst/>
                        <a:latin typeface="Arial"/>
                      </a:endParaRPr>
                    </a:p>
                  </a:txBody>
                  <a:tcPr marL="9525" marR="9525" marT="9525" marB="0" anchor="b"/>
                </a:tc>
                <a:extLst>
                  <a:ext uri="{0D108BD9-81ED-4DB2-BD59-A6C34878D82A}">
                    <a16:rowId xmlns:a16="http://schemas.microsoft.com/office/drawing/2014/main" val="10003"/>
                  </a:ext>
                </a:extLst>
              </a:tr>
              <a:tr h="190079">
                <a:tc>
                  <a:txBody>
                    <a:bodyPr/>
                    <a:lstStyle/>
                    <a:p>
                      <a:pPr algn="l" fontAlgn="b"/>
                      <a:r>
                        <a:rPr lang="pl-PL" sz="1200" u="none" strike="noStrike">
                          <a:effectLst/>
                        </a:rPr>
                        <a:t>Udio Slavonije u RH ukupno</a:t>
                      </a:r>
                      <a:endParaRPr lang="pl-PL" sz="1200" b="0" i="1" u="none" strike="noStrike">
                        <a:solidFill>
                          <a:srgbClr val="000000"/>
                        </a:solidFill>
                        <a:effectLst/>
                        <a:latin typeface="Arial"/>
                      </a:endParaRPr>
                    </a:p>
                  </a:txBody>
                  <a:tcPr marL="9525" marR="9525" marT="9525" marB="0" anchor="b"/>
                </a:tc>
                <a:tc>
                  <a:txBody>
                    <a:bodyPr/>
                    <a:lstStyle/>
                    <a:p>
                      <a:pPr algn="r" fontAlgn="b"/>
                      <a:r>
                        <a:rPr lang="hr-HR" sz="1200" u="none" strike="noStrike" dirty="0">
                          <a:effectLst/>
                        </a:rPr>
                        <a:t>23,5</a:t>
                      </a:r>
                      <a:endParaRPr lang="hr-HR" sz="1200" b="0" i="0" u="none" strike="noStrike" dirty="0">
                        <a:solidFill>
                          <a:srgbClr val="000000"/>
                        </a:solidFill>
                        <a:effectLst/>
                        <a:latin typeface="Arial"/>
                      </a:endParaRPr>
                    </a:p>
                  </a:txBody>
                  <a:tcPr marL="9525" marR="9525" marT="9525" marB="0" anchor="b"/>
                </a:tc>
                <a:tc>
                  <a:txBody>
                    <a:bodyPr/>
                    <a:lstStyle/>
                    <a:p>
                      <a:pPr algn="r" fontAlgn="b"/>
                      <a:r>
                        <a:rPr lang="hr-HR" sz="1200" u="none" strike="noStrike">
                          <a:effectLst/>
                        </a:rPr>
                        <a:t>47,6</a:t>
                      </a:r>
                      <a:endParaRPr lang="hr-HR" sz="1200" b="0" i="0" u="none" strike="noStrike">
                        <a:solidFill>
                          <a:srgbClr val="000000"/>
                        </a:solidFill>
                        <a:effectLst/>
                        <a:latin typeface="Arial"/>
                      </a:endParaRPr>
                    </a:p>
                  </a:txBody>
                  <a:tcPr marL="9525" marR="9525" marT="9525" marB="0" anchor="b"/>
                </a:tc>
                <a:tc>
                  <a:txBody>
                    <a:bodyPr/>
                    <a:lstStyle/>
                    <a:p>
                      <a:pPr algn="r" fontAlgn="b"/>
                      <a:r>
                        <a:rPr lang="hr-HR" sz="1200" u="none" strike="noStrike" dirty="0">
                          <a:effectLst/>
                        </a:rPr>
                        <a:t>23,2</a:t>
                      </a:r>
                      <a:endParaRPr lang="hr-HR" sz="1200" b="0" i="0" u="none" strike="noStrike" dirty="0">
                        <a:solidFill>
                          <a:srgbClr val="000000"/>
                        </a:solidFill>
                        <a:effectLst/>
                        <a:latin typeface="Arial"/>
                      </a:endParaRPr>
                    </a:p>
                  </a:txBody>
                  <a:tcPr marL="9525" marR="9525" marT="9525" marB="0" anchor="b"/>
                </a:tc>
                <a:tc>
                  <a:txBody>
                    <a:bodyPr/>
                    <a:lstStyle/>
                    <a:p>
                      <a:pPr algn="r" fontAlgn="b"/>
                      <a:r>
                        <a:rPr lang="hr-HR" sz="1200" u="none" strike="noStrike" dirty="0">
                          <a:effectLst/>
                        </a:rPr>
                        <a:t>41,1</a:t>
                      </a:r>
                      <a:endParaRPr lang="hr-HR" sz="1200" b="0" i="0" u="none" strike="noStrike" dirty="0">
                        <a:solidFill>
                          <a:srgbClr val="000000"/>
                        </a:solidFill>
                        <a:effectLst/>
                        <a:latin typeface="Arial"/>
                      </a:endParaRPr>
                    </a:p>
                  </a:txBody>
                  <a:tcPr marL="9525" marR="9525" marT="9525" marB="0" anchor="b"/>
                </a:tc>
                <a:extLst>
                  <a:ext uri="{0D108BD9-81ED-4DB2-BD59-A6C34878D82A}">
                    <a16:rowId xmlns:a16="http://schemas.microsoft.com/office/drawing/2014/main" val="10004"/>
                  </a:ext>
                </a:extLst>
              </a:tr>
              <a:tr h="190079">
                <a:tc gridSpan="5">
                  <a:txBody>
                    <a:bodyPr/>
                    <a:lstStyle/>
                    <a:p>
                      <a:pPr algn="r" fontAlgn="b"/>
                      <a:r>
                        <a:rPr lang="pt-BR" sz="1200" u="none" strike="noStrike" dirty="0">
                          <a:effectLst/>
                        </a:rPr>
                        <a:t>Izvor: APPRRR; Obrada: Ministarstvo poljoprivrede</a:t>
                      </a:r>
                      <a:r>
                        <a:rPr lang="hr-HR" sz="1200" u="none" strike="noStrike" dirty="0">
                          <a:effectLst/>
                        </a:rPr>
                        <a:t>, podaci za 2016.</a:t>
                      </a:r>
                      <a:endParaRPr lang="pt-BR" sz="1200" b="0" i="0" u="none" strike="noStrike" dirty="0">
                        <a:solidFill>
                          <a:srgbClr val="000000"/>
                        </a:solidFill>
                        <a:effectLst/>
                        <a:latin typeface="Arial"/>
                      </a:endParaRPr>
                    </a:p>
                  </a:txBody>
                  <a:tcPr marL="9525" marR="9525" marT="9525" marB="0" anchor="b"/>
                </a:tc>
                <a:tc hMerge="1">
                  <a:txBody>
                    <a:bodyPr/>
                    <a:lstStyle/>
                    <a:p>
                      <a:endParaRPr lang="hr-HR"/>
                    </a:p>
                  </a:txBody>
                  <a:tcPr/>
                </a:tc>
                <a:tc hMerge="1">
                  <a:txBody>
                    <a:bodyPr/>
                    <a:lstStyle/>
                    <a:p>
                      <a:endParaRPr lang="hr-HR"/>
                    </a:p>
                  </a:txBody>
                  <a:tcPr/>
                </a:tc>
                <a:tc hMerge="1">
                  <a:txBody>
                    <a:bodyPr/>
                    <a:lstStyle/>
                    <a:p>
                      <a:endParaRPr lang="hr-HR"/>
                    </a:p>
                  </a:txBody>
                  <a:tcPr/>
                </a:tc>
                <a:tc hMerge="1">
                  <a:txBody>
                    <a:bodyPr/>
                    <a:lstStyle/>
                    <a:p>
                      <a:endParaRPr lang="hr-HR"/>
                    </a:p>
                  </a:txBody>
                  <a:tcPr/>
                </a:tc>
                <a:extLst>
                  <a:ext uri="{0D108BD9-81ED-4DB2-BD59-A6C34878D82A}">
                    <a16:rowId xmlns:a16="http://schemas.microsoft.com/office/drawing/2014/main" val="10005"/>
                  </a:ext>
                </a:extLst>
              </a:tr>
            </a:tbl>
          </a:graphicData>
        </a:graphic>
      </p:graphicFrame>
      <p:graphicFrame>
        <p:nvGraphicFramePr>
          <p:cNvPr id="7" name="Rezervirano mjesto sadržaja 3"/>
          <p:cNvGraphicFramePr>
            <a:graphicFrameLocks/>
          </p:cNvGraphicFramePr>
          <p:nvPr>
            <p:extLst/>
          </p:nvPr>
        </p:nvGraphicFramePr>
        <p:xfrm>
          <a:off x="875419" y="3010403"/>
          <a:ext cx="8496942" cy="2033368"/>
        </p:xfrm>
        <a:graphic>
          <a:graphicData uri="http://schemas.openxmlformats.org/drawingml/2006/table">
            <a:tbl>
              <a:tblPr>
                <a:tableStyleId>{5C22544A-7EE6-4342-B048-85BDC9FD1C3A}</a:tableStyleId>
              </a:tblPr>
              <a:tblGrid>
                <a:gridCol w="1161976">
                  <a:extLst>
                    <a:ext uri="{9D8B030D-6E8A-4147-A177-3AD203B41FA5}">
                      <a16:colId xmlns:a16="http://schemas.microsoft.com/office/drawing/2014/main" val="20000"/>
                    </a:ext>
                  </a:extLst>
                </a:gridCol>
                <a:gridCol w="1452468">
                  <a:extLst>
                    <a:ext uri="{9D8B030D-6E8A-4147-A177-3AD203B41FA5}">
                      <a16:colId xmlns:a16="http://schemas.microsoft.com/office/drawing/2014/main" val="20001"/>
                    </a:ext>
                  </a:extLst>
                </a:gridCol>
                <a:gridCol w="1307223">
                  <a:extLst>
                    <a:ext uri="{9D8B030D-6E8A-4147-A177-3AD203B41FA5}">
                      <a16:colId xmlns:a16="http://schemas.microsoft.com/office/drawing/2014/main" val="20002"/>
                    </a:ext>
                  </a:extLst>
                </a:gridCol>
                <a:gridCol w="871481">
                  <a:extLst>
                    <a:ext uri="{9D8B030D-6E8A-4147-A177-3AD203B41FA5}">
                      <a16:colId xmlns:a16="http://schemas.microsoft.com/office/drawing/2014/main" val="20003"/>
                    </a:ext>
                  </a:extLst>
                </a:gridCol>
                <a:gridCol w="798858">
                  <a:extLst>
                    <a:ext uri="{9D8B030D-6E8A-4147-A177-3AD203B41FA5}">
                      <a16:colId xmlns:a16="http://schemas.microsoft.com/office/drawing/2014/main" val="20004"/>
                    </a:ext>
                  </a:extLst>
                </a:gridCol>
                <a:gridCol w="865230">
                  <a:extLst>
                    <a:ext uri="{9D8B030D-6E8A-4147-A177-3AD203B41FA5}">
                      <a16:colId xmlns:a16="http://schemas.microsoft.com/office/drawing/2014/main" val="20005"/>
                    </a:ext>
                  </a:extLst>
                </a:gridCol>
                <a:gridCol w="679902">
                  <a:extLst>
                    <a:ext uri="{9D8B030D-6E8A-4147-A177-3AD203B41FA5}">
                      <a16:colId xmlns:a16="http://schemas.microsoft.com/office/drawing/2014/main" val="20006"/>
                    </a:ext>
                  </a:extLst>
                </a:gridCol>
                <a:gridCol w="679902">
                  <a:extLst>
                    <a:ext uri="{9D8B030D-6E8A-4147-A177-3AD203B41FA5}">
                      <a16:colId xmlns:a16="http://schemas.microsoft.com/office/drawing/2014/main" val="20007"/>
                    </a:ext>
                  </a:extLst>
                </a:gridCol>
                <a:gridCol w="679902">
                  <a:extLst>
                    <a:ext uri="{9D8B030D-6E8A-4147-A177-3AD203B41FA5}">
                      <a16:colId xmlns:a16="http://schemas.microsoft.com/office/drawing/2014/main" val="20008"/>
                    </a:ext>
                  </a:extLst>
                </a:gridCol>
              </a:tblGrid>
              <a:tr h="616776">
                <a:tc>
                  <a:txBody>
                    <a:bodyPr/>
                    <a:lstStyle/>
                    <a:p>
                      <a:pPr algn="l" fontAlgn="b"/>
                      <a:r>
                        <a:rPr lang="hr-HR" sz="1200" u="none" strike="noStrike" dirty="0">
                          <a:effectLst/>
                        </a:rPr>
                        <a:t>Područje</a:t>
                      </a:r>
                      <a:endParaRPr lang="hr-HR" sz="1200" b="0" i="0" u="none" strike="noStrike" dirty="0">
                        <a:solidFill>
                          <a:srgbClr val="000000"/>
                        </a:solidFill>
                        <a:effectLst/>
                        <a:latin typeface="Calibri"/>
                      </a:endParaRPr>
                    </a:p>
                  </a:txBody>
                  <a:tcPr marL="0" marR="0" marT="0" marB="0" anchor="ctr"/>
                </a:tc>
                <a:tc>
                  <a:txBody>
                    <a:bodyPr/>
                    <a:lstStyle/>
                    <a:p>
                      <a:pPr algn="ctr" fontAlgn="ctr"/>
                      <a:r>
                        <a:rPr lang="hr-HR" sz="1200" u="none" strike="noStrike" dirty="0">
                          <a:effectLst/>
                        </a:rPr>
                        <a:t>Broj poljoprivrednih gospodarstava</a:t>
                      </a:r>
                      <a:br>
                        <a:rPr lang="hr-HR" sz="1200" u="none" strike="noStrike" dirty="0">
                          <a:effectLst/>
                        </a:rPr>
                      </a:br>
                      <a:endParaRPr lang="hr-HR" sz="1200" b="0" i="0" u="none" strike="noStrike" dirty="0">
                        <a:solidFill>
                          <a:srgbClr val="FFFFFF"/>
                        </a:solidFill>
                        <a:effectLst/>
                        <a:latin typeface="Arial"/>
                      </a:endParaRPr>
                    </a:p>
                  </a:txBody>
                  <a:tcPr marL="0" marR="0" marT="0" marB="0" anchor="ctr"/>
                </a:tc>
                <a:tc>
                  <a:txBody>
                    <a:bodyPr/>
                    <a:lstStyle/>
                    <a:p>
                      <a:pPr algn="ctr" fontAlgn="ctr"/>
                      <a:r>
                        <a:rPr lang="hr-HR" sz="1200" u="none" strike="noStrike" dirty="0">
                          <a:effectLst/>
                        </a:rPr>
                        <a:t>Korištena poljoprivredna površina</a:t>
                      </a:r>
                      <a:br>
                        <a:rPr lang="hr-HR" sz="1200" u="none" strike="noStrike" dirty="0">
                          <a:effectLst/>
                        </a:rPr>
                      </a:br>
                      <a:endParaRPr lang="hr-HR" sz="1200" b="0" i="0" u="none" strike="noStrike" dirty="0">
                        <a:solidFill>
                          <a:srgbClr val="FFFFFF"/>
                        </a:solidFill>
                        <a:effectLst/>
                        <a:latin typeface="Arial"/>
                      </a:endParaRPr>
                    </a:p>
                  </a:txBody>
                  <a:tcPr marL="0" marR="0" marT="0" marB="0" anchor="ctr"/>
                </a:tc>
                <a:tc>
                  <a:txBody>
                    <a:bodyPr/>
                    <a:lstStyle/>
                    <a:p>
                      <a:pPr algn="ctr" fontAlgn="ctr"/>
                      <a:r>
                        <a:rPr lang="hr-HR" sz="1200" u="none" strike="noStrike" dirty="0">
                          <a:effectLst/>
                        </a:rPr>
                        <a:t>žitarice</a:t>
                      </a:r>
                      <a:br>
                        <a:rPr lang="hr-HR" sz="1200" u="none" strike="noStrike" dirty="0">
                          <a:effectLst/>
                        </a:rPr>
                      </a:br>
                      <a:endParaRPr lang="hr-HR" sz="1200" b="0" i="0" u="none" strike="noStrike" dirty="0">
                        <a:solidFill>
                          <a:srgbClr val="FFFFFF"/>
                        </a:solidFill>
                        <a:effectLst/>
                        <a:latin typeface="Arial"/>
                      </a:endParaRPr>
                    </a:p>
                  </a:txBody>
                  <a:tcPr marL="0" marR="0" marT="0" marB="0" anchor="ctr"/>
                </a:tc>
                <a:tc>
                  <a:txBody>
                    <a:bodyPr/>
                    <a:lstStyle/>
                    <a:p>
                      <a:pPr algn="ctr" fontAlgn="ctr"/>
                      <a:r>
                        <a:rPr lang="hr-HR" sz="1200" u="none" strike="noStrike" dirty="0">
                          <a:effectLst/>
                        </a:rPr>
                        <a:t>šećerna repa</a:t>
                      </a:r>
                      <a:br>
                        <a:rPr lang="hr-HR" sz="1200" u="none" strike="noStrike" dirty="0">
                          <a:effectLst/>
                        </a:rPr>
                      </a:br>
                      <a:endParaRPr lang="hr-HR" sz="1200" b="0" i="0" u="none" strike="noStrike" dirty="0">
                        <a:solidFill>
                          <a:srgbClr val="FFFFFF"/>
                        </a:solidFill>
                        <a:effectLst/>
                        <a:latin typeface="Arial"/>
                      </a:endParaRPr>
                    </a:p>
                  </a:txBody>
                  <a:tcPr marL="0" marR="0" marT="0" marB="0" anchor="ctr"/>
                </a:tc>
                <a:tc>
                  <a:txBody>
                    <a:bodyPr/>
                    <a:lstStyle/>
                    <a:p>
                      <a:pPr algn="ctr" fontAlgn="ctr"/>
                      <a:r>
                        <a:rPr lang="hr-HR" sz="1200" u="none" strike="noStrike" dirty="0">
                          <a:effectLst/>
                        </a:rPr>
                        <a:t>povrtnjaci</a:t>
                      </a:r>
                      <a:br>
                        <a:rPr lang="hr-HR" sz="1200" u="none" strike="noStrike" dirty="0">
                          <a:effectLst/>
                        </a:rPr>
                      </a:br>
                      <a:endParaRPr lang="hr-HR" sz="1200" b="0" i="0" u="none" strike="noStrike" dirty="0">
                        <a:solidFill>
                          <a:srgbClr val="FFFFFF"/>
                        </a:solidFill>
                        <a:effectLst/>
                        <a:latin typeface="Arial"/>
                      </a:endParaRPr>
                    </a:p>
                  </a:txBody>
                  <a:tcPr marL="0" marR="0" marT="0" marB="0" anchor="ctr"/>
                </a:tc>
                <a:tc>
                  <a:txBody>
                    <a:bodyPr/>
                    <a:lstStyle/>
                    <a:p>
                      <a:pPr algn="ctr" fontAlgn="ctr"/>
                      <a:r>
                        <a:rPr lang="hr-HR" sz="1200" u="none" strike="noStrike" dirty="0">
                          <a:effectLst/>
                        </a:rPr>
                        <a:t>trajni nasadi</a:t>
                      </a:r>
                      <a:br>
                        <a:rPr lang="hr-HR" sz="1200" u="none" strike="noStrike" dirty="0">
                          <a:effectLst/>
                        </a:rPr>
                      </a:br>
                      <a:endParaRPr lang="hr-HR" sz="1200" b="0" i="0" u="none" strike="noStrike" dirty="0">
                        <a:solidFill>
                          <a:srgbClr val="FFFFFF"/>
                        </a:solidFill>
                        <a:effectLst/>
                        <a:latin typeface="Arial"/>
                      </a:endParaRPr>
                    </a:p>
                  </a:txBody>
                  <a:tcPr marL="0" marR="0" marT="0" marB="0" anchor="ctr"/>
                </a:tc>
                <a:tc>
                  <a:txBody>
                    <a:bodyPr/>
                    <a:lstStyle/>
                    <a:p>
                      <a:pPr algn="ctr" fontAlgn="ctr"/>
                      <a:r>
                        <a:rPr lang="hr-HR" sz="1200" u="none" strike="noStrike" dirty="0">
                          <a:effectLst/>
                        </a:rPr>
                        <a:t>voćnjaci</a:t>
                      </a:r>
                      <a:br>
                        <a:rPr lang="hr-HR" sz="1200" u="none" strike="noStrike" dirty="0">
                          <a:effectLst/>
                        </a:rPr>
                      </a:br>
                      <a:endParaRPr lang="hr-HR" sz="1200" b="0" i="0" u="none" strike="noStrike" dirty="0">
                        <a:solidFill>
                          <a:srgbClr val="FFFFFF"/>
                        </a:solidFill>
                        <a:effectLst/>
                        <a:latin typeface="Arial"/>
                      </a:endParaRPr>
                    </a:p>
                  </a:txBody>
                  <a:tcPr marL="0" marR="0" marT="0" marB="0" anchor="ctr"/>
                </a:tc>
                <a:tc>
                  <a:txBody>
                    <a:bodyPr/>
                    <a:lstStyle/>
                    <a:p>
                      <a:pPr algn="ctr" fontAlgn="ctr"/>
                      <a:r>
                        <a:rPr lang="hr-HR" sz="1200" u="none" strike="noStrike" dirty="0">
                          <a:effectLst/>
                        </a:rPr>
                        <a:t>goveda</a:t>
                      </a:r>
                      <a:br>
                        <a:rPr lang="hr-HR" sz="1200" u="none" strike="noStrike" dirty="0">
                          <a:effectLst/>
                        </a:rPr>
                      </a:br>
                      <a:endParaRPr lang="hr-HR" sz="1200" b="0" i="0" u="none" strike="noStrike" dirty="0">
                        <a:solidFill>
                          <a:srgbClr val="FFFFFF"/>
                        </a:solidFill>
                        <a:effectLst/>
                        <a:latin typeface="Arial"/>
                      </a:endParaRPr>
                    </a:p>
                  </a:txBody>
                  <a:tcPr marL="0" marR="0" marT="0" marB="0" anchor="ctr"/>
                </a:tc>
                <a:extLst>
                  <a:ext uri="{0D108BD9-81ED-4DB2-BD59-A6C34878D82A}">
                    <a16:rowId xmlns:a16="http://schemas.microsoft.com/office/drawing/2014/main" val="10000"/>
                  </a:ext>
                </a:extLst>
              </a:tr>
              <a:tr h="343719">
                <a:tc>
                  <a:txBody>
                    <a:bodyPr/>
                    <a:lstStyle/>
                    <a:p>
                      <a:pPr algn="l" fontAlgn="ctr"/>
                      <a:r>
                        <a:rPr lang="hr-HR" sz="1200" u="none" strike="noStrike" dirty="0">
                          <a:effectLst/>
                        </a:rPr>
                        <a:t>RH</a:t>
                      </a:r>
                      <a:endParaRPr lang="hr-HR" sz="1200" b="0" i="0" u="none" strike="noStrike" dirty="0">
                        <a:solidFill>
                          <a:srgbClr val="000000"/>
                        </a:solidFill>
                        <a:effectLst/>
                        <a:latin typeface="Arial"/>
                      </a:endParaRPr>
                    </a:p>
                  </a:txBody>
                  <a:tcPr marL="0" marR="0" marT="0" marB="0" anchor="ctr"/>
                </a:tc>
                <a:tc>
                  <a:txBody>
                    <a:bodyPr/>
                    <a:lstStyle/>
                    <a:p>
                      <a:pPr algn="r" fontAlgn="ctr"/>
                      <a:r>
                        <a:rPr lang="hr-HR" sz="1200" u="none" strike="noStrike" dirty="0">
                          <a:effectLst/>
                        </a:rPr>
                        <a:t>157.440</a:t>
                      </a:r>
                      <a:endParaRPr lang="hr-HR" sz="1200" b="0" i="0" u="none" strike="noStrike" dirty="0">
                        <a:solidFill>
                          <a:srgbClr val="000000"/>
                        </a:solidFill>
                        <a:effectLst/>
                        <a:latin typeface="Arial"/>
                      </a:endParaRPr>
                    </a:p>
                  </a:txBody>
                  <a:tcPr marL="0" marR="139572" marT="0" marB="0" anchor="ctr"/>
                </a:tc>
                <a:tc>
                  <a:txBody>
                    <a:bodyPr/>
                    <a:lstStyle/>
                    <a:p>
                      <a:pPr algn="r" fontAlgn="ctr"/>
                      <a:r>
                        <a:rPr lang="hr-HR" sz="1200" u="none" strike="noStrike" dirty="0">
                          <a:effectLst/>
                        </a:rPr>
                        <a:t>1.571.200</a:t>
                      </a:r>
                      <a:endParaRPr lang="hr-HR" sz="1200" b="0" i="0" u="none" strike="noStrike" dirty="0">
                        <a:solidFill>
                          <a:srgbClr val="000000"/>
                        </a:solidFill>
                        <a:effectLst/>
                        <a:latin typeface="Arial"/>
                      </a:endParaRPr>
                    </a:p>
                  </a:txBody>
                  <a:tcPr marL="0" marR="0" marT="0" marB="0" anchor="ctr"/>
                </a:tc>
                <a:tc>
                  <a:txBody>
                    <a:bodyPr/>
                    <a:lstStyle/>
                    <a:p>
                      <a:pPr algn="r" fontAlgn="ctr"/>
                      <a:r>
                        <a:rPr lang="hr-HR" sz="1200" u="none" strike="noStrike">
                          <a:effectLst/>
                        </a:rPr>
                        <a:t>590.940</a:t>
                      </a:r>
                      <a:endParaRPr lang="hr-HR" sz="1200" b="0" i="0" u="none" strike="noStrike">
                        <a:solidFill>
                          <a:srgbClr val="000000"/>
                        </a:solidFill>
                        <a:effectLst/>
                        <a:latin typeface="Arial"/>
                      </a:endParaRPr>
                    </a:p>
                  </a:txBody>
                  <a:tcPr marL="0" marR="0" marT="0" marB="0" anchor="ctr"/>
                </a:tc>
                <a:tc>
                  <a:txBody>
                    <a:bodyPr/>
                    <a:lstStyle/>
                    <a:p>
                      <a:pPr algn="r" fontAlgn="ctr"/>
                      <a:r>
                        <a:rPr lang="hr-HR" sz="1200" u="none" strike="noStrike" dirty="0">
                          <a:effectLst/>
                        </a:rPr>
                        <a:t>20.250</a:t>
                      </a:r>
                      <a:endParaRPr lang="hr-HR" sz="1200" b="0" i="0" u="none" strike="noStrike" dirty="0">
                        <a:solidFill>
                          <a:srgbClr val="000000"/>
                        </a:solidFill>
                        <a:effectLst/>
                        <a:latin typeface="Arial"/>
                      </a:endParaRPr>
                    </a:p>
                  </a:txBody>
                  <a:tcPr marL="0" marR="0" marT="0" marB="0" anchor="ctr"/>
                </a:tc>
                <a:tc>
                  <a:txBody>
                    <a:bodyPr/>
                    <a:lstStyle/>
                    <a:p>
                      <a:pPr algn="r" fontAlgn="ctr"/>
                      <a:r>
                        <a:rPr lang="hr-HR" sz="1200" u="none" strike="noStrike" dirty="0">
                          <a:effectLst/>
                        </a:rPr>
                        <a:t>1.760</a:t>
                      </a:r>
                      <a:endParaRPr lang="hr-HR" sz="1200" b="0" i="0" u="none" strike="noStrike" dirty="0">
                        <a:solidFill>
                          <a:srgbClr val="000000"/>
                        </a:solidFill>
                        <a:effectLst/>
                        <a:latin typeface="Arial"/>
                      </a:endParaRPr>
                    </a:p>
                  </a:txBody>
                  <a:tcPr marL="0" marR="0" marT="0" marB="0" anchor="ctr"/>
                </a:tc>
                <a:tc>
                  <a:txBody>
                    <a:bodyPr/>
                    <a:lstStyle/>
                    <a:p>
                      <a:pPr algn="r" fontAlgn="ctr"/>
                      <a:r>
                        <a:rPr lang="hr-HR" sz="1200" u="none" strike="noStrike" dirty="0">
                          <a:effectLst/>
                        </a:rPr>
                        <a:t>72.940</a:t>
                      </a:r>
                      <a:endParaRPr lang="hr-HR" sz="1200" b="0" i="0" u="none" strike="noStrike" dirty="0">
                        <a:solidFill>
                          <a:srgbClr val="000000"/>
                        </a:solidFill>
                        <a:effectLst/>
                        <a:latin typeface="Arial"/>
                      </a:endParaRPr>
                    </a:p>
                  </a:txBody>
                  <a:tcPr marL="0" marR="0" marT="0" marB="0" anchor="ctr"/>
                </a:tc>
                <a:tc>
                  <a:txBody>
                    <a:bodyPr/>
                    <a:lstStyle/>
                    <a:p>
                      <a:pPr algn="r" fontAlgn="ctr"/>
                      <a:r>
                        <a:rPr lang="hr-HR" sz="1200" u="none" strike="noStrike" dirty="0">
                          <a:effectLst/>
                        </a:rPr>
                        <a:t>27.350</a:t>
                      </a:r>
                      <a:endParaRPr lang="hr-HR" sz="1200" b="0" i="0" u="none" strike="noStrike" dirty="0">
                        <a:solidFill>
                          <a:srgbClr val="000000"/>
                        </a:solidFill>
                        <a:effectLst/>
                        <a:latin typeface="Arial"/>
                      </a:endParaRPr>
                    </a:p>
                  </a:txBody>
                  <a:tcPr marL="0" marR="0" marT="0" marB="0" anchor="ctr"/>
                </a:tc>
                <a:tc>
                  <a:txBody>
                    <a:bodyPr/>
                    <a:lstStyle/>
                    <a:p>
                      <a:pPr algn="r" fontAlgn="ctr"/>
                      <a:r>
                        <a:rPr lang="hr-HR" sz="1200" u="none" strike="noStrike" dirty="0">
                          <a:effectLst/>
                        </a:rPr>
                        <a:t>453.200</a:t>
                      </a:r>
                      <a:endParaRPr lang="hr-HR" sz="1200" b="0" i="0" u="none" strike="noStrike" dirty="0">
                        <a:solidFill>
                          <a:srgbClr val="000000"/>
                        </a:solidFill>
                        <a:effectLst/>
                        <a:latin typeface="Arial"/>
                      </a:endParaRPr>
                    </a:p>
                  </a:txBody>
                  <a:tcPr marL="0" marR="0" marT="0" marB="0" anchor="ctr"/>
                </a:tc>
                <a:extLst>
                  <a:ext uri="{0D108BD9-81ED-4DB2-BD59-A6C34878D82A}">
                    <a16:rowId xmlns:a16="http://schemas.microsoft.com/office/drawing/2014/main" val="10001"/>
                  </a:ext>
                </a:extLst>
              </a:tr>
              <a:tr h="273025">
                <a:tc>
                  <a:txBody>
                    <a:bodyPr/>
                    <a:lstStyle/>
                    <a:p>
                      <a:pPr algn="l" fontAlgn="ctr"/>
                      <a:r>
                        <a:rPr lang="hr-HR" sz="1200" u="none" strike="noStrike" dirty="0">
                          <a:effectLst/>
                        </a:rPr>
                        <a:t>Slavonija</a:t>
                      </a:r>
                      <a:endParaRPr lang="hr-HR" sz="1200" b="0" i="0" u="none" strike="noStrike" dirty="0">
                        <a:solidFill>
                          <a:srgbClr val="000000"/>
                        </a:solidFill>
                        <a:effectLst/>
                        <a:latin typeface="Arial"/>
                      </a:endParaRPr>
                    </a:p>
                  </a:txBody>
                  <a:tcPr marL="0" marR="0" marT="0" marB="0" anchor="ctr"/>
                </a:tc>
                <a:tc>
                  <a:txBody>
                    <a:bodyPr/>
                    <a:lstStyle/>
                    <a:p>
                      <a:pPr algn="r" fontAlgn="b"/>
                      <a:r>
                        <a:rPr lang="hr-HR" sz="1200" u="none" strike="noStrike" dirty="0">
                          <a:effectLst/>
                        </a:rPr>
                        <a:t>38.556</a:t>
                      </a:r>
                      <a:endParaRPr lang="hr-HR" sz="1200" b="0" i="0" u="none" strike="noStrike" dirty="0">
                        <a:solidFill>
                          <a:srgbClr val="000000"/>
                        </a:solidFill>
                        <a:effectLst/>
                        <a:latin typeface="Calibri"/>
                      </a:endParaRPr>
                    </a:p>
                  </a:txBody>
                  <a:tcPr marL="0" marR="0" marT="0" marB="0" anchor="b"/>
                </a:tc>
                <a:tc>
                  <a:txBody>
                    <a:bodyPr/>
                    <a:lstStyle/>
                    <a:p>
                      <a:pPr algn="r" fontAlgn="b"/>
                      <a:r>
                        <a:rPr lang="hr-HR" sz="1200" u="none" strike="noStrike" dirty="0">
                          <a:effectLst/>
                        </a:rPr>
                        <a:t>569.091</a:t>
                      </a:r>
                      <a:endParaRPr lang="hr-HR" sz="1200" b="0" i="0" u="none" strike="noStrike" dirty="0">
                        <a:solidFill>
                          <a:srgbClr val="000000"/>
                        </a:solidFill>
                        <a:effectLst/>
                        <a:latin typeface="Calibri"/>
                      </a:endParaRPr>
                    </a:p>
                  </a:txBody>
                  <a:tcPr marL="0" marR="0" marT="0" marB="0" anchor="b"/>
                </a:tc>
                <a:tc>
                  <a:txBody>
                    <a:bodyPr/>
                    <a:lstStyle/>
                    <a:p>
                      <a:pPr algn="r" fontAlgn="b"/>
                      <a:r>
                        <a:rPr lang="hr-HR" sz="1200" u="none" strike="noStrike" dirty="0">
                          <a:effectLst/>
                        </a:rPr>
                        <a:t>325.473</a:t>
                      </a:r>
                      <a:endParaRPr lang="hr-HR" sz="1200" b="0" i="0" u="none" strike="noStrike" dirty="0">
                        <a:solidFill>
                          <a:srgbClr val="000000"/>
                        </a:solidFill>
                        <a:effectLst/>
                        <a:latin typeface="Calibri"/>
                      </a:endParaRPr>
                    </a:p>
                  </a:txBody>
                  <a:tcPr marL="0" marR="0" marT="0" marB="0" anchor="b"/>
                </a:tc>
                <a:tc>
                  <a:txBody>
                    <a:bodyPr/>
                    <a:lstStyle/>
                    <a:p>
                      <a:pPr algn="r" fontAlgn="b"/>
                      <a:r>
                        <a:rPr lang="hr-HR" sz="1200" u="none" strike="noStrike" dirty="0">
                          <a:effectLst/>
                        </a:rPr>
                        <a:t>19.660</a:t>
                      </a:r>
                      <a:endParaRPr lang="hr-HR" sz="1200" b="0" i="0" u="none" strike="noStrike" dirty="0">
                        <a:solidFill>
                          <a:srgbClr val="000000"/>
                        </a:solidFill>
                        <a:effectLst/>
                        <a:latin typeface="Calibri"/>
                      </a:endParaRPr>
                    </a:p>
                  </a:txBody>
                  <a:tcPr marL="0" marR="0" marT="0" marB="0" anchor="b"/>
                </a:tc>
                <a:tc>
                  <a:txBody>
                    <a:bodyPr/>
                    <a:lstStyle/>
                    <a:p>
                      <a:pPr algn="r" fontAlgn="b"/>
                      <a:r>
                        <a:rPr lang="hr-HR" sz="1200" u="none" strike="noStrike">
                          <a:effectLst/>
                        </a:rPr>
                        <a:t>575</a:t>
                      </a:r>
                      <a:endParaRPr lang="hr-HR" sz="1200" b="0" i="0" u="none" strike="noStrike">
                        <a:solidFill>
                          <a:srgbClr val="000000"/>
                        </a:solidFill>
                        <a:effectLst/>
                        <a:latin typeface="Calibri"/>
                      </a:endParaRPr>
                    </a:p>
                  </a:txBody>
                  <a:tcPr marL="0" marR="0" marT="0" marB="0" anchor="b"/>
                </a:tc>
                <a:tc>
                  <a:txBody>
                    <a:bodyPr/>
                    <a:lstStyle/>
                    <a:p>
                      <a:pPr algn="r" fontAlgn="b"/>
                      <a:r>
                        <a:rPr lang="hr-HR" sz="1200" u="none" strike="noStrike">
                          <a:effectLst/>
                        </a:rPr>
                        <a:t>18.696</a:t>
                      </a:r>
                      <a:endParaRPr lang="hr-HR" sz="1200" b="0" i="0" u="none" strike="noStrike">
                        <a:solidFill>
                          <a:srgbClr val="000000"/>
                        </a:solidFill>
                        <a:effectLst/>
                        <a:latin typeface="Calibri"/>
                      </a:endParaRPr>
                    </a:p>
                  </a:txBody>
                  <a:tcPr marL="0" marR="0" marT="0" marB="0" anchor="b"/>
                </a:tc>
                <a:tc>
                  <a:txBody>
                    <a:bodyPr/>
                    <a:lstStyle/>
                    <a:p>
                      <a:pPr algn="r" fontAlgn="b"/>
                      <a:r>
                        <a:rPr lang="hr-HR" sz="1200" u="none" strike="noStrike">
                          <a:effectLst/>
                        </a:rPr>
                        <a:t>12.026</a:t>
                      </a:r>
                      <a:endParaRPr lang="hr-HR" sz="1200" b="0" i="0" u="none" strike="noStrike">
                        <a:solidFill>
                          <a:srgbClr val="000000"/>
                        </a:solidFill>
                        <a:effectLst/>
                        <a:latin typeface="Calibri"/>
                      </a:endParaRPr>
                    </a:p>
                  </a:txBody>
                  <a:tcPr marL="0" marR="0" marT="0" marB="0" anchor="b"/>
                </a:tc>
                <a:tc>
                  <a:txBody>
                    <a:bodyPr/>
                    <a:lstStyle/>
                    <a:p>
                      <a:pPr algn="r" fontAlgn="b"/>
                      <a:r>
                        <a:rPr lang="hr-HR" sz="1200" u="none" strike="noStrike" dirty="0">
                          <a:effectLst/>
                        </a:rPr>
                        <a:t>140.718</a:t>
                      </a:r>
                      <a:endParaRPr lang="hr-HR" sz="1200" b="0" i="0" u="none" strike="noStrike" dirty="0">
                        <a:solidFill>
                          <a:srgbClr val="000000"/>
                        </a:solidFill>
                        <a:effectLst/>
                        <a:latin typeface="Calibri"/>
                      </a:endParaRPr>
                    </a:p>
                  </a:txBody>
                  <a:tcPr marL="0" marR="0" marT="0" marB="0" anchor="b"/>
                </a:tc>
                <a:extLst>
                  <a:ext uri="{0D108BD9-81ED-4DB2-BD59-A6C34878D82A}">
                    <a16:rowId xmlns:a16="http://schemas.microsoft.com/office/drawing/2014/main" val="10002"/>
                  </a:ext>
                </a:extLst>
              </a:tr>
              <a:tr h="319344">
                <a:tc>
                  <a:txBody>
                    <a:bodyPr/>
                    <a:lstStyle/>
                    <a:p>
                      <a:pPr algn="l" fontAlgn="ctr"/>
                      <a:r>
                        <a:rPr lang="hr-HR" sz="1200" b="0" i="0" u="none" strike="noStrike" dirty="0">
                          <a:solidFill>
                            <a:srgbClr val="000000"/>
                          </a:solidFill>
                          <a:effectLst/>
                          <a:latin typeface="Arial"/>
                        </a:rPr>
                        <a:t>Udio Slavonija/RH</a:t>
                      </a:r>
                    </a:p>
                  </a:txBody>
                  <a:tcPr marL="0" marR="0" marT="0" marB="0" anchor="ctr"/>
                </a:tc>
                <a:tc>
                  <a:txBody>
                    <a:bodyPr/>
                    <a:lstStyle/>
                    <a:p>
                      <a:pPr algn="r" fontAlgn="b"/>
                      <a:r>
                        <a:rPr lang="hr-HR" sz="1200" u="none" strike="noStrike" dirty="0">
                          <a:effectLst/>
                        </a:rPr>
                        <a:t>24,49%</a:t>
                      </a:r>
                      <a:endParaRPr lang="hr-HR" sz="1200" b="0" i="0" u="none" strike="noStrike" dirty="0">
                        <a:solidFill>
                          <a:srgbClr val="000000"/>
                        </a:solidFill>
                        <a:effectLst/>
                        <a:latin typeface="Calibri"/>
                      </a:endParaRPr>
                    </a:p>
                  </a:txBody>
                  <a:tcPr marL="0" marR="0" marT="0" marB="0" anchor="b"/>
                </a:tc>
                <a:tc>
                  <a:txBody>
                    <a:bodyPr/>
                    <a:lstStyle/>
                    <a:p>
                      <a:pPr algn="r" fontAlgn="b"/>
                      <a:r>
                        <a:rPr lang="hr-HR" sz="1200" u="none" strike="noStrike" dirty="0">
                          <a:effectLst/>
                        </a:rPr>
                        <a:t>36,22%</a:t>
                      </a:r>
                      <a:endParaRPr lang="hr-HR" sz="1200" b="0" i="0" u="none" strike="noStrike" dirty="0">
                        <a:solidFill>
                          <a:srgbClr val="000000"/>
                        </a:solidFill>
                        <a:effectLst/>
                        <a:latin typeface="Calibri"/>
                      </a:endParaRPr>
                    </a:p>
                  </a:txBody>
                  <a:tcPr marL="0" marR="0" marT="0" marB="0" anchor="b"/>
                </a:tc>
                <a:tc>
                  <a:txBody>
                    <a:bodyPr/>
                    <a:lstStyle/>
                    <a:p>
                      <a:pPr algn="r" fontAlgn="b"/>
                      <a:r>
                        <a:rPr lang="hr-HR" sz="1200" u="none" strike="noStrike" dirty="0">
                          <a:effectLst/>
                        </a:rPr>
                        <a:t>55,08%</a:t>
                      </a:r>
                      <a:endParaRPr lang="hr-HR" sz="1200" b="0" i="0" u="none" strike="noStrike" dirty="0">
                        <a:solidFill>
                          <a:srgbClr val="000000"/>
                        </a:solidFill>
                        <a:effectLst/>
                        <a:latin typeface="Calibri"/>
                      </a:endParaRPr>
                    </a:p>
                  </a:txBody>
                  <a:tcPr marL="0" marR="0" marT="0" marB="0" anchor="b"/>
                </a:tc>
                <a:tc>
                  <a:txBody>
                    <a:bodyPr/>
                    <a:lstStyle/>
                    <a:p>
                      <a:pPr algn="r" fontAlgn="b"/>
                      <a:r>
                        <a:rPr lang="hr-HR" sz="1200" u="none" strike="noStrike" dirty="0">
                          <a:effectLst/>
                        </a:rPr>
                        <a:t>97,09%</a:t>
                      </a:r>
                      <a:endParaRPr lang="hr-HR" sz="1200" b="0" i="0" u="none" strike="noStrike" dirty="0">
                        <a:solidFill>
                          <a:srgbClr val="000000"/>
                        </a:solidFill>
                        <a:effectLst/>
                        <a:latin typeface="Calibri"/>
                      </a:endParaRPr>
                    </a:p>
                  </a:txBody>
                  <a:tcPr marL="0" marR="0" marT="0" marB="0" anchor="b"/>
                </a:tc>
                <a:tc>
                  <a:txBody>
                    <a:bodyPr/>
                    <a:lstStyle/>
                    <a:p>
                      <a:pPr algn="r" fontAlgn="b"/>
                      <a:r>
                        <a:rPr lang="hr-HR" sz="1200" u="none" strike="noStrike" dirty="0">
                          <a:effectLst/>
                        </a:rPr>
                        <a:t>32,67%</a:t>
                      </a:r>
                      <a:endParaRPr lang="hr-HR" sz="1200" b="0" i="0" u="none" strike="noStrike" dirty="0">
                        <a:solidFill>
                          <a:srgbClr val="000000"/>
                        </a:solidFill>
                        <a:effectLst/>
                        <a:latin typeface="Calibri"/>
                      </a:endParaRPr>
                    </a:p>
                  </a:txBody>
                  <a:tcPr marL="0" marR="0" marT="0" marB="0" anchor="b"/>
                </a:tc>
                <a:tc>
                  <a:txBody>
                    <a:bodyPr/>
                    <a:lstStyle/>
                    <a:p>
                      <a:pPr algn="r" fontAlgn="b"/>
                      <a:r>
                        <a:rPr lang="hr-HR" sz="1200" u="none" strike="noStrike" dirty="0">
                          <a:effectLst/>
                        </a:rPr>
                        <a:t>25,63%</a:t>
                      </a:r>
                      <a:endParaRPr lang="hr-HR" sz="1200" b="0" i="0" u="none" strike="noStrike" dirty="0">
                        <a:solidFill>
                          <a:srgbClr val="000000"/>
                        </a:solidFill>
                        <a:effectLst/>
                        <a:latin typeface="Calibri"/>
                      </a:endParaRPr>
                    </a:p>
                  </a:txBody>
                  <a:tcPr marL="0" marR="0" marT="0" marB="0" anchor="b"/>
                </a:tc>
                <a:tc>
                  <a:txBody>
                    <a:bodyPr/>
                    <a:lstStyle/>
                    <a:p>
                      <a:pPr algn="r" fontAlgn="b"/>
                      <a:r>
                        <a:rPr lang="hr-HR" sz="1200" u="none" strike="noStrike" dirty="0">
                          <a:effectLst/>
                        </a:rPr>
                        <a:t>43,97%</a:t>
                      </a:r>
                      <a:endParaRPr lang="hr-HR" sz="1200" b="0" i="0" u="none" strike="noStrike" dirty="0">
                        <a:solidFill>
                          <a:srgbClr val="000000"/>
                        </a:solidFill>
                        <a:effectLst/>
                        <a:latin typeface="Calibri"/>
                      </a:endParaRPr>
                    </a:p>
                  </a:txBody>
                  <a:tcPr marL="0" marR="0" marT="0" marB="0" anchor="b"/>
                </a:tc>
                <a:tc>
                  <a:txBody>
                    <a:bodyPr/>
                    <a:lstStyle/>
                    <a:p>
                      <a:pPr algn="r" fontAlgn="b"/>
                      <a:r>
                        <a:rPr lang="hr-HR" sz="1200" u="none" strike="noStrike" dirty="0">
                          <a:effectLst/>
                        </a:rPr>
                        <a:t>31,05%</a:t>
                      </a:r>
                      <a:endParaRPr lang="hr-HR" sz="1200" b="0" i="0" u="none" strike="noStrike" dirty="0">
                        <a:solidFill>
                          <a:srgbClr val="000000"/>
                        </a:solidFill>
                        <a:effectLst/>
                        <a:latin typeface="Calibri"/>
                      </a:endParaRPr>
                    </a:p>
                  </a:txBody>
                  <a:tcPr marL="0" marR="0" marT="0" marB="0" anchor="b"/>
                </a:tc>
                <a:extLst>
                  <a:ext uri="{0D108BD9-81ED-4DB2-BD59-A6C34878D82A}">
                    <a16:rowId xmlns:a16="http://schemas.microsoft.com/office/drawing/2014/main" val="10003"/>
                  </a:ext>
                </a:extLst>
              </a:tr>
              <a:tr h="319344">
                <a:tc gridSpan="9">
                  <a:txBody>
                    <a:bodyPr/>
                    <a:lstStyle/>
                    <a:p>
                      <a:pPr algn="r" fontAlgn="ctr"/>
                      <a:r>
                        <a:rPr lang="hr-HR" sz="1200" b="0" i="0" u="none" strike="noStrike" dirty="0">
                          <a:solidFill>
                            <a:srgbClr val="000000"/>
                          </a:solidFill>
                          <a:effectLst/>
                          <a:latin typeface="Arial"/>
                        </a:rPr>
                        <a:t>Izvor:</a:t>
                      </a:r>
                      <a:r>
                        <a:rPr lang="hr-HR" sz="1200" b="0" i="0" u="none" strike="noStrike" baseline="0" dirty="0">
                          <a:solidFill>
                            <a:srgbClr val="000000"/>
                          </a:solidFill>
                          <a:effectLst/>
                          <a:latin typeface="Arial"/>
                        </a:rPr>
                        <a:t> DZS, obrada: Ministarstvo poljoprivrede, podaci za 2013.</a:t>
                      </a:r>
                      <a:endParaRPr lang="hr-HR" sz="1200" b="0" i="0" u="none" strike="noStrike" dirty="0">
                        <a:solidFill>
                          <a:srgbClr val="000000"/>
                        </a:solidFill>
                        <a:effectLst/>
                        <a:latin typeface="Arial"/>
                      </a:endParaRPr>
                    </a:p>
                  </a:txBody>
                  <a:tcPr marL="0" marR="0" marT="0" marB="0" anchor="ctr"/>
                </a:tc>
                <a:tc hMerge="1">
                  <a:txBody>
                    <a:bodyPr/>
                    <a:lstStyle/>
                    <a:p>
                      <a:pPr algn="r" fontAlgn="b"/>
                      <a:endParaRPr lang="hr-HR" sz="1200" b="0" i="0" u="none" strike="noStrike" dirty="0">
                        <a:solidFill>
                          <a:srgbClr val="000000"/>
                        </a:solidFill>
                        <a:effectLst/>
                        <a:latin typeface="Calibri"/>
                      </a:endParaRPr>
                    </a:p>
                  </a:txBody>
                  <a:tcPr marL="0" marR="0" marT="0" marB="0" anchor="b"/>
                </a:tc>
                <a:tc hMerge="1">
                  <a:txBody>
                    <a:bodyPr/>
                    <a:lstStyle/>
                    <a:p>
                      <a:pPr algn="r" fontAlgn="b"/>
                      <a:endParaRPr lang="hr-HR" sz="1200" b="0" i="0" u="none" strike="noStrike" dirty="0">
                        <a:solidFill>
                          <a:srgbClr val="000000"/>
                        </a:solidFill>
                        <a:effectLst/>
                        <a:latin typeface="Calibri"/>
                      </a:endParaRPr>
                    </a:p>
                  </a:txBody>
                  <a:tcPr marL="0" marR="0" marT="0" marB="0" anchor="b"/>
                </a:tc>
                <a:tc hMerge="1">
                  <a:txBody>
                    <a:bodyPr/>
                    <a:lstStyle/>
                    <a:p>
                      <a:pPr algn="r" fontAlgn="b"/>
                      <a:endParaRPr lang="hr-HR" sz="1200" b="0" i="0" u="none" strike="noStrike" dirty="0">
                        <a:solidFill>
                          <a:srgbClr val="000000"/>
                        </a:solidFill>
                        <a:effectLst/>
                        <a:latin typeface="Calibri"/>
                      </a:endParaRPr>
                    </a:p>
                  </a:txBody>
                  <a:tcPr marL="0" marR="0" marT="0" marB="0" anchor="b"/>
                </a:tc>
                <a:tc hMerge="1">
                  <a:txBody>
                    <a:bodyPr/>
                    <a:lstStyle/>
                    <a:p>
                      <a:pPr algn="r" fontAlgn="b"/>
                      <a:endParaRPr lang="hr-HR" sz="1200" b="0" i="0" u="none" strike="noStrike" dirty="0">
                        <a:solidFill>
                          <a:srgbClr val="000000"/>
                        </a:solidFill>
                        <a:effectLst/>
                        <a:latin typeface="Calibri"/>
                      </a:endParaRPr>
                    </a:p>
                  </a:txBody>
                  <a:tcPr marL="0" marR="0" marT="0" marB="0" anchor="b"/>
                </a:tc>
                <a:tc hMerge="1">
                  <a:txBody>
                    <a:bodyPr/>
                    <a:lstStyle/>
                    <a:p>
                      <a:pPr algn="r" fontAlgn="b"/>
                      <a:endParaRPr lang="hr-HR" sz="1200" b="0" i="0" u="none" strike="noStrike" dirty="0">
                        <a:solidFill>
                          <a:srgbClr val="000000"/>
                        </a:solidFill>
                        <a:effectLst/>
                        <a:latin typeface="Calibri"/>
                      </a:endParaRPr>
                    </a:p>
                  </a:txBody>
                  <a:tcPr marL="0" marR="0" marT="0" marB="0" anchor="b"/>
                </a:tc>
                <a:tc hMerge="1">
                  <a:txBody>
                    <a:bodyPr/>
                    <a:lstStyle/>
                    <a:p>
                      <a:pPr algn="r" fontAlgn="b"/>
                      <a:endParaRPr lang="hr-HR" sz="1200" b="0" i="0" u="none" strike="noStrike" dirty="0">
                        <a:solidFill>
                          <a:srgbClr val="000000"/>
                        </a:solidFill>
                        <a:effectLst/>
                        <a:latin typeface="Calibri"/>
                      </a:endParaRPr>
                    </a:p>
                  </a:txBody>
                  <a:tcPr marL="0" marR="0" marT="0" marB="0" anchor="b"/>
                </a:tc>
                <a:tc hMerge="1">
                  <a:txBody>
                    <a:bodyPr/>
                    <a:lstStyle/>
                    <a:p>
                      <a:pPr algn="r" fontAlgn="b"/>
                      <a:endParaRPr lang="hr-HR" sz="1200" b="0" i="0" u="none" strike="noStrike" dirty="0">
                        <a:solidFill>
                          <a:srgbClr val="000000"/>
                        </a:solidFill>
                        <a:effectLst/>
                        <a:latin typeface="Calibri"/>
                      </a:endParaRPr>
                    </a:p>
                  </a:txBody>
                  <a:tcPr marL="0" marR="0" marT="0" marB="0" anchor="b"/>
                </a:tc>
                <a:tc hMerge="1">
                  <a:txBody>
                    <a:bodyPr/>
                    <a:lstStyle/>
                    <a:p>
                      <a:pPr algn="r" fontAlgn="b"/>
                      <a:endParaRPr lang="hr-HR" sz="1200" b="0" i="0" u="none" strike="noStrike" dirty="0">
                        <a:solidFill>
                          <a:srgbClr val="000000"/>
                        </a:solidFill>
                        <a:effectLst/>
                        <a:latin typeface="Calibri"/>
                      </a:endParaRPr>
                    </a:p>
                  </a:txBody>
                  <a:tcPr marL="0" marR="0" marT="0" marB="0" anchor="b"/>
                </a:tc>
                <a:extLst>
                  <a:ext uri="{0D108BD9-81ED-4DB2-BD59-A6C34878D82A}">
                    <a16:rowId xmlns:a16="http://schemas.microsoft.com/office/drawing/2014/main" val="10004"/>
                  </a:ext>
                </a:extLst>
              </a:tr>
            </a:tbl>
          </a:graphicData>
        </a:graphic>
      </p:graphicFrame>
      <p:graphicFrame>
        <p:nvGraphicFramePr>
          <p:cNvPr id="6" name="Rezervirano mjesto sadržaja 3"/>
          <p:cNvGraphicFramePr>
            <a:graphicFrameLocks/>
          </p:cNvGraphicFramePr>
          <p:nvPr>
            <p:extLst/>
          </p:nvPr>
        </p:nvGraphicFramePr>
        <p:xfrm>
          <a:off x="875419" y="5263203"/>
          <a:ext cx="8496940" cy="862961"/>
        </p:xfrm>
        <a:graphic>
          <a:graphicData uri="http://schemas.openxmlformats.org/drawingml/2006/table">
            <a:tbl>
              <a:tblPr>
                <a:tableStyleId>{5C22544A-7EE6-4342-B048-85BDC9FD1C3A}</a:tableStyleId>
              </a:tblPr>
              <a:tblGrid>
                <a:gridCol w="3549355">
                  <a:extLst>
                    <a:ext uri="{9D8B030D-6E8A-4147-A177-3AD203B41FA5}">
                      <a16:colId xmlns:a16="http://schemas.microsoft.com/office/drawing/2014/main" val="20000"/>
                    </a:ext>
                  </a:extLst>
                </a:gridCol>
                <a:gridCol w="989517">
                  <a:extLst>
                    <a:ext uri="{9D8B030D-6E8A-4147-A177-3AD203B41FA5}">
                      <a16:colId xmlns:a16="http://schemas.microsoft.com/office/drawing/2014/main" val="20001"/>
                    </a:ext>
                  </a:extLst>
                </a:gridCol>
                <a:gridCol w="989517">
                  <a:extLst>
                    <a:ext uri="{9D8B030D-6E8A-4147-A177-3AD203B41FA5}">
                      <a16:colId xmlns:a16="http://schemas.microsoft.com/office/drawing/2014/main" val="20002"/>
                    </a:ext>
                  </a:extLst>
                </a:gridCol>
                <a:gridCol w="989517">
                  <a:extLst>
                    <a:ext uri="{9D8B030D-6E8A-4147-A177-3AD203B41FA5}">
                      <a16:colId xmlns:a16="http://schemas.microsoft.com/office/drawing/2014/main" val="20003"/>
                    </a:ext>
                  </a:extLst>
                </a:gridCol>
                <a:gridCol w="989517">
                  <a:extLst>
                    <a:ext uri="{9D8B030D-6E8A-4147-A177-3AD203B41FA5}">
                      <a16:colId xmlns:a16="http://schemas.microsoft.com/office/drawing/2014/main" val="20004"/>
                    </a:ext>
                  </a:extLst>
                </a:gridCol>
                <a:gridCol w="989517">
                  <a:extLst>
                    <a:ext uri="{9D8B030D-6E8A-4147-A177-3AD203B41FA5}">
                      <a16:colId xmlns:a16="http://schemas.microsoft.com/office/drawing/2014/main" val="20005"/>
                    </a:ext>
                  </a:extLst>
                </a:gridCol>
              </a:tblGrid>
              <a:tr h="298033">
                <a:tc>
                  <a:txBody>
                    <a:bodyPr/>
                    <a:lstStyle/>
                    <a:p>
                      <a:pPr algn="ctr" fontAlgn="ctr"/>
                      <a:r>
                        <a:rPr lang="hr-HR" sz="1200" u="none" strike="noStrike" dirty="0">
                          <a:effectLst/>
                        </a:rPr>
                        <a:t>Područje</a:t>
                      </a:r>
                      <a:endParaRPr lang="hr-HR" sz="1200" b="0" i="0" u="none" strike="noStrike" dirty="0">
                        <a:solidFill>
                          <a:srgbClr val="FFFFFF"/>
                        </a:solidFill>
                        <a:effectLst/>
                        <a:latin typeface="Arial"/>
                      </a:endParaRPr>
                    </a:p>
                  </a:txBody>
                  <a:tcPr marL="9525" marR="9525" marT="9525" marB="0" anchor="ctr"/>
                </a:tc>
                <a:tc>
                  <a:txBody>
                    <a:bodyPr/>
                    <a:lstStyle/>
                    <a:p>
                      <a:pPr algn="ctr" fontAlgn="ctr"/>
                      <a:r>
                        <a:rPr lang="hr-HR" sz="1200" u="none" strike="noStrike" dirty="0">
                          <a:effectLst/>
                        </a:rPr>
                        <a:t>1998.</a:t>
                      </a:r>
                      <a:endParaRPr lang="hr-HR" sz="1200" b="0" i="0" u="none" strike="noStrike" dirty="0">
                        <a:solidFill>
                          <a:srgbClr val="FFFFFF"/>
                        </a:solidFill>
                        <a:effectLst/>
                        <a:latin typeface="Arial"/>
                      </a:endParaRPr>
                    </a:p>
                  </a:txBody>
                  <a:tcPr marL="9525" marR="9525" marT="9525" marB="0" anchor="ctr"/>
                </a:tc>
                <a:tc>
                  <a:txBody>
                    <a:bodyPr/>
                    <a:lstStyle/>
                    <a:p>
                      <a:pPr algn="ctr" fontAlgn="ctr"/>
                      <a:r>
                        <a:rPr lang="hr-HR" sz="1200" u="none" strike="noStrike">
                          <a:effectLst/>
                        </a:rPr>
                        <a:t>2013.</a:t>
                      </a:r>
                      <a:endParaRPr lang="hr-HR" sz="1200" b="0" i="0" u="none" strike="noStrike">
                        <a:solidFill>
                          <a:srgbClr val="FFFFFF"/>
                        </a:solidFill>
                        <a:effectLst/>
                        <a:latin typeface="Arial"/>
                      </a:endParaRPr>
                    </a:p>
                  </a:txBody>
                  <a:tcPr marL="9525" marR="9525" marT="9525" marB="0" anchor="ctr"/>
                </a:tc>
                <a:tc>
                  <a:txBody>
                    <a:bodyPr/>
                    <a:lstStyle/>
                    <a:p>
                      <a:pPr algn="ctr" fontAlgn="ctr"/>
                      <a:r>
                        <a:rPr lang="hr-HR" sz="1200" u="none" strike="noStrike" dirty="0">
                          <a:effectLst/>
                        </a:rPr>
                        <a:t>2014.</a:t>
                      </a:r>
                      <a:endParaRPr lang="hr-HR" sz="1200" b="0" i="0" u="none" strike="noStrike" dirty="0">
                        <a:solidFill>
                          <a:srgbClr val="FFFFFF"/>
                        </a:solidFill>
                        <a:effectLst/>
                        <a:latin typeface="Arial"/>
                      </a:endParaRPr>
                    </a:p>
                  </a:txBody>
                  <a:tcPr marL="9525" marR="9525" marT="9525" marB="0" anchor="ctr"/>
                </a:tc>
                <a:tc>
                  <a:txBody>
                    <a:bodyPr/>
                    <a:lstStyle/>
                    <a:p>
                      <a:pPr algn="ctr" fontAlgn="ctr"/>
                      <a:r>
                        <a:rPr lang="hr-HR" sz="1200" u="none" strike="noStrike">
                          <a:effectLst/>
                        </a:rPr>
                        <a:t>2015.</a:t>
                      </a:r>
                      <a:endParaRPr lang="hr-HR" sz="1200" b="0" i="0" u="none" strike="noStrike">
                        <a:solidFill>
                          <a:srgbClr val="FFFFFF"/>
                        </a:solidFill>
                        <a:effectLst/>
                        <a:latin typeface="Arial"/>
                      </a:endParaRPr>
                    </a:p>
                  </a:txBody>
                  <a:tcPr marL="9525" marR="9525" marT="9525" marB="0" anchor="ctr"/>
                </a:tc>
                <a:tc>
                  <a:txBody>
                    <a:bodyPr/>
                    <a:lstStyle/>
                    <a:p>
                      <a:pPr algn="ctr" fontAlgn="ctr"/>
                      <a:r>
                        <a:rPr lang="hr-HR" sz="1200" u="none" strike="noStrike">
                          <a:effectLst/>
                        </a:rPr>
                        <a:t>2016.</a:t>
                      </a:r>
                      <a:endParaRPr lang="hr-HR" sz="1200" b="0" i="0" u="none" strike="noStrike">
                        <a:solidFill>
                          <a:srgbClr val="FFFFFF"/>
                        </a:solidFill>
                        <a:effectLst/>
                        <a:latin typeface="Arial"/>
                      </a:endParaRPr>
                    </a:p>
                  </a:txBody>
                  <a:tcPr marL="9525" marR="9525" marT="9525" marB="0" anchor="ctr"/>
                </a:tc>
                <a:extLst>
                  <a:ext uri="{0D108BD9-81ED-4DB2-BD59-A6C34878D82A}">
                    <a16:rowId xmlns:a16="http://schemas.microsoft.com/office/drawing/2014/main" val="10000"/>
                  </a:ext>
                </a:extLst>
              </a:tr>
              <a:tr h="298033">
                <a:tc>
                  <a:txBody>
                    <a:bodyPr/>
                    <a:lstStyle/>
                    <a:p>
                      <a:pPr algn="l" fontAlgn="ctr"/>
                      <a:r>
                        <a:rPr lang="hr-HR" sz="1200" u="none" strike="noStrike" dirty="0">
                          <a:effectLst/>
                        </a:rPr>
                        <a:t>Republika Hrvatska (osiguranici)</a:t>
                      </a:r>
                      <a:endParaRPr lang="hr-HR" sz="1200" b="0" i="0" u="none" strike="noStrike" dirty="0">
                        <a:solidFill>
                          <a:srgbClr val="000000"/>
                        </a:solidFill>
                        <a:effectLst/>
                        <a:latin typeface="Arial"/>
                      </a:endParaRPr>
                    </a:p>
                  </a:txBody>
                  <a:tcPr marL="9525" marR="9525" marT="9525" marB="0" anchor="ctr"/>
                </a:tc>
                <a:tc>
                  <a:txBody>
                    <a:bodyPr/>
                    <a:lstStyle/>
                    <a:p>
                      <a:pPr algn="r" fontAlgn="ctr"/>
                      <a:r>
                        <a:rPr lang="hr-HR" sz="1200" u="none" strike="noStrike" dirty="0">
                          <a:effectLst/>
                        </a:rPr>
                        <a:t>116.263</a:t>
                      </a:r>
                      <a:endParaRPr lang="hr-HR" sz="1200" b="0" i="0" u="none" strike="noStrike" dirty="0">
                        <a:solidFill>
                          <a:srgbClr val="000000"/>
                        </a:solidFill>
                        <a:effectLst/>
                        <a:latin typeface="Arial"/>
                      </a:endParaRPr>
                    </a:p>
                  </a:txBody>
                  <a:tcPr marL="9525" marR="9525" marT="9525" marB="0" anchor="ctr"/>
                </a:tc>
                <a:tc>
                  <a:txBody>
                    <a:bodyPr/>
                    <a:lstStyle/>
                    <a:p>
                      <a:pPr algn="r" fontAlgn="ctr"/>
                      <a:r>
                        <a:rPr lang="hr-HR" sz="1200" u="none" strike="noStrike" dirty="0">
                          <a:effectLst/>
                        </a:rPr>
                        <a:t>26.336</a:t>
                      </a:r>
                      <a:endParaRPr lang="hr-HR" sz="1200" b="0" i="0" u="none" strike="noStrike" dirty="0">
                        <a:solidFill>
                          <a:srgbClr val="000000"/>
                        </a:solidFill>
                        <a:effectLst/>
                        <a:latin typeface="Arial"/>
                      </a:endParaRPr>
                    </a:p>
                  </a:txBody>
                  <a:tcPr marL="9525" marR="9525" marT="9525" marB="0" anchor="ctr"/>
                </a:tc>
                <a:tc>
                  <a:txBody>
                    <a:bodyPr/>
                    <a:lstStyle/>
                    <a:p>
                      <a:pPr algn="r" fontAlgn="ctr"/>
                      <a:r>
                        <a:rPr lang="hr-HR" sz="1200" u="none" strike="noStrike" dirty="0">
                          <a:effectLst/>
                        </a:rPr>
                        <a:t>23.223</a:t>
                      </a:r>
                      <a:endParaRPr lang="hr-HR" sz="1200" b="0" i="0" u="none" strike="noStrike" dirty="0">
                        <a:solidFill>
                          <a:srgbClr val="000000"/>
                        </a:solidFill>
                        <a:effectLst/>
                        <a:latin typeface="Arial"/>
                      </a:endParaRPr>
                    </a:p>
                  </a:txBody>
                  <a:tcPr marL="9525" marR="9525" marT="9525" marB="0" anchor="ctr"/>
                </a:tc>
                <a:tc>
                  <a:txBody>
                    <a:bodyPr/>
                    <a:lstStyle/>
                    <a:p>
                      <a:pPr algn="r" fontAlgn="ctr"/>
                      <a:r>
                        <a:rPr lang="hr-HR" sz="1200" u="none" strike="noStrike" dirty="0">
                          <a:effectLst/>
                        </a:rPr>
                        <a:t>21.447</a:t>
                      </a:r>
                      <a:endParaRPr lang="hr-HR" sz="1200" b="0" i="0" u="none" strike="noStrike" dirty="0">
                        <a:solidFill>
                          <a:srgbClr val="000000"/>
                        </a:solidFill>
                        <a:effectLst/>
                        <a:latin typeface="Arial"/>
                      </a:endParaRPr>
                    </a:p>
                  </a:txBody>
                  <a:tcPr marL="9525" marR="9525" marT="9525" marB="0" anchor="ctr"/>
                </a:tc>
                <a:tc>
                  <a:txBody>
                    <a:bodyPr/>
                    <a:lstStyle/>
                    <a:p>
                      <a:pPr algn="r" fontAlgn="ctr"/>
                      <a:r>
                        <a:rPr lang="hr-HR" sz="1200" u="none" strike="noStrike" dirty="0">
                          <a:effectLst/>
                        </a:rPr>
                        <a:t>20.075</a:t>
                      </a:r>
                      <a:endParaRPr lang="hr-HR" sz="12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1"/>
                  </a:ext>
                </a:extLst>
              </a:tr>
              <a:tr h="266895">
                <a:tc>
                  <a:txBody>
                    <a:bodyPr/>
                    <a:lstStyle/>
                    <a:p>
                      <a:pPr algn="l" fontAlgn="ctr"/>
                      <a:r>
                        <a:rPr lang="hr-HR" sz="1200" u="none" strike="noStrike" dirty="0">
                          <a:effectLst/>
                        </a:rPr>
                        <a:t>Slavonija (osiguranici)</a:t>
                      </a:r>
                      <a:endParaRPr lang="hr-HR" sz="1200" b="0" i="0" u="none" strike="noStrike" dirty="0">
                        <a:solidFill>
                          <a:srgbClr val="000000"/>
                        </a:solidFill>
                        <a:effectLst/>
                        <a:latin typeface="Arial"/>
                      </a:endParaRPr>
                    </a:p>
                  </a:txBody>
                  <a:tcPr marL="9525" marR="9525" marT="9525" marB="0" anchor="ctr"/>
                </a:tc>
                <a:tc>
                  <a:txBody>
                    <a:bodyPr/>
                    <a:lstStyle/>
                    <a:p>
                      <a:pPr algn="r" fontAlgn="b"/>
                      <a:r>
                        <a:rPr lang="hr-HR" sz="1200" b="0" i="0" u="none" strike="noStrike" dirty="0">
                          <a:solidFill>
                            <a:srgbClr val="000000"/>
                          </a:solidFill>
                          <a:effectLst/>
                          <a:latin typeface="Calibri"/>
                        </a:rPr>
                        <a:t>26.748</a:t>
                      </a:r>
                    </a:p>
                  </a:txBody>
                  <a:tcPr marL="9525" marR="9525" marT="9525" marB="0" anchor="b"/>
                </a:tc>
                <a:tc>
                  <a:txBody>
                    <a:bodyPr/>
                    <a:lstStyle/>
                    <a:p>
                      <a:pPr algn="r" fontAlgn="b"/>
                      <a:r>
                        <a:rPr lang="hr-HR" sz="1200" b="0" i="0" u="none" strike="noStrike" dirty="0">
                          <a:solidFill>
                            <a:srgbClr val="000000"/>
                          </a:solidFill>
                          <a:effectLst/>
                          <a:latin typeface="Calibri"/>
                        </a:rPr>
                        <a:t>8.781</a:t>
                      </a:r>
                    </a:p>
                  </a:txBody>
                  <a:tcPr marL="9525" marR="9525" marT="9525" marB="0" anchor="b"/>
                </a:tc>
                <a:tc>
                  <a:txBody>
                    <a:bodyPr/>
                    <a:lstStyle/>
                    <a:p>
                      <a:pPr algn="r" fontAlgn="b"/>
                      <a:r>
                        <a:rPr lang="hr-HR" sz="1200" b="0" i="0" u="none" strike="noStrike" dirty="0">
                          <a:solidFill>
                            <a:srgbClr val="000000"/>
                          </a:solidFill>
                          <a:effectLst/>
                          <a:latin typeface="Calibri"/>
                        </a:rPr>
                        <a:t>7.677</a:t>
                      </a:r>
                    </a:p>
                  </a:txBody>
                  <a:tcPr marL="9525" marR="9525" marT="9525" marB="0" anchor="b"/>
                </a:tc>
                <a:tc>
                  <a:txBody>
                    <a:bodyPr/>
                    <a:lstStyle/>
                    <a:p>
                      <a:pPr algn="r" fontAlgn="b"/>
                      <a:r>
                        <a:rPr lang="hr-HR" sz="1200" b="0" i="0" u="none" strike="noStrike" dirty="0">
                          <a:solidFill>
                            <a:srgbClr val="000000"/>
                          </a:solidFill>
                          <a:effectLst/>
                          <a:latin typeface="Calibri"/>
                        </a:rPr>
                        <a:t>7.106</a:t>
                      </a:r>
                    </a:p>
                  </a:txBody>
                  <a:tcPr marL="9525" marR="9525" marT="9525" marB="0" anchor="b"/>
                </a:tc>
                <a:tc>
                  <a:txBody>
                    <a:bodyPr/>
                    <a:lstStyle/>
                    <a:p>
                      <a:pPr algn="r" fontAlgn="b"/>
                      <a:r>
                        <a:rPr lang="hr-HR" sz="1200" b="0" i="0" u="none" strike="noStrike" dirty="0">
                          <a:solidFill>
                            <a:srgbClr val="000000"/>
                          </a:solidFill>
                          <a:effectLst/>
                          <a:latin typeface="Calibri"/>
                        </a:rPr>
                        <a:t>6.632</a:t>
                      </a:r>
                    </a:p>
                  </a:txBody>
                  <a:tcPr marL="9525" marR="9525" marT="9525" marB="0" anchor="b"/>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90058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hr-HR" dirty="0"/>
              <a:t>ZNAČAJNIJE IZMJENE PRAVNOG OKVIRA U 2017. I PLANIRANE IZMJENE U 2018.</a:t>
            </a:r>
          </a:p>
        </p:txBody>
      </p:sp>
    </p:spTree>
    <p:extLst>
      <p:ext uri="{BB962C8B-B14F-4D97-AF65-F5344CB8AC3E}">
        <p14:creationId xmlns:p14="http://schemas.microsoft.com/office/powerpoint/2010/main" val="2220248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95400" y="332656"/>
            <a:ext cx="8784976" cy="1296144"/>
          </a:xfrm>
        </p:spPr>
        <p:txBody>
          <a:bodyPr>
            <a:noAutofit/>
          </a:bodyPr>
          <a:lstStyle/>
          <a:p>
            <a:r>
              <a:rPr lang="hr-HR" sz="2800" dirty="0"/>
              <a:t>Izmijenjeni pravni okvir u 2017. i planirane izmjene /novi propisi u 2018.</a:t>
            </a:r>
            <a:r>
              <a:rPr lang="hr-HR" sz="2800" baseline="-25000" dirty="0"/>
              <a:t>*</a:t>
            </a:r>
            <a:endParaRPr lang="hr-HR" sz="2800" dirty="0"/>
          </a:p>
        </p:txBody>
      </p:sp>
      <p:sp>
        <p:nvSpPr>
          <p:cNvPr id="3" name="Rezervirano mjesto sadržaja 2"/>
          <p:cNvSpPr>
            <a:spLocks noGrp="1"/>
          </p:cNvSpPr>
          <p:nvPr>
            <p:ph idx="1"/>
          </p:nvPr>
        </p:nvSpPr>
        <p:spPr>
          <a:xfrm>
            <a:off x="983432" y="1628800"/>
            <a:ext cx="8496944" cy="4824536"/>
          </a:xfrm>
        </p:spPr>
        <p:txBody>
          <a:bodyPr>
            <a:normAutofit fontScale="25000" lnSpcReduction="20000"/>
          </a:bodyPr>
          <a:lstStyle/>
          <a:p>
            <a:pPr marL="0" indent="0">
              <a:buNone/>
            </a:pPr>
            <a:r>
              <a:rPr lang="hr-HR" sz="7200" dirty="0"/>
              <a:t>2017.</a:t>
            </a:r>
          </a:p>
          <a:p>
            <a:pPr lvl="1"/>
            <a:r>
              <a:rPr lang="hr-HR" sz="7200" dirty="0"/>
              <a:t>Zakon o zabrani nepoštenih trgovačkih praksi u lancu opskrbe hranom</a:t>
            </a:r>
          </a:p>
          <a:p>
            <a:pPr lvl="1"/>
            <a:r>
              <a:rPr lang="hr-HR" sz="7200" dirty="0"/>
              <a:t>Mliječni paket</a:t>
            </a:r>
          </a:p>
          <a:p>
            <a:pPr lvl="1"/>
            <a:r>
              <a:rPr lang="hr-HR" sz="7200" dirty="0"/>
              <a:t>Zakon o akvakulturi</a:t>
            </a:r>
          </a:p>
          <a:p>
            <a:pPr marL="457200" lvl="1" indent="0">
              <a:buNone/>
            </a:pPr>
            <a:endParaRPr lang="hr-HR" sz="7200" dirty="0"/>
          </a:p>
          <a:p>
            <a:pPr marL="0" indent="0">
              <a:buNone/>
            </a:pPr>
            <a:r>
              <a:rPr lang="hr-HR" sz="7200" dirty="0"/>
              <a:t>2018.</a:t>
            </a:r>
          </a:p>
          <a:p>
            <a:pPr lvl="1" algn="just"/>
            <a:r>
              <a:rPr lang="hr-HR" sz="7200" dirty="0"/>
              <a:t>Zakon o poljoprivrednom zemljištu</a:t>
            </a:r>
          </a:p>
          <a:p>
            <a:pPr lvl="1" algn="just"/>
            <a:r>
              <a:rPr lang="hr-HR" sz="7200" dirty="0"/>
              <a:t>Zakon o obiteljskom poljoprivrednom gospodarstvu</a:t>
            </a:r>
          </a:p>
          <a:p>
            <a:pPr lvl="1" algn="just"/>
            <a:r>
              <a:rPr lang="hr-HR" sz="7200" dirty="0"/>
              <a:t>Zakon o poljoprivredi</a:t>
            </a:r>
          </a:p>
          <a:p>
            <a:pPr lvl="1" algn="just"/>
            <a:r>
              <a:rPr lang="hr-HR" sz="7200" dirty="0"/>
              <a:t>Zakon o Hrvatskoj poljoprivredno-šumarskoj savjetodavnoj službi</a:t>
            </a:r>
          </a:p>
          <a:p>
            <a:pPr lvl="1" algn="just"/>
            <a:r>
              <a:rPr lang="hr-HR" sz="7200" dirty="0"/>
              <a:t>Zakon o šumama</a:t>
            </a:r>
          </a:p>
          <a:p>
            <a:pPr lvl="1" algn="just"/>
            <a:r>
              <a:rPr lang="hr-HR" sz="7200" dirty="0"/>
              <a:t>Zakon o lovstvu</a:t>
            </a:r>
          </a:p>
          <a:p>
            <a:pPr marL="457200" lvl="1" indent="0" algn="just">
              <a:buNone/>
            </a:pPr>
            <a:endParaRPr lang="hr-HR" sz="3400" dirty="0"/>
          </a:p>
          <a:p>
            <a:pPr marL="0" indent="0">
              <a:buNone/>
            </a:pPr>
            <a:r>
              <a:rPr lang="hr-HR" sz="4000" dirty="0"/>
              <a:t>* navode se propisi i akti koji mogu imati značajniji utjecaj na razvoj poljoprivrede, ribarstva, šumarstva i drvne industrije  u Slavoniji </a:t>
            </a:r>
          </a:p>
        </p:txBody>
      </p:sp>
    </p:spTree>
    <p:extLst>
      <p:ext uri="{BB962C8B-B14F-4D97-AF65-F5344CB8AC3E}">
        <p14:creationId xmlns:p14="http://schemas.microsoft.com/office/powerpoint/2010/main" val="15288625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23392" y="260648"/>
            <a:ext cx="8784976" cy="1152129"/>
          </a:xfrm>
        </p:spPr>
        <p:txBody>
          <a:bodyPr>
            <a:normAutofit/>
          </a:bodyPr>
          <a:lstStyle/>
          <a:p>
            <a:pPr algn="just"/>
            <a:r>
              <a:rPr lang="hr-HR" sz="2800" dirty="0"/>
              <a:t>Zakon o zabrani nepoštenih trgovačkih praksi u lancu opskrbe hranom (2017.)</a:t>
            </a:r>
          </a:p>
        </p:txBody>
      </p:sp>
      <p:sp>
        <p:nvSpPr>
          <p:cNvPr id="3" name="Rezervirano mjesto sadržaja 2"/>
          <p:cNvSpPr>
            <a:spLocks noGrp="1"/>
          </p:cNvSpPr>
          <p:nvPr>
            <p:ph idx="1"/>
          </p:nvPr>
        </p:nvSpPr>
        <p:spPr>
          <a:xfrm>
            <a:off x="623393" y="1412777"/>
            <a:ext cx="9146978" cy="4896543"/>
          </a:xfrm>
        </p:spPr>
        <p:txBody>
          <a:bodyPr>
            <a:normAutofit lnSpcReduction="10000"/>
          </a:bodyPr>
          <a:lstStyle/>
          <a:p>
            <a:pPr algn="just"/>
            <a:r>
              <a:rPr lang="hr-HR" dirty="0"/>
              <a:t>Definiraju se i kažnjavaju pojave koje se smatraju NTP-om;</a:t>
            </a:r>
          </a:p>
          <a:p>
            <a:pPr algn="just"/>
            <a:r>
              <a:rPr lang="hr-HR" dirty="0"/>
              <a:t>Propisuje se obveza sklapanja pisanog ugovora s minimalnim elementima;</a:t>
            </a:r>
          </a:p>
          <a:p>
            <a:pPr algn="just"/>
            <a:r>
              <a:rPr lang="hr-HR" dirty="0"/>
              <a:t>Uvode se upravno-kaznene mjere koje izriče AZTN;</a:t>
            </a:r>
          </a:p>
          <a:p>
            <a:pPr marL="0" indent="0" algn="just">
              <a:buNone/>
            </a:pPr>
            <a:endParaRPr lang="hr-HR" dirty="0"/>
          </a:p>
          <a:p>
            <a:pPr marL="0" indent="0" algn="just">
              <a:buNone/>
            </a:pPr>
            <a:r>
              <a:rPr lang="hr-HR" dirty="0"/>
              <a:t>Primjeri nepoštenih i kažnjivih trgovačkih praksi:</a:t>
            </a:r>
          </a:p>
          <a:p>
            <a:pPr lvl="1" algn="just"/>
            <a:r>
              <a:rPr lang="hr-HR" dirty="0"/>
              <a:t>Naplata naknade za policu;</a:t>
            </a:r>
          </a:p>
          <a:p>
            <a:pPr lvl="1" algn="just"/>
            <a:r>
              <a:rPr lang="hr-HR" dirty="0"/>
              <a:t>Prodaja ispod nabavne cijene (iako je isto propisano i Zakonom o trgovini);</a:t>
            </a:r>
          </a:p>
          <a:p>
            <a:pPr lvl="1" algn="just"/>
            <a:r>
              <a:rPr lang="hr-HR" dirty="0"/>
              <a:t>Kašnjenja u plaćanjima;</a:t>
            </a:r>
          </a:p>
          <a:p>
            <a:pPr lvl="1" algn="just"/>
            <a:r>
              <a:rPr lang="hr-HR" dirty="0"/>
              <a:t>Netransparentna umanjenja količine i kvalitete isporučenog proizvoda;</a:t>
            </a:r>
          </a:p>
          <a:p>
            <a:pPr marL="0" indent="0" algn="just">
              <a:buNone/>
            </a:pPr>
            <a:r>
              <a:rPr lang="hr-HR" dirty="0"/>
              <a:t>2018.</a:t>
            </a:r>
          </a:p>
          <a:p>
            <a:pPr lvl="1" algn="just"/>
            <a:r>
              <a:rPr lang="hr-HR" dirty="0"/>
              <a:t>Objavljena lista od približno 150 odgovora na pitanja u vezi s primjenom zakona;</a:t>
            </a:r>
          </a:p>
          <a:p>
            <a:pPr lvl="1" algn="just"/>
            <a:r>
              <a:rPr lang="hr-HR" dirty="0"/>
              <a:t>Radionice u 6 gradova u suradnji s HGK (Zagreb, Rijeka, Split, Osijek, Pula i Varaždin);</a:t>
            </a:r>
          </a:p>
          <a:p>
            <a:pPr lvl="1" algn="just"/>
            <a:r>
              <a:rPr lang="hr-HR" dirty="0"/>
              <a:t>Rok za usklađivanje postojećih ugovora sa Zakonom: 31.3.2018.</a:t>
            </a:r>
          </a:p>
        </p:txBody>
      </p:sp>
    </p:spTree>
    <p:extLst>
      <p:ext uri="{BB962C8B-B14F-4D97-AF65-F5344CB8AC3E}">
        <p14:creationId xmlns:p14="http://schemas.microsoft.com/office/powerpoint/2010/main" val="42921149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9416" y="476672"/>
            <a:ext cx="6347713" cy="731168"/>
          </a:xfrm>
        </p:spPr>
        <p:txBody>
          <a:bodyPr>
            <a:normAutofit/>
          </a:bodyPr>
          <a:lstStyle/>
          <a:p>
            <a:r>
              <a:rPr lang="hr-HR" sz="2800" dirty="0"/>
              <a:t>Mliječni paket (2017.)</a:t>
            </a:r>
          </a:p>
        </p:txBody>
      </p:sp>
      <p:sp>
        <p:nvSpPr>
          <p:cNvPr id="3" name="Rezervirano mjesto sadržaja 2"/>
          <p:cNvSpPr>
            <a:spLocks noGrp="1"/>
          </p:cNvSpPr>
          <p:nvPr>
            <p:ph idx="1"/>
          </p:nvPr>
        </p:nvSpPr>
        <p:spPr>
          <a:xfrm>
            <a:off x="983432" y="1268760"/>
            <a:ext cx="7922841" cy="4752528"/>
          </a:xfrm>
        </p:spPr>
        <p:txBody>
          <a:bodyPr>
            <a:normAutofit/>
          </a:bodyPr>
          <a:lstStyle/>
          <a:p>
            <a:pPr algn="just"/>
            <a:r>
              <a:rPr lang="hr-HR" dirty="0"/>
              <a:t>Pravilnik o uređenju ugovornih odnosa u sektoru mlijeka i mliječnih proizvoda</a:t>
            </a:r>
          </a:p>
          <a:p>
            <a:pPr algn="just"/>
            <a:r>
              <a:rPr lang="hr-HR" dirty="0"/>
              <a:t>Pravilnik o utvrđivanju sastava sirovog mlijeka</a:t>
            </a:r>
          </a:p>
          <a:p>
            <a:pPr algn="just"/>
            <a:r>
              <a:rPr lang="hr-HR" dirty="0"/>
              <a:t>Pravilnik o mlijeku i mliječnim proizvodima</a:t>
            </a:r>
          </a:p>
          <a:p>
            <a:pPr algn="just"/>
            <a:endParaRPr lang="hr-HR" dirty="0"/>
          </a:p>
          <a:p>
            <a:pPr marL="0" indent="0" algn="just">
              <a:buNone/>
            </a:pPr>
            <a:r>
              <a:rPr lang="hr-HR" dirty="0"/>
              <a:t>Što donose?</a:t>
            </a:r>
          </a:p>
          <a:p>
            <a:pPr lvl="1" algn="just"/>
            <a:r>
              <a:rPr lang="hr-HR" dirty="0"/>
              <a:t>Definicija uloge priznate proizvođačke organizacije u vođenju pregovora i sklapanju ugovora;</a:t>
            </a:r>
          </a:p>
          <a:p>
            <a:pPr lvl="1" algn="just"/>
            <a:r>
              <a:rPr lang="hr-HR" dirty="0"/>
              <a:t>Uvjeti isporuke moraju biti uređeni pisanim ugovorom;</a:t>
            </a:r>
          </a:p>
          <a:p>
            <a:pPr lvl="1" algn="just"/>
            <a:r>
              <a:rPr lang="hr-HR" dirty="0"/>
              <a:t>O elementima ugovora slobodno se pregovora;</a:t>
            </a:r>
          </a:p>
          <a:p>
            <a:pPr lvl="1" algn="just"/>
            <a:r>
              <a:rPr lang="hr-HR" dirty="0"/>
              <a:t>Svrstavanje mlijeka u kvalitativne razrede i omogućavanje prigovora proizvođača na rezultate ispitivanja;</a:t>
            </a:r>
          </a:p>
          <a:p>
            <a:pPr lvl="1" algn="just"/>
            <a:r>
              <a:rPr lang="hr-HR" dirty="0"/>
              <a:t>Zaštita potrošača i poticanje domaće proizvodnje mlijeka.</a:t>
            </a:r>
          </a:p>
        </p:txBody>
      </p:sp>
    </p:spTree>
    <p:extLst>
      <p:ext uri="{BB962C8B-B14F-4D97-AF65-F5344CB8AC3E}">
        <p14:creationId xmlns:p14="http://schemas.microsoft.com/office/powerpoint/2010/main" val="18735328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23392" y="260648"/>
            <a:ext cx="7776864" cy="792088"/>
          </a:xfrm>
        </p:spPr>
        <p:txBody>
          <a:bodyPr>
            <a:normAutofit/>
          </a:bodyPr>
          <a:lstStyle/>
          <a:p>
            <a:pPr algn="just"/>
            <a:r>
              <a:rPr lang="hr-HR" sz="2800" dirty="0"/>
              <a:t>Zakon o poljoprivrednom zemljištu</a:t>
            </a:r>
          </a:p>
        </p:txBody>
      </p:sp>
      <p:sp>
        <p:nvSpPr>
          <p:cNvPr id="3" name="Rezervirano mjesto sadržaja 2"/>
          <p:cNvSpPr>
            <a:spLocks noGrp="1"/>
          </p:cNvSpPr>
          <p:nvPr>
            <p:ph idx="1"/>
          </p:nvPr>
        </p:nvSpPr>
        <p:spPr>
          <a:xfrm>
            <a:off x="767408" y="1124744"/>
            <a:ext cx="8208912" cy="4505520"/>
          </a:xfrm>
        </p:spPr>
        <p:txBody>
          <a:bodyPr>
            <a:normAutofit/>
          </a:bodyPr>
          <a:lstStyle/>
          <a:p>
            <a:pPr algn="just"/>
            <a:r>
              <a:rPr lang="hr-HR" dirty="0"/>
              <a:t>Poslovi raspolaganja poljoprivrednim zemljištem u vlasništvu države prenose se na JLS čime se ubrzava postupak raspolaganja i omogućuje bolja kontrola nad raspolaganjem;</a:t>
            </a:r>
          </a:p>
          <a:p>
            <a:pPr algn="just"/>
            <a:r>
              <a:rPr lang="hr-HR" dirty="0"/>
              <a:t>Smanjivanje administrativnih zapreka u procesu raspolaganja poljoprivrednim zemljištem u vlasništvu RH;</a:t>
            </a:r>
          </a:p>
          <a:p>
            <a:pPr algn="just"/>
            <a:r>
              <a:rPr lang="hr-HR" dirty="0"/>
              <a:t>Stavljanje u funkciju zapuštenog privatnog i državnog poljoprivrednog zemljišta;</a:t>
            </a:r>
          </a:p>
          <a:p>
            <a:pPr algn="just"/>
            <a:r>
              <a:rPr lang="hr-HR" dirty="0"/>
              <a:t>Zaustavljanje trenda usitnjavanja proizvodno-tehnoloških cjelina i poticanje okrupnjavanja poljoprivrednog zemljišta;</a:t>
            </a:r>
          </a:p>
          <a:p>
            <a:pPr algn="just"/>
            <a:r>
              <a:rPr lang="hr-HR" dirty="0"/>
              <a:t>Omogućavanje dodjele poljoprivrednog zemljišta stočarima koji nemaju dovoljno poljoprivrednih površina u odnosu na broj grla stoke, mladima, domicilnim poljoprivrednicima kojima je poljoprivreda osnovna djelatnost.</a:t>
            </a:r>
          </a:p>
        </p:txBody>
      </p:sp>
    </p:spTree>
    <p:extLst>
      <p:ext uri="{BB962C8B-B14F-4D97-AF65-F5344CB8AC3E}">
        <p14:creationId xmlns:p14="http://schemas.microsoft.com/office/powerpoint/2010/main" val="39817991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551384" y="332656"/>
            <a:ext cx="8640959" cy="1080120"/>
          </a:xfrm>
        </p:spPr>
        <p:txBody>
          <a:bodyPr>
            <a:normAutofit/>
          </a:bodyPr>
          <a:lstStyle/>
          <a:p>
            <a:r>
              <a:rPr lang="hr-HR" sz="2800" dirty="0"/>
              <a:t>Zakon o obiteljskom poljoprivrednom gospodarstvu (u proceduri)</a:t>
            </a:r>
          </a:p>
        </p:txBody>
      </p:sp>
      <p:sp>
        <p:nvSpPr>
          <p:cNvPr id="3" name="Rezervirano mjesto sadržaja 2"/>
          <p:cNvSpPr>
            <a:spLocks noGrp="1"/>
          </p:cNvSpPr>
          <p:nvPr>
            <p:ph idx="1"/>
          </p:nvPr>
        </p:nvSpPr>
        <p:spPr>
          <a:xfrm>
            <a:off x="695400" y="1628801"/>
            <a:ext cx="8784976" cy="3240360"/>
          </a:xfrm>
        </p:spPr>
        <p:txBody>
          <a:bodyPr>
            <a:normAutofit/>
          </a:bodyPr>
          <a:lstStyle/>
          <a:p>
            <a:pPr algn="just"/>
            <a:r>
              <a:rPr lang="hr-HR" dirty="0"/>
              <a:t>Stvaranje poticajnog okruženja za razvoj vlastitih kapaciteta OPG-ova u proizvodnji;</a:t>
            </a:r>
          </a:p>
          <a:p>
            <a:pPr algn="just"/>
            <a:r>
              <a:rPr lang="hr-HR" dirty="0"/>
              <a:t>Poticanje samozapošljavanja i održivog gospodarenja uz destimuliranje usitnjavanja proizvodnih resursa (jedna obitelj – jedan OPG, članovi šire obitelji mogu pomagati bez zasnivanja radnog odnosa u OPG-u);</a:t>
            </a:r>
          </a:p>
          <a:p>
            <a:pPr algn="just"/>
            <a:r>
              <a:rPr lang="hr-HR" dirty="0"/>
              <a:t>Korištenje znanja, vještina i rada članova OPG-a sukladno načelima i iskustvima pozitivnih europskih praksi.</a:t>
            </a:r>
          </a:p>
        </p:txBody>
      </p:sp>
    </p:spTree>
    <p:extLst>
      <p:ext uri="{BB962C8B-B14F-4D97-AF65-F5344CB8AC3E}">
        <p14:creationId xmlns:p14="http://schemas.microsoft.com/office/powerpoint/2010/main" val="13968596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77334" y="609600"/>
            <a:ext cx="8596668" cy="1019200"/>
          </a:xfrm>
        </p:spPr>
        <p:txBody>
          <a:bodyPr>
            <a:normAutofit/>
          </a:bodyPr>
          <a:lstStyle/>
          <a:p>
            <a:pPr algn="just"/>
            <a:r>
              <a:rPr lang="hr-HR" sz="2800" dirty="0"/>
              <a:t>Zakon o šumama (u proceduri)</a:t>
            </a:r>
          </a:p>
        </p:txBody>
      </p:sp>
      <p:sp>
        <p:nvSpPr>
          <p:cNvPr id="3" name="Rezervirano mjesto sadržaja 2"/>
          <p:cNvSpPr>
            <a:spLocks noGrp="1"/>
          </p:cNvSpPr>
          <p:nvPr>
            <p:ph idx="1"/>
          </p:nvPr>
        </p:nvSpPr>
        <p:spPr>
          <a:xfrm>
            <a:off x="767408" y="2160589"/>
            <a:ext cx="8506594" cy="3880773"/>
          </a:xfrm>
        </p:spPr>
        <p:txBody>
          <a:bodyPr>
            <a:normAutofit/>
          </a:bodyPr>
          <a:lstStyle/>
          <a:p>
            <a:pPr algn="just"/>
            <a:r>
              <a:rPr lang="hr-HR" dirty="0"/>
              <a:t>Skraćivanje administrativnih procedura;</a:t>
            </a:r>
          </a:p>
          <a:p>
            <a:pPr algn="just"/>
            <a:r>
              <a:rPr lang="hr-HR" dirty="0"/>
              <a:t>Usklađivanje sa zakonima iz drugih upravnih područja (zaštita prirode i okoliša, raspolaganje državnom imovinom, prostorno uređenje);</a:t>
            </a:r>
          </a:p>
          <a:p>
            <a:pPr algn="just"/>
            <a:r>
              <a:rPr lang="hr-HR" dirty="0"/>
              <a:t>Uspostava Registra šumskogospodarskog područja RH;</a:t>
            </a:r>
          </a:p>
          <a:p>
            <a:pPr algn="just"/>
            <a:r>
              <a:rPr lang="hr-HR" dirty="0"/>
              <a:t>1 mil. kn olakšice osnovice gospodarstvenicima kojima se obračunava naknada za OKFŠ.</a:t>
            </a:r>
          </a:p>
        </p:txBody>
      </p:sp>
    </p:spTree>
    <p:extLst>
      <p:ext uri="{BB962C8B-B14F-4D97-AF65-F5344CB8AC3E}">
        <p14:creationId xmlns:p14="http://schemas.microsoft.com/office/powerpoint/2010/main" val="99712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hr-HR" sz="3600" dirty="0"/>
              <a:t>IZRAVNE POTPORE I IAKS MJERE PROGRAMA RURALNOG RAZVOJA</a:t>
            </a:r>
          </a:p>
        </p:txBody>
      </p:sp>
    </p:spTree>
    <p:extLst>
      <p:ext uri="{BB962C8B-B14F-4D97-AF65-F5344CB8AC3E}">
        <p14:creationId xmlns:p14="http://schemas.microsoft.com/office/powerpoint/2010/main" val="24444014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77334" y="609600"/>
            <a:ext cx="8587018" cy="803176"/>
          </a:xfrm>
        </p:spPr>
        <p:txBody>
          <a:bodyPr>
            <a:normAutofit/>
          </a:bodyPr>
          <a:lstStyle/>
          <a:p>
            <a:pPr algn="just"/>
            <a:r>
              <a:rPr lang="hr-HR" sz="2800" dirty="0"/>
              <a:t>Osnovno o izravnim potporama</a:t>
            </a:r>
          </a:p>
        </p:txBody>
      </p:sp>
      <p:sp>
        <p:nvSpPr>
          <p:cNvPr id="3" name="Rezervirano mjesto sadržaja 2"/>
          <p:cNvSpPr>
            <a:spLocks noGrp="1"/>
          </p:cNvSpPr>
          <p:nvPr>
            <p:ph idx="1"/>
          </p:nvPr>
        </p:nvSpPr>
        <p:spPr>
          <a:xfrm>
            <a:off x="839416" y="1438687"/>
            <a:ext cx="8568952" cy="3574489"/>
          </a:xfrm>
        </p:spPr>
        <p:txBody>
          <a:bodyPr>
            <a:normAutofit/>
          </a:bodyPr>
          <a:lstStyle/>
          <a:p>
            <a:pPr algn="just"/>
            <a:r>
              <a:rPr lang="hr-HR" dirty="0"/>
              <a:t>Cilj: povećanje dohotka poljoprivrednih gospodarstava</a:t>
            </a:r>
          </a:p>
          <a:p>
            <a:pPr algn="just"/>
            <a:r>
              <a:rPr lang="hr-HR" dirty="0"/>
              <a:t>Ostvaruje se podnošenjem Jedinstvenog zahtjeva za izravna plaćanja i IAKS mjere ruralnog razvoja </a:t>
            </a:r>
          </a:p>
          <a:p>
            <a:pPr algn="just"/>
            <a:r>
              <a:rPr lang="hr-HR" dirty="0"/>
              <a:t>Internetska aplikacija AGRONET</a:t>
            </a:r>
          </a:p>
          <a:p>
            <a:pPr algn="just"/>
            <a:r>
              <a:rPr lang="hr-HR" dirty="0"/>
              <a:t>Digitalna evidencija zemljišnih parcela (ARKOD)</a:t>
            </a:r>
          </a:p>
          <a:p>
            <a:pPr algn="just"/>
            <a:r>
              <a:rPr lang="hr-HR" dirty="0"/>
              <a:t>Jedinstveni registar domaćih životinja</a:t>
            </a:r>
          </a:p>
          <a:p>
            <a:pPr algn="just"/>
            <a:r>
              <a:rPr lang="hr-HR" dirty="0"/>
              <a:t>Pridržavanje niza postupaka kojima se štiti okoliš, zdravlje ljudi, životinja i bilja (pravila višestruke sukladnosti)</a:t>
            </a:r>
          </a:p>
        </p:txBody>
      </p:sp>
    </p:spTree>
    <p:extLst>
      <p:ext uri="{BB962C8B-B14F-4D97-AF65-F5344CB8AC3E}">
        <p14:creationId xmlns:p14="http://schemas.microsoft.com/office/powerpoint/2010/main" val="380583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6654" y="1342768"/>
            <a:ext cx="11198697" cy="5362831"/>
          </a:xfrm>
        </p:spPr>
        <p:txBody>
          <a:bodyPr>
            <a:noAutofit/>
          </a:bodyPr>
          <a:lstStyle/>
          <a:p>
            <a:pPr marL="0" indent="0">
              <a:spcAft>
                <a:spcPts val="1800"/>
              </a:spcAft>
              <a:buNone/>
            </a:pPr>
            <a:r>
              <a:rPr lang="hr-HR" sz="1800" b="1" dirty="0">
                <a:solidFill>
                  <a:schemeClr val="tx2">
                    <a:lumMod val="75000"/>
                  </a:schemeClr>
                </a:solidFill>
                <a:latin typeface="+mn-lt"/>
                <a:ea typeface="VladaRHSans Bk" panose="02000000000000000000" pitchFamily="50" charset="-18"/>
              </a:rPr>
              <a:t>1. Uvodni pozdrav župana Virovitičko-podravske županije lgora Androvića</a:t>
            </a:r>
          </a:p>
          <a:p>
            <a:pPr marL="0" indent="0">
              <a:spcAft>
                <a:spcPts val="1800"/>
              </a:spcAft>
              <a:buNone/>
            </a:pPr>
            <a:r>
              <a:rPr lang="hr-HR" sz="1800" b="1" dirty="0">
                <a:solidFill>
                  <a:schemeClr val="tx2">
                    <a:lumMod val="75000"/>
                  </a:schemeClr>
                </a:solidFill>
                <a:latin typeface="+mn-lt"/>
                <a:ea typeface="VladaRHSans Bk" panose="02000000000000000000" pitchFamily="50" charset="-18"/>
              </a:rPr>
              <a:t>2. Uvodno obraćanje predsjednika Vlade mr. </a:t>
            </a:r>
            <a:r>
              <a:rPr lang="hr-HR" sz="1800" b="1" dirty="0" err="1">
                <a:solidFill>
                  <a:schemeClr val="tx2">
                    <a:lumMod val="75000"/>
                  </a:schemeClr>
                </a:solidFill>
                <a:latin typeface="+mn-lt"/>
                <a:ea typeface="VladaRHSans Bk" panose="02000000000000000000" pitchFamily="50" charset="-18"/>
              </a:rPr>
              <a:t>sc</a:t>
            </a:r>
            <a:r>
              <a:rPr lang="hr-HR" sz="1800" b="1" dirty="0">
                <a:solidFill>
                  <a:schemeClr val="tx2">
                    <a:lumMod val="75000"/>
                  </a:schemeClr>
                </a:solidFill>
                <a:latin typeface="+mn-lt"/>
                <a:ea typeface="VladaRHSans Bk" panose="02000000000000000000" pitchFamily="50" charset="-18"/>
              </a:rPr>
              <a:t>. Andreja Plenkovića</a:t>
            </a:r>
          </a:p>
          <a:p>
            <a:pPr marL="0" indent="0">
              <a:spcAft>
                <a:spcPts val="1800"/>
              </a:spcAft>
              <a:buNone/>
            </a:pPr>
            <a:r>
              <a:rPr lang="hr-HR" sz="1800" b="1" dirty="0">
                <a:solidFill>
                  <a:schemeClr val="tx2">
                    <a:lumMod val="75000"/>
                  </a:schemeClr>
                </a:solidFill>
                <a:latin typeface="+mn-lt"/>
                <a:ea typeface="VladaRHSans Bk" panose="02000000000000000000" pitchFamily="50" charset="-18"/>
              </a:rPr>
              <a:t>3. Izlaganje potpredsjednice Vlade i ministrice gospodarstva, poduzetništva i obrta Martine Dalić o provedenim i planiranim aktivnostima Ministarstva gospodarstva, poduzetništva i obrta vezano uz Projekt Slavonija, Baranja i Srijem</a:t>
            </a:r>
          </a:p>
          <a:p>
            <a:pPr marL="0" indent="0">
              <a:spcAft>
                <a:spcPts val="1800"/>
              </a:spcAft>
              <a:buNone/>
            </a:pPr>
            <a:r>
              <a:rPr lang="hr-HR" sz="1800" b="1" dirty="0">
                <a:solidFill>
                  <a:schemeClr val="tx2">
                    <a:lumMod val="75000"/>
                  </a:schemeClr>
                </a:solidFill>
                <a:latin typeface="+mn-lt"/>
                <a:ea typeface="VladaRHSans Bk" panose="02000000000000000000" pitchFamily="50" charset="-18"/>
              </a:rPr>
              <a:t>4. Izlaganje ministra poljoprivrede Tomislava Tolušića o provedenim i planiranim aktivnostima Ministarstva poljoprivrede vezano uz Projekt Slavonija, Baranja i Srijem</a:t>
            </a:r>
          </a:p>
          <a:p>
            <a:pPr marL="0" indent="0">
              <a:spcAft>
                <a:spcPts val="1800"/>
              </a:spcAft>
              <a:buNone/>
            </a:pPr>
            <a:r>
              <a:rPr lang="hr-HR" sz="1800" b="1" dirty="0">
                <a:solidFill>
                  <a:schemeClr val="tx2">
                    <a:lumMod val="75000"/>
                  </a:schemeClr>
                </a:solidFill>
                <a:latin typeface="+mn-lt"/>
                <a:ea typeface="VladaRHSans Bk" panose="02000000000000000000" pitchFamily="50" charset="-18"/>
              </a:rPr>
              <a:t>5. Izlaganje ministrice regionalnoga razvoja i fondova Europske unije Gabrijele Žalac o provedbi Projekta Slavonija, Baranja i Srijem</a:t>
            </a:r>
          </a:p>
          <a:p>
            <a:pPr marL="0" indent="0">
              <a:spcAft>
                <a:spcPts val="1800"/>
              </a:spcAft>
              <a:buNone/>
            </a:pPr>
            <a:r>
              <a:rPr lang="hr-HR" sz="1800" b="1" dirty="0">
                <a:solidFill>
                  <a:schemeClr val="tx2">
                    <a:lumMod val="75000"/>
                  </a:schemeClr>
                </a:solidFill>
                <a:latin typeface="+mn-lt"/>
                <a:ea typeface="VladaRHSans Bk" panose="02000000000000000000" pitchFamily="50" charset="-18"/>
              </a:rPr>
              <a:t>6. Objedinjena rasprava</a:t>
            </a:r>
          </a:p>
          <a:p>
            <a:pPr marL="0" indent="0">
              <a:spcAft>
                <a:spcPts val="1800"/>
              </a:spcAft>
              <a:buNone/>
            </a:pPr>
            <a:r>
              <a:rPr lang="hr-HR" sz="1800" b="1" dirty="0">
                <a:solidFill>
                  <a:schemeClr val="tx2">
                    <a:lumMod val="75000"/>
                  </a:schemeClr>
                </a:solidFill>
                <a:latin typeface="+mn-lt"/>
                <a:ea typeface="VladaRHSans Bk" panose="02000000000000000000" pitchFamily="50" charset="-18"/>
              </a:rPr>
              <a:t>7. Zaključci</a:t>
            </a:r>
            <a:endParaRPr lang="hr-HR" sz="2400" b="1" dirty="0">
              <a:solidFill>
                <a:srgbClr val="FF0000"/>
              </a:solidFill>
              <a:latin typeface="VladaRHSans Bk" panose="02000000000000000000" pitchFamily="50" charset="-18"/>
              <a:ea typeface="VladaRHSans Bk" panose="02000000000000000000" pitchFamily="50" charset="-18"/>
            </a:endParaRPr>
          </a:p>
          <a:p>
            <a:pPr marL="0" indent="0">
              <a:buNone/>
            </a:pPr>
            <a:endParaRPr lang="hr-HR" sz="2400" b="1" dirty="0">
              <a:latin typeface="VladaRHSans Bk" panose="02000000000000000000" pitchFamily="50" charset="-18"/>
              <a:ea typeface="VladaRHSans Bk" panose="02000000000000000000" pitchFamily="50" charset="-18"/>
            </a:endParaRPr>
          </a:p>
        </p:txBody>
      </p:sp>
      <p:sp>
        <p:nvSpPr>
          <p:cNvPr id="4" name="Title 1"/>
          <p:cNvSpPr>
            <a:spLocks noGrp="1"/>
          </p:cNvSpPr>
          <p:nvPr>
            <p:ph type="title"/>
          </p:nvPr>
        </p:nvSpPr>
        <p:spPr>
          <a:xfrm>
            <a:off x="475377" y="205901"/>
            <a:ext cx="10972800" cy="857256"/>
          </a:xfrm>
        </p:spPr>
        <p:txBody>
          <a:bodyPr>
            <a:normAutofit/>
          </a:bodyPr>
          <a:lstStyle/>
          <a:p>
            <a:r>
              <a:rPr lang="hr-HR" sz="3600" b="1" dirty="0">
                <a:latin typeface="+mn-lt"/>
                <a:ea typeface="VladaRHSans Bk" panose="02000000000000000000" pitchFamily="50" charset="-18"/>
              </a:rPr>
              <a:t>Dnevni red 4. sjednice Savjeta</a:t>
            </a:r>
            <a:endParaRPr lang="hr-HR" sz="3600" dirty="0">
              <a:latin typeface="+mn-lt"/>
              <a:ea typeface="VladaRHSans Bk" panose="02000000000000000000" pitchFamily="50" charset="-18"/>
            </a:endParaRPr>
          </a:p>
        </p:txBody>
      </p:sp>
    </p:spTree>
    <p:extLst>
      <p:ext uri="{BB962C8B-B14F-4D97-AF65-F5344CB8AC3E}">
        <p14:creationId xmlns:p14="http://schemas.microsoft.com/office/powerpoint/2010/main" val="38575720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0" y="548680"/>
            <a:ext cx="9793088" cy="1104776"/>
          </a:xfrm>
        </p:spPr>
        <p:txBody>
          <a:bodyPr>
            <a:normAutofit/>
          </a:bodyPr>
          <a:lstStyle/>
          <a:p>
            <a:r>
              <a:rPr lang="hr-HR" sz="2800" dirty="0"/>
              <a:t>Sumarni pregled – izravne potpore u slavonskim županijama</a:t>
            </a:r>
          </a:p>
        </p:txBody>
      </p:sp>
      <p:graphicFrame>
        <p:nvGraphicFramePr>
          <p:cNvPr id="6" name="Grafikon 5">
            <a:extLst>
              <a:ext uri="{FF2B5EF4-FFF2-40B4-BE49-F238E27FC236}">
                <a16:creationId xmlns:a16="http://schemas.microsoft.com/office/drawing/2014/main" id="{76B1DA61-72CE-49CE-AAA3-9799F119E2F3}"/>
              </a:ext>
            </a:extLst>
          </p:cNvPr>
          <p:cNvGraphicFramePr>
            <a:graphicFrameLocks/>
          </p:cNvGraphicFramePr>
          <p:nvPr>
            <p:extLst/>
          </p:nvPr>
        </p:nvGraphicFramePr>
        <p:xfrm>
          <a:off x="2063552" y="1412776"/>
          <a:ext cx="6347713" cy="50405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2137126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91344" y="332656"/>
            <a:ext cx="9361039" cy="1320800"/>
          </a:xfrm>
        </p:spPr>
        <p:txBody>
          <a:bodyPr>
            <a:normAutofit/>
          </a:bodyPr>
          <a:lstStyle/>
          <a:p>
            <a:pPr algn="just"/>
            <a:r>
              <a:rPr lang="hr-HR" sz="2800" dirty="0"/>
              <a:t>Proizvodno vezane potpore u 2017. u slavonskim županijama /stočarstvo</a:t>
            </a:r>
          </a:p>
        </p:txBody>
      </p:sp>
      <p:graphicFrame>
        <p:nvGraphicFramePr>
          <p:cNvPr id="7" name="Grafikon 6">
            <a:extLst>
              <a:ext uri="{FF2B5EF4-FFF2-40B4-BE49-F238E27FC236}">
                <a16:creationId xmlns:a16="http://schemas.microsoft.com/office/drawing/2014/main" id="{88C91A39-341F-45BD-A917-FF70068F1257}"/>
              </a:ext>
            </a:extLst>
          </p:cNvPr>
          <p:cNvGraphicFramePr>
            <a:graphicFrameLocks/>
          </p:cNvGraphicFramePr>
          <p:nvPr>
            <p:extLst/>
          </p:nvPr>
        </p:nvGraphicFramePr>
        <p:xfrm>
          <a:off x="1775520" y="1653456"/>
          <a:ext cx="7704856" cy="43053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489618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63352" y="260648"/>
            <a:ext cx="9217023" cy="936104"/>
          </a:xfrm>
        </p:spPr>
        <p:txBody>
          <a:bodyPr>
            <a:normAutofit fontScale="90000"/>
          </a:bodyPr>
          <a:lstStyle/>
          <a:p>
            <a:pPr algn="just"/>
            <a:r>
              <a:rPr lang="hr-HR" sz="2800" dirty="0"/>
              <a:t>Europski poljoprivredni jamstveni fond – izravna plaćanja u 2017.</a:t>
            </a:r>
          </a:p>
        </p:txBody>
      </p:sp>
      <mc:AlternateContent xmlns:mc="http://schemas.openxmlformats.org/markup-compatibility/2006" xmlns:cx1="http://schemas.microsoft.com/office/drawing/2015/9/8/chartex">
        <mc:Choice Requires="cx1">
          <p:graphicFrame>
            <p:nvGraphicFramePr>
              <p:cNvPr id="6" name="Grafikon 5">
                <a:extLst>
                  <a:ext uri="{FF2B5EF4-FFF2-40B4-BE49-F238E27FC236}">
                    <a16:creationId xmlns:a16="http://schemas.microsoft.com/office/drawing/2014/main" id="{BDFAFF80-B1F6-42AA-82A1-4F057B570818}"/>
                  </a:ext>
                </a:extLst>
              </p:cNvPr>
              <p:cNvGraphicFramePr/>
              <p:nvPr>
                <p:extLst>
                  <p:ext uri="{D42A27DB-BD31-4B8C-83A1-F6EECF244321}">
                    <p14:modId xmlns:p14="http://schemas.microsoft.com/office/powerpoint/2010/main" val="2369438131"/>
                  </p:ext>
                </p:extLst>
              </p:nvPr>
            </p:nvGraphicFramePr>
            <p:xfrm>
              <a:off x="1199456" y="1412776"/>
              <a:ext cx="7632848" cy="4511848"/>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6" name="Grafikon 5">
                <a:extLst>
                  <a:ext uri="{FF2B5EF4-FFF2-40B4-BE49-F238E27FC236}">
                    <a16:creationId xmlns:a16="http://schemas.microsoft.com/office/drawing/2014/main" xmlns="" id="{BDFAFF80-B1F6-42AA-82A1-4F057B570818}"/>
                  </a:ext>
                </a:extLst>
              </p:cNvPr>
              <p:cNvPicPr>
                <a:picLocks noGrp="1" noRot="1" noChangeAspect="1" noMove="1" noResize="1" noEditPoints="1" noAdjustHandles="1" noChangeArrowheads="1" noChangeShapeType="1"/>
              </p:cNvPicPr>
              <p:nvPr/>
            </p:nvPicPr>
            <p:blipFill>
              <a:blip r:embed="rId4"/>
              <a:stretch>
                <a:fillRect/>
              </a:stretch>
            </p:blipFill>
            <p:spPr>
              <a:xfrm>
                <a:off x="1199456" y="1412776"/>
                <a:ext cx="7632848" cy="4511848"/>
              </a:xfrm>
              <a:prstGeom prst="rect">
                <a:avLst/>
              </a:prstGeom>
            </p:spPr>
          </p:pic>
        </mc:Fallback>
      </mc:AlternateContent>
    </p:spTree>
    <p:extLst>
      <p:ext uri="{BB962C8B-B14F-4D97-AF65-F5344CB8AC3E}">
        <p14:creationId xmlns:p14="http://schemas.microsoft.com/office/powerpoint/2010/main" val="9136242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07368" y="188640"/>
            <a:ext cx="9073007" cy="1224136"/>
          </a:xfrm>
        </p:spPr>
        <p:txBody>
          <a:bodyPr>
            <a:normAutofit/>
          </a:bodyPr>
          <a:lstStyle/>
          <a:p>
            <a:pPr algn="just"/>
            <a:r>
              <a:rPr lang="hr-HR" sz="2800" dirty="0"/>
              <a:t>Izravne potpore i IAKS mjere ruralnog razvoja u 2017. Slavonija / RH</a:t>
            </a:r>
          </a:p>
        </p:txBody>
      </p:sp>
      <p:sp>
        <p:nvSpPr>
          <p:cNvPr id="3" name="Rezervirano mjesto sadržaja 2"/>
          <p:cNvSpPr>
            <a:spLocks noGrp="1"/>
          </p:cNvSpPr>
          <p:nvPr>
            <p:ph idx="1"/>
          </p:nvPr>
        </p:nvSpPr>
        <p:spPr>
          <a:xfrm>
            <a:off x="479376" y="1628801"/>
            <a:ext cx="8640960" cy="3880773"/>
          </a:xfrm>
        </p:spPr>
        <p:txBody>
          <a:bodyPr>
            <a:normAutofit/>
          </a:bodyPr>
          <a:lstStyle/>
          <a:p>
            <a:pPr marL="0" indent="0">
              <a:buNone/>
            </a:pPr>
            <a:r>
              <a:rPr lang="hr-HR" dirty="0"/>
              <a:t>U strukturi odobrenih potpora za 5 slavonskih županija za 2016. (isplate u 2017.):</a:t>
            </a:r>
          </a:p>
          <a:p>
            <a:r>
              <a:rPr lang="hr-HR" dirty="0"/>
              <a:t>Udio u izravnim plaćanjima u odnosu na RH: 27,4%;</a:t>
            </a:r>
          </a:p>
          <a:p>
            <a:r>
              <a:rPr lang="hr-HR" dirty="0"/>
              <a:t>Udio u državnim potporama u odnosu na RH: 65,4%;</a:t>
            </a:r>
          </a:p>
          <a:p>
            <a:r>
              <a:rPr lang="hr-HR" dirty="0"/>
              <a:t>Udio u IAKS mjerama ruralnog razvoja: 38,1%.</a:t>
            </a:r>
          </a:p>
          <a:p>
            <a:pPr marL="0" indent="0">
              <a:buNone/>
            </a:pPr>
            <a:endParaRPr lang="hr-HR" dirty="0"/>
          </a:p>
          <a:p>
            <a:pPr marL="0" indent="0">
              <a:buNone/>
            </a:pPr>
            <a:r>
              <a:rPr lang="hr-HR" b="1" dirty="0"/>
              <a:t>Ukupno 27.334 slavonska PG-a (27,4%) ostvaruje 47,8% iznosa potpora</a:t>
            </a:r>
          </a:p>
          <a:p>
            <a:pPr marL="0" indent="0">
              <a:buNone/>
            </a:pPr>
            <a:r>
              <a:rPr lang="hr-HR" b="1" dirty="0"/>
              <a:t>Planirane isplate 3.000.950,750 kn  (povećanje od 9,3% u odnosu na 2017. godinu)</a:t>
            </a:r>
          </a:p>
          <a:p>
            <a:pPr marL="0" indent="0">
              <a:buNone/>
            </a:pPr>
            <a:endParaRPr lang="hr-HR" dirty="0"/>
          </a:p>
        </p:txBody>
      </p:sp>
    </p:spTree>
    <p:extLst>
      <p:ext uri="{BB962C8B-B14F-4D97-AF65-F5344CB8AC3E}">
        <p14:creationId xmlns:p14="http://schemas.microsoft.com/office/powerpoint/2010/main" val="2136358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hr-HR" sz="3600" dirty="0"/>
              <a:t>PROGRAM RURALNOG RAZVOJA RH 2014.-2020.</a:t>
            </a:r>
          </a:p>
        </p:txBody>
      </p:sp>
    </p:spTree>
    <p:extLst>
      <p:ext uri="{BB962C8B-B14F-4D97-AF65-F5344CB8AC3E}">
        <p14:creationId xmlns:p14="http://schemas.microsoft.com/office/powerpoint/2010/main" val="26323412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35360" y="260648"/>
            <a:ext cx="9000999" cy="720080"/>
          </a:xfrm>
        </p:spPr>
        <p:txBody>
          <a:bodyPr>
            <a:normAutofit/>
          </a:bodyPr>
          <a:lstStyle/>
          <a:p>
            <a:r>
              <a:rPr lang="hr-HR" sz="2800" dirty="0"/>
              <a:t>Odobreni projekti / isplate iz PRR-a u Slavoniji</a:t>
            </a:r>
          </a:p>
        </p:txBody>
      </p:sp>
      <p:sp>
        <p:nvSpPr>
          <p:cNvPr id="3" name="TekstniOkvir 2"/>
          <p:cNvSpPr txBox="1"/>
          <p:nvPr/>
        </p:nvSpPr>
        <p:spPr>
          <a:xfrm>
            <a:off x="623392" y="4288670"/>
            <a:ext cx="8496944" cy="2308324"/>
          </a:xfrm>
          <a:prstGeom prst="rect">
            <a:avLst/>
          </a:prstGeom>
          <a:noFill/>
        </p:spPr>
        <p:txBody>
          <a:bodyPr wrap="square" rtlCol="0">
            <a:spAutoFit/>
          </a:bodyPr>
          <a:lstStyle/>
          <a:p>
            <a:pPr algn="just" defTabSz="457200"/>
            <a:r>
              <a:rPr lang="hr-HR" sz="1400" dirty="0">
                <a:solidFill>
                  <a:prstClr val="black"/>
                </a:solidFill>
              </a:rPr>
              <a:t>Brodsko-posavska županija: 50,23% odobrenih projekata i 34,50% isplata u 2017.</a:t>
            </a:r>
          </a:p>
          <a:p>
            <a:pPr algn="just" defTabSz="457200"/>
            <a:endParaRPr lang="hr-HR" sz="1400" dirty="0">
              <a:solidFill>
                <a:prstClr val="black"/>
              </a:solidFill>
            </a:endParaRPr>
          </a:p>
          <a:p>
            <a:pPr algn="just" defTabSz="457200"/>
            <a:r>
              <a:rPr lang="hr-HR" sz="1400" dirty="0">
                <a:solidFill>
                  <a:prstClr val="black"/>
                </a:solidFill>
              </a:rPr>
              <a:t>Osječko-baranjska županija: 34,96% odobrenih projekata i 30,86% isplata u 2017.</a:t>
            </a:r>
          </a:p>
          <a:p>
            <a:pPr algn="just" defTabSz="457200"/>
            <a:endParaRPr lang="hr-HR" sz="1400" dirty="0">
              <a:solidFill>
                <a:prstClr val="black"/>
              </a:solidFill>
            </a:endParaRPr>
          </a:p>
          <a:p>
            <a:pPr algn="just" defTabSz="457200"/>
            <a:r>
              <a:rPr lang="hr-HR" sz="1400" dirty="0">
                <a:solidFill>
                  <a:prstClr val="black"/>
                </a:solidFill>
              </a:rPr>
              <a:t>Vukovarsko-srijemska županija: 44,84% odobrenih projekata i 27,63% isplata u 2017.</a:t>
            </a:r>
          </a:p>
          <a:p>
            <a:pPr algn="just" defTabSz="457200"/>
            <a:endParaRPr lang="hr-HR" sz="1400" dirty="0">
              <a:solidFill>
                <a:prstClr val="black"/>
              </a:solidFill>
            </a:endParaRPr>
          </a:p>
          <a:p>
            <a:pPr algn="just" defTabSz="457200"/>
            <a:r>
              <a:rPr lang="hr-HR" sz="1400" dirty="0">
                <a:solidFill>
                  <a:prstClr val="black"/>
                </a:solidFill>
              </a:rPr>
              <a:t>Virovitičko-podravska županija: 42,68% odobrenih projekata i 31,68% isplata u 2017.</a:t>
            </a:r>
          </a:p>
          <a:p>
            <a:pPr algn="just" defTabSz="457200"/>
            <a:endParaRPr lang="hr-HR" sz="1400" dirty="0">
              <a:solidFill>
                <a:prstClr val="black"/>
              </a:solidFill>
            </a:endParaRPr>
          </a:p>
          <a:p>
            <a:pPr algn="just" defTabSz="457200"/>
            <a:r>
              <a:rPr lang="hr-HR" sz="1400" dirty="0">
                <a:solidFill>
                  <a:prstClr val="black"/>
                </a:solidFill>
              </a:rPr>
              <a:t>Požeško-slavonska županija: 40,04% odobrenih projekata i 30,49% isplata u 2017.</a:t>
            </a:r>
          </a:p>
          <a:p>
            <a:pPr algn="just" defTabSz="457200"/>
            <a:endParaRPr lang="hr-HR" dirty="0">
              <a:solidFill>
                <a:prstClr val="black"/>
              </a:solidFill>
            </a:endParaRPr>
          </a:p>
        </p:txBody>
      </p:sp>
      <p:graphicFrame>
        <p:nvGraphicFramePr>
          <p:cNvPr id="8" name="Grafikon 7">
            <a:extLst>
              <a:ext uri="{FF2B5EF4-FFF2-40B4-BE49-F238E27FC236}">
                <a16:creationId xmlns:a16="http://schemas.microsoft.com/office/drawing/2014/main" id="{6BB0DCF9-849C-4126-BF6B-DB8D35B657D8}"/>
              </a:ext>
            </a:extLst>
          </p:cNvPr>
          <p:cNvGraphicFramePr>
            <a:graphicFrameLocks/>
          </p:cNvGraphicFramePr>
          <p:nvPr>
            <p:extLst/>
          </p:nvPr>
        </p:nvGraphicFramePr>
        <p:xfrm>
          <a:off x="623392" y="1309335"/>
          <a:ext cx="5245698" cy="265072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Grafikon 9">
            <a:extLst>
              <a:ext uri="{FF2B5EF4-FFF2-40B4-BE49-F238E27FC236}">
                <a16:creationId xmlns:a16="http://schemas.microsoft.com/office/drawing/2014/main" id="{0549E100-06D4-47B0-83F1-89126DA48295}"/>
              </a:ext>
            </a:extLst>
          </p:cNvPr>
          <p:cNvGraphicFramePr>
            <a:graphicFrameLocks/>
          </p:cNvGraphicFramePr>
          <p:nvPr>
            <p:extLst/>
          </p:nvPr>
        </p:nvGraphicFramePr>
        <p:xfrm>
          <a:off x="6528048" y="1282557"/>
          <a:ext cx="3206959" cy="265072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940170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35360" y="404664"/>
            <a:ext cx="9001000" cy="1296144"/>
          </a:xfrm>
        </p:spPr>
        <p:txBody>
          <a:bodyPr>
            <a:normAutofit/>
          </a:bodyPr>
          <a:lstStyle/>
          <a:p>
            <a:pPr algn="just"/>
            <a:r>
              <a:rPr lang="hr-HR" sz="2800" dirty="0"/>
              <a:t>Broj ugovorenih projekata u 2017. iz Mjere 04 – Ulaganja u fizičku imovinu </a:t>
            </a:r>
          </a:p>
        </p:txBody>
      </p:sp>
      <p:graphicFrame>
        <p:nvGraphicFramePr>
          <p:cNvPr id="7" name="Grafikon 6">
            <a:extLst>
              <a:ext uri="{FF2B5EF4-FFF2-40B4-BE49-F238E27FC236}">
                <a16:creationId xmlns:a16="http://schemas.microsoft.com/office/drawing/2014/main" id="{C800D9B8-4C07-4372-86FE-322F9E1E063C}"/>
              </a:ext>
            </a:extLst>
          </p:cNvPr>
          <p:cNvGraphicFramePr>
            <a:graphicFrameLocks/>
          </p:cNvGraphicFramePr>
          <p:nvPr>
            <p:extLst/>
          </p:nvPr>
        </p:nvGraphicFramePr>
        <p:xfrm>
          <a:off x="1055440" y="2060848"/>
          <a:ext cx="7713071" cy="3600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850252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551384" y="404664"/>
            <a:ext cx="8928991" cy="1368152"/>
          </a:xfrm>
        </p:spPr>
        <p:txBody>
          <a:bodyPr>
            <a:noAutofit/>
          </a:bodyPr>
          <a:lstStyle/>
          <a:p>
            <a:pPr algn="just"/>
            <a:r>
              <a:rPr lang="hr-HR" sz="2800" dirty="0"/>
              <a:t>Broj očekivanih radnih mjesta iz ugovorenih projekata iz Mjere 04 u 2017.</a:t>
            </a:r>
          </a:p>
        </p:txBody>
      </p:sp>
      <mc:AlternateContent xmlns:mc="http://schemas.openxmlformats.org/markup-compatibility/2006" xmlns:cx1="http://schemas.microsoft.com/office/drawing/2015/9/8/chartex">
        <mc:Choice Requires="cx1">
          <p:graphicFrame>
            <p:nvGraphicFramePr>
              <p:cNvPr id="6" name="Grafikon 5">
                <a:extLst>
                  <a:ext uri="{FF2B5EF4-FFF2-40B4-BE49-F238E27FC236}">
                    <a16:creationId xmlns:a16="http://schemas.microsoft.com/office/drawing/2014/main" id="{CAB10890-35A4-41C4-BF46-088F503FB522}"/>
                  </a:ext>
                </a:extLst>
              </p:cNvPr>
              <p:cNvGraphicFramePr/>
              <p:nvPr>
                <p:extLst>
                  <p:ext uri="{D42A27DB-BD31-4B8C-83A1-F6EECF244321}">
                    <p14:modId xmlns:p14="http://schemas.microsoft.com/office/powerpoint/2010/main" val="3574531231"/>
                  </p:ext>
                </p:extLst>
              </p:nvPr>
            </p:nvGraphicFramePr>
            <p:xfrm>
              <a:off x="1343472" y="1916832"/>
              <a:ext cx="7632848" cy="4032448"/>
            </p:xfrm>
            <a:graphic>
              <a:graphicData uri="http://schemas.microsoft.com/office/drawing/2014/chartex">
                <cx:chart xmlns:cx="http://schemas.microsoft.com/office/drawing/2014/chartex" xmlns:r="http://schemas.openxmlformats.org/officeDocument/2006/relationships" r:id="rId3"/>
              </a:graphicData>
            </a:graphic>
          </p:graphicFrame>
        </mc:Choice>
        <mc:Fallback xmlns="">
          <p:pic>
            <p:nvPicPr>
              <p:cNvPr id="6" name="Grafikon 5">
                <a:extLst>
                  <a:ext uri="{FF2B5EF4-FFF2-40B4-BE49-F238E27FC236}">
                    <a16:creationId xmlns:a16="http://schemas.microsoft.com/office/drawing/2014/main" xmlns="" id="{CAB10890-35A4-41C4-BF46-088F503FB522}"/>
                  </a:ext>
                </a:extLst>
              </p:cNvPr>
              <p:cNvPicPr>
                <a:picLocks noGrp="1" noRot="1" noChangeAspect="1" noMove="1" noResize="1" noEditPoints="1" noAdjustHandles="1" noChangeArrowheads="1" noChangeShapeType="1"/>
              </p:cNvPicPr>
              <p:nvPr/>
            </p:nvPicPr>
            <p:blipFill>
              <a:blip r:embed="rId4"/>
              <a:stretch>
                <a:fillRect/>
              </a:stretch>
            </p:blipFill>
            <p:spPr>
              <a:xfrm>
                <a:off x="1343472" y="1916832"/>
                <a:ext cx="7632848" cy="4032448"/>
              </a:xfrm>
              <a:prstGeom prst="rect">
                <a:avLst/>
              </a:prstGeom>
            </p:spPr>
          </p:pic>
        </mc:Fallback>
      </mc:AlternateContent>
    </p:spTree>
    <p:extLst>
      <p:ext uri="{BB962C8B-B14F-4D97-AF65-F5344CB8AC3E}">
        <p14:creationId xmlns:p14="http://schemas.microsoft.com/office/powerpoint/2010/main" val="3739181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79376" y="476672"/>
            <a:ext cx="8596668" cy="587152"/>
          </a:xfrm>
        </p:spPr>
        <p:txBody>
          <a:bodyPr>
            <a:normAutofit/>
          </a:bodyPr>
          <a:lstStyle/>
          <a:p>
            <a:pPr algn="just"/>
            <a:r>
              <a:rPr lang="hr-HR" sz="2800" dirty="0"/>
              <a:t>PRR – plan natječaja za 2018.</a:t>
            </a:r>
          </a:p>
        </p:txBody>
      </p:sp>
      <p:sp>
        <p:nvSpPr>
          <p:cNvPr id="3" name="Rezervirano mjesto sadržaja 2"/>
          <p:cNvSpPr>
            <a:spLocks noGrp="1"/>
          </p:cNvSpPr>
          <p:nvPr>
            <p:ph idx="1"/>
          </p:nvPr>
        </p:nvSpPr>
        <p:spPr>
          <a:xfrm>
            <a:off x="479376" y="1484785"/>
            <a:ext cx="8640960" cy="4556579"/>
          </a:xfrm>
        </p:spPr>
        <p:txBody>
          <a:bodyPr>
            <a:normAutofit lnSpcReduction="10000"/>
          </a:bodyPr>
          <a:lstStyle/>
          <a:p>
            <a:pPr algn="just"/>
            <a:r>
              <a:rPr lang="hr-HR" dirty="0"/>
              <a:t>37 postupaka dodjele (pozivi, izravne dodjele, IAKS mjere);</a:t>
            </a:r>
          </a:p>
          <a:p>
            <a:pPr algn="just"/>
            <a:r>
              <a:rPr lang="hr-HR" dirty="0"/>
              <a:t>3,75 milijardi kuna ugovorenih potpora;</a:t>
            </a:r>
          </a:p>
          <a:p>
            <a:pPr algn="just"/>
            <a:r>
              <a:rPr lang="hr-HR" dirty="0"/>
              <a:t>Mjera 04: natječaj za sektor ratarstva (prvi put), natječaj za biljnu proizvodnju (4.1.), natječaj za izgradnju i opremanje uljara i mini mljekara (4.2); ulaganje u šumsku infrastrukturu (4.3.);</a:t>
            </a:r>
          </a:p>
          <a:p>
            <a:pPr algn="just"/>
            <a:r>
              <a:rPr lang="hr-HR" dirty="0"/>
              <a:t>Mjera 05: novi natječaj za ulaganje u obnavljanje poljoprivrednog potencijala narušenog elementarnim nepogodama i katastrofalnim događajima;</a:t>
            </a:r>
          </a:p>
          <a:p>
            <a:pPr algn="just"/>
            <a:r>
              <a:rPr lang="hr-HR" dirty="0"/>
              <a:t>Mjera 06: prvi put natječaji iz </a:t>
            </a:r>
            <a:r>
              <a:rPr lang="hr-HR" dirty="0" err="1"/>
              <a:t>podmjera</a:t>
            </a:r>
            <a:r>
              <a:rPr lang="hr-HR" dirty="0"/>
              <a:t> 6.2. i 6.4. – pokretanje nepoljoprivrednih djelatnosti i razvoj nepoljoprivrednih djelatnosti u ruralnim područjima;</a:t>
            </a:r>
          </a:p>
          <a:p>
            <a:pPr algn="just"/>
            <a:r>
              <a:rPr lang="hr-HR" dirty="0"/>
              <a:t>Mjera 07: sektorski natječaj za financiranje izgradnje / rekonstrukcije dječjih vrtića i zajedničkih projekata vatrogasnih domova;</a:t>
            </a:r>
          </a:p>
          <a:p>
            <a:pPr algn="just"/>
            <a:r>
              <a:rPr lang="hr-HR" dirty="0"/>
              <a:t>Mjera 08: Ulaganje u razvoj šumskih područja i poboljšanje održivosti šuma (pet natječaja).</a:t>
            </a:r>
          </a:p>
          <a:p>
            <a:pPr marL="0" indent="0" algn="just">
              <a:buNone/>
            </a:pPr>
            <a:endParaRPr lang="hr-HR" dirty="0"/>
          </a:p>
          <a:p>
            <a:pPr marL="0" indent="0">
              <a:buNone/>
            </a:pPr>
            <a:endParaRPr lang="hr-HR" dirty="0"/>
          </a:p>
        </p:txBody>
      </p:sp>
    </p:spTree>
    <p:extLst>
      <p:ext uri="{BB962C8B-B14F-4D97-AF65-F5344CB8AC3E}">
        <p14:creationId xmlns:p14="http://schemas.microsoft.com/office/powerpoint/2010/main" val="8898337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70264" y="620688"/>
            <a:ext cx="8596668" cy="803176"/>
          </a:xfrm>
        </p:spPr>
        <p:txBody>
          <a:bodyPr>
            <a:normAutofit/>
          </a:bodyPr>
          <a:lstStyle/>
          <a:p>
            <a:r>
              <a:rPr lang="hr-HR" sz="2800" dirty="0"/>
              <a:t>Indikativni iznosi najatraktivnijih natječaja u 2018.</a:t>
            </a:r>
          </a:p>
        </p:txBody>
      </p:sp>
      <p:sp>
        <p:nvSpPr>
          <p:cNvPr id="3" name="Rezervirano mjesto sadržaja 2"/>
          <p:cNvSpPr>
            <a:spLocks noGrp="1"/>
          </p:cNvSpPr>
          <p:nvPr>
            <p:ph idx="1"/>
          </p:nvPr>
        </p:nvSpPr>
        <p:spPr/>
        <p:txBody>
          <a:bodyPr>
            <a:normAutofit/>
          </a:bodyPr>
          <a:lstStyle/>
          <a:p>
            <a:pPr algn="just"/>
            <a:r>
              <a:rPr lang="hr-HR" dirty="0"/>
              <a:t>4.1.1. za biljnu proizvodnju – 360 milijuna kn (15.2. 2018.);</a:t>
            </a:r>
          </a:p>
          <a:p>
            <a:pPr algn="just"/>
            <a:r>
              <a:rPr lang="hr-HR" dirty="0"/>
              <a:t>4.2.1. za uljare za maslinovo ulje i mini mljekare – 100 milijuna kn;</a:t>
            </a:r>
          </a:p>
          <a:p>
            <a:pPr algn="just"/>
            <a:r>
              <a:rPr lang="hr-HR" dirty="0"/>
              <a:t>6.2. pokretanje nepoljoprivrednih djelatnosti na poljoprivrednom gospodarstvu – 187 milijuna kn;</a:t>
            </a:r>
          </a:p>
          <a:p>
            <a:pPr algn="just"/>
            <a:r>
              <a:rPr lang="hr-HR" dirty="0"/>
              <a:t>6.3. razvoj nepoljoprivrednih djelatnosti na poljoprivrednom gospodarstvu – 200 milijuna kn;</a:t>
            </a:r>
          </a:p>
          <a:p>
            <a:pPr marL="0" indent="0">
              <a:buNone/>
            </a:pPr>
            <a:endParaRPr lang="hr-HR" dirty="0"/>
          </a:p>
        </p:txBody>
      </p:sp>
    </p:spTree>
    <p:extLst>
      <p:ext uri="{BB962C8B-B14F-4D97-AF65-F5344CB8AC3E}">
        <p14:creationId xmlns:p14="http://schemas.microsoft.com/office/powerpoint/2010/main" val="1816480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6654" y="1342768"/>
            <a:ext cx="11198697" cy="5362831"/>
          </a:xfrm>
        </p:spPr>
        <p:txBody>
          <a:bodyPr>
            <a:noAutofit/>
          </a:bodyPr>
          <a:lstStyle/>
          <a:p>
            <a:pPr marL="0" indent="0">
              <a:spcAft>
                <a:spcPts val="1800"/>
              </a:spcAft>
              <a:buNone/>
            </a:pPr>
            <a:r>
              <a:rPr lang="hr-HR" sz="2800" b="1" dirty="0">
                <a:solidFill>
                  <a:schemeClr val="tx2">
                    <a:lumMod val="75000"/>
                  </a:schemeClr>
                </a:solidFill>
                <a:latin typeface="+mn-lt"/>
                <a:ea typeface="VladaRHSans Bk" panose="02000000000000000000" pitchFamily="50" charset="-18"/>
              </a:rPr>
              <a:t>1. Uvodni pozdrav župana Virovitičko-podravske županije lgora Androvića</a:t>
            </a:r>
          </a:p>
          <a:p>
            <a:pPr marL="0" indent="0">
              <a:buNone/>
            </a:pPr>
            <a:endParaRPr lang="hr-HR" sz="2400" b="1" dirty="0">
              <a:latin typeface="VladaRHSans Bk" panose="02000000000000000000" pitchFamily="50" charset="-18"/>
              <a:ea typeface="VladaRHSans Bk" panose="02000000000000000000" pitchFamily="50" charset="-18"/>
            </a:endParaRPr>
          </a:p>
        </p:txBody>
      </p:sp>
      <p:sp>
        <p:nvSpPr>
          <p:cNvPr id="4" name="Title 1"/>
          <p:cNvSpPr>
            <a:spLocks noGrp="1"/>
          </p:cNvSpPr>
          <p:nvPr>
            <p:ph type="title"/>
          </p:nvPr>
        </p:nvSpPr>
        <p:spPr>
          <a:xfrm>
            <a:off x="475377" y="205901"/>
            <a:ext cx="10972800" cy="857256"/>
          </a:xfrm>
        </p:spPr>
        <p:txBody>
          <a:bodyPr>
            <a:normAutofit/>
          </a:bodyPr>
          <a:lstStyle/>
          <a:p>
            <a:endParaRPr lang="hr-HR" sz="3600" dirty="0">
              <a:latin typeface="+mn-lt"/>
              <a:ea typeface="VladaRHSans Bk" panose="02000000000000000000" pitchFamily="50" charset="-18"/>
            </a:endParaRPr>
          </a:p>
        </p:txBody>
      </p:sp>
    </p:spTree>
    <p:extLst>
      <p:ext uri="{BB962C8B-B14F-4D97-AF65-F5344CB8AC3E}">
        <p14:creationId xmlns:p14="http://schemas.microsoft.com/office/powerpoint/2010/main" val="39008446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77334" y="609600"/>
            <a:ext cx="8596668" cy="875184"/>
          </a:xfrm>
        </p:spPr>
        <p:txBody>
          <a:bodyPr>
            <a:normAutofit/>
          </a:bodyPr>
          <a:lstStyle/>
          <a:p>
            <a:r>
              <a:rPr lang="hr-HR" sz="2800" dirty="0"/>
              <a:t>PRR – lokalne akcijske grupe (LAG-ovi) u 2018.</a:t>
            </a:r>
          </a:p>
        </p:txBody>
      </p:sp>
      <p:sp>
        <p:nvSpPr>
          <p:cNvPr id="3" name="Rezervirano mjesto sadržaja 2"/>
          <p:cNvSpPr>
            <a:spLocks noGrp="1"/>
          </p:cNvSpPr>
          <p:nvPr>
            <p:ph idx="1"/>
          </p:nvPr>
        </p:nvSpPr>
        <p:spPr>
          <a:xfrm>
            <a:off x="677334" y="1988841"/>
            <a:ext cx="8010954" cy="3880773"/>
          </a:xfrm>
        </p:spPr>
        <p:txBody>
          <a:bodyPr>
            <a:normAutofit/>
          </a:bodyPr>
          <a:lstStyle/>
          <a:p>
            <a:pPr algn="just"/>
            <a:r>
              <a:rPr lang="hr-HR" dirty="0"/>
              <a:t>Prvi natječaji za provedbu odobrenih strategija lokalnih akcijskih grupa;</a:t>
            </a:r>
          </a:p>
          <a:p>
            <a:pPr algn="just"/>
            <a:r>
              <a:rPr lang="hr-HR" dirty="0"/>
              <a:t>12 LAG-ova u okviru 5 slavonskih županija;</a:t>
            </a:r>
          </a:p>
          <a:p>
            <a:pPr algn="just"/>
            <a:r>
              <a:rPr lang="hr-HR" dirty="0"/>
              <a:t>Prvi očekivani natječaji koje će objaviti LAG-ovi odnose se na operaciju 6.3.1.  (Potpora razvoju malih poljoprivrednih gospodarstva, 15.000 EUR-a);</a:t>
            </a:r>
          </a:p>
          <a:p>
            <a:pPr algn="just"/>
            <a:r>
              <a:rPr lang="hr-HR" dirty="0"/>
              <a:t>Uprava za ruralni razvoj i APPRRR – pripremljene sve procedure, potpisani sporazumi, dostavljene smjernice i paket za natječajnu dokumentaciju;</a:t>
            </a:r>
          </a:p>
          <a:p>
            <a:pPr algn="just"/>
            <a:r>
              <a:rPr lang="hr-HR" dirty="0"/>
              <a:t>Početak provedbe: ožujak 2018. godine.</a:t>
            </a:r>
          </a:p>
        </p:txBody>
      </p:sp>
    </p:spTree>
    <p:extLst>
      <p:ext uri="{BB962C8B-B14F-4D97-AF65-F5344CB8AC3E}">
        <p14:creationId xmlns:p14="http://schemas.microsoft.com/office/powerpoint/2010/main" val="4049889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77334" y="609600"/>
            <a:ext cx="8596668" cy="875184"/>
          </a:xfrm>
        </p:spPr>
        <p:txBody>
          <a:bodyPr>
            <a:normAutofit/>
          </a:bodyPr>
          <a:lstStyle/>
          <a:p>
            <a:r>
              <a:rPr lang="hr-HR" sz="2800" dirty="0"/>
              <a:t>Nove potpore / nove procedure</a:t>
            </a:r>
          </a:p>
        </p:txBody>
      </p:sp>
      <p:sp>
        <p:nvSpPr>
          <p:cNvPr id="3" name="Rezervirano mjesto sadržaja 2"/>
          <p:cNvSpPr>
            <a:spLocks noGrp="1"/>
          </p:cNvSpPr>
          <p:nvPr>
            <p:ph idx="1"/>
          </p:nvPr>
        </p:nvSpPr>
        <p:spPr/>
        <p:txBody>
          <a:bodyPr>
            <a:normAutofit/>
          </a:bodyPr>
          <a:lstStyle/>
          <a:p>
            <a:pPr algn="just"/>
            <a:r>
              <a:rPr lang="hr-HR" dirty="0"/>
              <a:t>Dobrobit životinja: Pomoć stočarima u godišnjem iznosu od 150 milijuna kn; potpore za poboljšane uvjete držanja i uzgoja iznad zakonskih odredbi;</a:t>
            </a:r>
          </a:p>
          <a:p>
            <a:pPr marL="0" indent="0" algn="just">
              <a:buNone/>
            </a:pPr>
            <a:endParaRPr lang="hr-HR" dirty="0"/>
          </a:p>
          <a:p>
            <a:pPr algn="just"/>
            <a:r>
              <a:rPr lang="hr-HR" dirty="0"/>
              <a:t>Osiguranje usjeva, životinja i biljaka: Smanjuje se prag gubitka poljoprivredne proizvodnje s 30% na 20% za ostvarenje osiguranja; Intenzitet potpore se povećava sa 65% na 70%; korisnik će podnositi Zahtjev za potporu nakon što plati 30% premije osiguranje (u odnosu na prijašnjih 100%, a ostatak se plaća osiguravatelju).</a:t>
            </a:r>
          </a:p>
          <a:p>
            <a:pPr algn="just"/>
            <a:endParaRPr lang="hr-HR" dirty="0"/>
          </a:p>
        </p:txBody>
      </p:sp>
    </p:spTree>
    <p:extLst>
      <p:ext uri="{BB962C8B-B14F-4D97-AF65-F5344CB8AC3E}">
        <p14:creationId xmlns:p14="http://schemas.microsoft.com/office/powerpoint/2010/main" val="14941797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577302" y="332656"/>
            <a:ext cx="7920881" cy="803176"/>
          </a:xfrm>
        </p:spPr>
        <p:txBody>
          <a:bodyPr>
            <a:normAutofit/>
          </a:bodyPr>
          <a:lstStyle/>
          <a:p>
            <a:r>
              <a:rPr lang="hr-HR" sz="2800" dirty="0"/>
              <a:t>Financijski instrumenti</a:t>
            </a:r>
          </a:p>
        </p:txBody>
      </p:sp>
      <p:sp>
        <p:nvSpPr>
          <p:cNvPr id="3" name="Rezervirano mjesto sadržaja 2"/>
          <p:cNvSpPr>
            <a:spLocks noGrp="1"/>
          </p:cNvSpPr>
          <p:nvPr>
            <p:ph idx="1"/>
          </p:nvPr>
        </p:nvSpPr>
        <p:spPr>
          <a:xfrm>
            <a:off x="577302" y="1556793"/>
            <a:ext cx="8975082" cy="4484571"/>
          </a:xfrm>
        </p:spPr>
        <p:txBody>
          <a:bodyPr>
            <a:normAutofit fontScale="92500" lnSpcReduction="10000"/>
          </a:bodyPr>
          <a:lstStyle/>
          <a:p>
            <a:pPr algn="just"/>
            <a:r>
              <a:rPr lang="hr-HR" dirty="0"/>
              <a:t>Povoljni krediti, smanjenje kamatnih stopa ili smanjenje potrebnih sredstava osiguranja kredita (kolaterala);</a:t>
            </a:r>
          </a:p>
          <a:p>
            <a:pPr algn="just"/>
            <a:r>
              <a:rPr lang="hr-HR" dirty="0"/>
              <a:t>Izrađena prethodna (ex-ante) studija u suradnji s EIB-om;</a:t>
            </a:r>
          </a:p>
          <a:p>
            <a:pPr algn="just"/>
            <a:r>
              <a:rPr lang="hr-HR" dirty="0"/>
              <a:t>Jamstva: za ulaganja u imovinu i/ili obrtni kapital, najviša stopa jamstva do 80% (za mlade poljoprivrednike, redovna stopa 70%), planirani doprinos iz EPFRR-a 15 milijuna eura, planirani upravitelj fonda HAMAG-BICRO;</a:t>
            </a:r>
          </a:p>
          <a:p>
            <a:pPr algn="just"/>
            <a:r>
              <a:rPr lang="hr-HR" dirty="0"/>
              <a:t>Mikro i mali krediti: najviši iznos </a:t>
            </a:r>
            <a:r>
              <a:rPr lang="hr-HR" dirty="0" err="1"/>
              <a:t>mikrokredita</a:t>
            </a:r>
            <a:r>
              <a:rPr lang="hr-HR" dirty="0"/>
              <a:t> 25.000 EUR-a, najviši iznos malog kredita do 50.000 EUR-a, planirani </a:t>
            </a:r>
            <a:r>
              <a:rPr lang="hr-HR" dirty="0" err="1"/>
              <a:t>dopirnos</a:t>
            </a:r>
            <a:r>
              <a:rPr lang="hr-HR" dirty="0"/>
              <a:t> iz EPFRR-a iznosi 15 milijuna eura, upravitelj fonda HAMAG-BICRO;</a:t>
            </a:r>
          </a:p>
          <a:p>
            <a:pPr algn="just"/>
            <a:r>
              <a:rPr lang="hr-HR" dirty="0"/>
              <a:t>Investicijski krediti: potpora za mikro, mala i srednja poduzeća, planirani iznos doprinosa iz sredstava EPFRR-a iznosi 30 milijuna eura, planirani upravitelj fonda HBOR;</a:t>
            </a:r>
          </a:p>
          <a:p>
            <a:pPr algn="just"/>
            <a:r>
              <a:rPr lang="hr-HR" dirty="0"/>
              <a:t>Početak provedbe: HAMAG-BICRO – travanj/lipanj za jamstva, HBOR - IV. tromjesečje 2018.;</a:t>
            </a:r>
          </a:p>
          <a:p>
            <a:pPr algn="just"/>
            <a:r>
              <a:rPr lang="hr-HR" dirty="0"/>
              <a:t>Kamatne stope: 0,5% do 1,5% (0,1 za sektor mlijeka) </a:t>
            </a:r>
          </a:p>
          <a:p>
            <a:endParaRPr lang="hr-HR" dirty="0"/>
          </a:p>
          <a:p>
            <a:endParaRPr lang="hr-HR" dirty="0"/>
          </a:p>
        </p:txBody>
      </p:sp>
    </p:spTree>
    <p:extLst>
      <p:ext uri="{BB962C8B-B14F-4D97-AF65-F5344CB8AC3E}">
        <p14:creationId xmlns:p14="http://schemas.microsoft.com/office/powerpoint/2010/main" val="19912114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hr-HR" sz="3600" dirty="0"/>
              <a:t>SLATKOVODNO RIBARSTVO</a:t>
            </a:r>
          </a:p>
        </p:txBody>
      </p:sp>
    </p:spTree>
    <p:extLst>
      <p:ext uri="{BB962C8B-B14F-4D97-AF65-F5344CB8AC3E}">
        <p14:creationId xmlns:p14="http://schemas.microsoft.com/office/powerpoint/2010/main" val="36489309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79376" y="476672"/>
            <a:ext cx="9000999" cy="1320800"/>
          </a:xfrm>
        </p:spPr>
        <p:txBody>
          <a:bodyPr>
            <a:normAutofit/>
          </a:bodyPr>
          <a:lstStyle/>
          <a:p>
            <a:pPr algn="just"/>
            <a:r>
              <a:rPr lang="hr-HR" sz="2800" dirty="0"/>
              <a:t>Korištenje OP-a za pomorstvo i ribarstvo u 5 slavonskih županija </a:t>
            </a:r>
          </a:p>
        </p:txBody>
      </p:sp>
      <p:sp>
        <p:nvSpPr>
          <p:cNvPr id="3" name="Rezervirano mjesto sadržaja 2"/>
          <p:cNvSpPr>
            <a:spLocks noGrp="1"/>
          </p:cNvSpPr>
          <p:nvPr>
            <p:ph idx="1"/>
          </p:nvPr>
        </p:nvSpPr>
        <p:spPr>
          <a:xfrm>
            <a:off x="623392" y="1916833"/>
            <a:ext cx="8784976" cy="3456383"/>
          </a:xfrm>
        </p:spPr>
        <p:txBody>
          <a:bodyPr>
            <a:normAutofit/>
          </a:bodyPr>
          <a:lstStyle/>
          <a:p>
            <a:pPr marL="0" indent="0">
              <a:buNone/>
            </a:pPr>
            <a:r>
              <a:rPr lang="hr-HR" dirty="0"/>
              <a:t>2017.</a:t>
            </a:r>
          </a:p>
          <a:p>
            <a:pPr algn="just"/>
            <a:r>
              <a:rPr lang="hr-HR" dirty="0"/>
              <a:t>Do sada ugovoreno 22,55 milijuna kuna;</a:t>
            </a:r>
          </a:p>
          <a:p>
            <a:pPr algn="just"/>
            <a:r>
              <a:rPr lang="hr-HR" dirty="0"/>
              <a:t>Realizacija ugovorenih projekata do početka svibnja 2018. godine.</a:t>
            </a:r>
          </a:p>
          <a:p>
            <a:pPr marL="0" indent="0" algn="just">
              <a:buNone/>
            </a:pPr>
            <a:endParaRPr lang="hr-HR" dirty="0"/>
          </a:p>
          <a:p>
            <a:pPr marL="0" indent="0" algn="just">
              <a:buNone/>
            </a:pPr>
            <a:r>
              <a:rPr lang="hr-HR" dirty="0"/>
              <a:t>2018.</a:t>
            </a:r>
          </a:p>
          <a:p>
            <a:pPr algn="just"/>
            <a:r>
              <a:rPr lang="hr-HR" dirty="0"/>
              <a:t>Novi natječaji iz najatraktivnijih mjera za slatkovodno ribarstva -  Mjera II. Produktivna ulaganja u </a:t>
            </a:r>
            <a:r>
              <a:rPr lang="hr-HR" dirty="0" err="1"/>
              <a:t>akvakulturu</a:t>
            </a:r>
            <a:r>
              <a:rPr lang="hr-HR" dirty="0"/>
              <a:t>, IV.3. Stavljanje na tržište proizvoda ribarstva i </a:t>
            </a:r>
            <a:r>
              <a:rPr lang="hr-HR" dirty="0" err="1"/>
              <a:t>akvakulture</a:t>
            </a:r>
            <a:r>
              <a:rPr lang="hr-HR" dirty="0"/>
              <a:t> i mjere IV.4. „Prerada proizvoda ribarstva i </a:t>
            </a:r>
            <a:r>
              <a:rPr lang="hr-HR" dirty="0" err="1"/>
              <a:t>akvakulture</a:t>
            </a:r>
            <a:endParaRPr lang="hr-HR" dirty="0"/>
          </a:p>
        </p:txBody>
      </p:sp>
    </p:spTree>
    <p:extLst>
      <p:ext uri="{BB962C8B-B14F-4D97-AF65-F5344CB8AC3E}">
        <p14:creationId xmlns:p14="http://schemas.microsoft.com/office/powerpoint/2010/main" val="36275561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77334" y="609600"/>
            <a:ext cx="8596668" cy="947192"/>
          </a:xfrm>
        </p:spPr>
        <p:txBody>
          <a:bodyPr>
            <a:normAutofit/>
          </a:bodyPr>
          <a:lstStyle/>
          <a:p>
            <a:pPr algn="just"/>
            <a:r>
              <a:rPr lang="hr-HR" sz="2800" dirty="0"/>
              <a:t>Državne potpore za slatkovodno ribarstvo </a:t>
            </a:r>
          </a:p>
        </p:txBody>
      </p:sp>
      <p:sp>
        <p:nvSpPr>
          <p:cNvPr id="3" name="Rezervirano mjesto sadržaja 2"/>
          <p:cNvSpPr>
            <a:spLocks noGrp="1"/>
          </p:cNvSpPr>
          <p:nvPr>
            <p:ph idx="1"/>
          </p:nvPr>
        </p:nvSpPr>
        <p:spPr/>
        <p:txBody>
          <a:bodyPr>
            <a:normAutofit/>
          </a:bodyPr>
          <a:lstStyle/>
          <a:p>
            <a:pPr algn="just"/>
            <a:r>
              <a:rPr lang="hr-HR" dirty="0"/>
              <a:t>Notifikacija državne potpore (eko-rente) za šaranske ribnjake: MP naručilo izradu studije u 2017. godine  te uputilo na odobrenje Europskoj komisiji u rujnu 2017. zahtjev s dokumentacijom (šteta na uzgajalištima koju čine ptice i ostale životinje koje obitavaju u ribnjacima); očekuje se odobrenje potpore u II. tromjesečju 2018. godine (moguće i krajem ožujka); radi se o najznačajnijoj mogućnosti državne potpore za slatkovodno ribarstvo</a:t>
            </a:r>
          </a:p>
          <a:p>
            <a:pPr marL="0" indent="0" algn="just">
              <a:buNone/>
            </a:pPr>
            <a:endParaRPr lang="hr-HR" dirty="0"/>
          </a:p>
        </p:txBody>
      </p:sp>
    </p:spTree>
    <p:extLst>
      <p:ext uri="{BB962C8B-B14F-4D97-AF65-F5344CB8AC3E}">
        <p14:creationId xmlns:p14="http://schemas.microsoft.com/office/powerpoint/2010/main" val="10510821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hr-HR" sz="3600" dirty="0"/>
              <a:t>OSTALO</a:t>
            </a:r>
          </a:p>
        </p:txBody>
      </p:sp>
    </p:spTree>
    <p:extLst>
      <p:ext uri="{BB962C8B-B14F-4D97-AF65-F5344CB8AC3E}">
        <p14:creationId xmlns:p14="http://schemas.microsoft.com/office/powerpoint/2010/main" val="38729226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77334" y="609600"/>
            <a:ext cx="8596668" cy="1163216"/>
          </a:xfrm>
        </p:spPr>
        <p:txBody>
          <a:bodyPr>
            <a:normAutofit/>
          </a:bodyPr>
          <a:lstStyle/>
          <a:p>
            <a:pPr algn="just"/>
            <a:r>
              <a:rPr lang="hr-HR" sz="2800" dirty="0"/>
              <a:t>Shema školskog voća i povrća i mlijeka / Školska shema</a:t>
            </a:r>
          </a:p>
        </p:txBody>
      </p:sp>
      <p:sp>
        <p:nvSpPr>
          <p:cNvPr id="3" name="Rezervirano mjesto sadržaja 2"/>
          <p:cNvSpPr>
            <a:spLocks noGrp="1"/>
          </p:cNvSpPr>
          <p:nvPr>
            <p:ph idx="1"/>
          </p:nvPr>
        </p:nvSpPr>
        <p:spPr/>
        <p:txBody>
          <a:bodyPr>
            <a:normAutofit/>
          </a:bodyPr>
          <a:lstStyle/>
          <a:p>
            <a:pPr marL="0" indent="0" algn="just">
              <a:buNone/>
            </a:pPr>
            <a:r>
              <a:rPr lang="hr-HR" dirty="0"/>
              <a:t>2017. Osnovne promjene:</a:t>
            </a:r>
          </a:p>
          <a:p>
            <a:pPr algn="just"/>
            <a:r>
              <a:rPr lang="hr-HR" dirty="0"/>
              <a:t>Škole samostalno odabiru dobavljača pri čemu se prioritet daje kupnji svježeg voća i povrća te mlijeka i mliječnih proizvoda od lokalnih proizvođača (kratki lanci opskrbe);</a:t>
            </a:r>
          </a:p>
          <a:p>
            <a:pPr algn="just"/>
            <a:r>
              <a:rPr lang="hr-HR" dirty="0"/>
              <a:t>Objedinjavanje dviju shema u jednu i škole postaju korisnik potpore.</a:t>
            </a:r>
          </a:p>
          <a:p>
            <a:pPr marL="0" indent="0" algn="just">
              <a:buNone/>
            </a:pPr>
            <a:endParaRPr lang="hr-HR" dirty="0"/>
          </a:p>
          <a:p>
            <a:pPr marL="0" indent="0" algn="just">
              <a:buNone/>
            </a:pPr>
            <a:r>
              <a:rPr lang="hr-HR" dirty="0"/>
              <a:t>Rezultati:</a:t>
            </a:r>
          </a:p>
          <a:p>
            <a:pPr algn="just"/>
            <a:r>
              <a:rPr lang="hr-HR" dirty="0"/>
              <a:t>Ukupno 102 dobavljača iz Slavonije (prije promjena 33).</a:t>
            </a:r>
          </a:p>
          <a:p>
            <a:pPr marL="0" indent="0">
              <a:buNone/>
            </a:pPr>
            <a:endParaRPr lang="hr-HR" dirty="0"/>
          </a:p>
        </p:txBody>
      </p:sp>
    </p:spTree>
    <p:extLst>
      <p:ext uri="{BB962C8B-B14F-4D97-AF65-F5344CB8AC3E}">
        <p14:creationId xmlns:p14="http://schemas.microsoft.com/office/powerpoint/2010/main" val="18381275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77334" y="609600"/>
            <a:ext cx="8596668" cy="947192"/>
          </a:xfrm>
        </p:spPr>
        <p:txBody>
          <a:bodyPr>
            <a:normAutofit/>
          </a:bodyPr>
          <a:lstStyle/>
          <a:p>
            <a:pPr algn="just"/>
            <a:r>
              <a:rPr lang="hr-HR" sz="2800" dirty="0"/>
              <a:t>Potpore za preradu drva i proizvodnju namještaja</a:t>
            </a:r>
          </a:p>
        </p:txBody>
      </p:sp>
      <p:sp>
        <p:nvSpPr>
          <p:cNvPr id="3" name="Rezervirano mjesto sadržaja 2"/>
          <p:cNvSpPr>
            <a:spLocks noGrp="1"/>
          </p:cNvSpPr>
          <p:nvPr>
            <p:ph idx="1"/>
          </p:nvPr>
        </p:nvSpPr>
        <p:spPr/>
        <p:txBody>
          <a:bodyPr>
            <a:normAutofit/>
          </a:bodyPr>
          <a:lstStyle/>
          <a:p>
            <a:pPr marL="0" indent="0">
              <a:buNone/>
            </a:pPr>
            <a:r>
              <a:rPr lang="hr-HR" dirty="0"/>
              <a:t>2017.</a:t>
            </a:r>
          </a:p>
          <a:p>
            <a:pPr algn="just"/>
            <a:r>
              <a:rPr lang="hr-HR" dirty="0"/>
              <a:t>Dodijeljeno 18,85 milijuna kn za 48 poslovnih subjekata od čega: Virovitičko-podravska županija 3 milijuna kn za 8 subjekata, Osječko-baranjska županija 2,74 milijuna kn za 5 subjekata, Vukovarsko-srijemska županija 666 tisuća kn za 2 korisnika i Brodsko-posavska županija 342 tisuće kn za 1 korisnika;</a:t>
            </a:r>
          </a:p>
          <a:p>
            <a:pPr marL="0" indent="0" algn="just">
              <a:buNone/>
            </a:pPr>
            <a:endParaRPr lang="hr-HR" dirty="0"/>
          </a:p>
          <a:p>
            <a:pPr marL="0" indent="0" algn="just">
              <a:buNone/>
            </a:pPr>
            <a:r>
              <a:rPr lang="hr-HR" dirty="0"/>
              <a:t>2018.</a:t>
            </a:r>
          </a:p>
          <a:p>
            <a:pPr algn="just"/>
            <a:r>
              <a:rPr lang="hr-HR" dirty="0"/>
              <a:t>Osigurano 39 milijuna kn za sufinanciranje ulaganja u tehnologiju, objekte, ICT, razvoj novih proizvoda i marketing;</a:t>
            </a:r>
          </a:p>
          <a:p>
            <a:pPr algn="r"/>
            <a:endParaRPr lang="hr-HR" dirty="0"/>
          </a:p>
        </p:txBody>
      </p:sp>
    </p:spTree>
    <p:extLst>
      <p:ext uri="{BB962C8B-B14F-4D97-AF65-F5344CB8AC3E}">
        <p14:creationId xmlns:p14="http://schemas.microsoft.com/office/powerpoint/2010/main" val="35862425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pPr algn="just"/>
            <a:r>
              <a:rPr lang="hr-HR" sz="2800" dirty="0"/>
              <a:t>Zaštićeni poljoprivredni i prehrambeni proizvodi</a:t>
            </a:r>
          </a:p>
        </p:txBody>
      </p:sp>
      <p:sp>
        <p:nvSpPr>
          <p:cNvPr id="3" name="Rezervirano mjesto sadržaja 2"/>
          <p:cNvSpPr>
            <a:spLocks noGrp="1"/>
          </p:cNvSpPr>
          <p:nvPr>
            <p:ph idx="1"/>
          </p:nvPr>
        </p:nvSpPr>
        <p:spPr>
          <a:xfrm>
            <a:off x="677334" y="1844824"/>
            <a:ext cx="8596668" cy="3880773"/>
          </a:xfrm>
        </p:spPr>
        <p:txBody>
          <a:bodyPr/>
          <a:lstStyle/>
          <a:p>
            <a:pPr marL="0" indent="0" algn="just">
              <a:buNone/>
            </a:pPr>
            <a:r>
              <a:rPr lang="hr-HR" dirty="0"/>
              <a:t>2017. Slavonski kulen – ZO zemljopisnog podrijetla (studeni)</a:t>
            </a:r>
          </a:p>
          <a:p>
            <a:pPr marL="0" indent="0" algn="just">
              <a:buNone/>
            </a:pPr>
            <a:endParaRPr lang="hr-HR" dirty="0"/>
          </a:p>
          <a:p>
            <a:pPr marL="0" indent="0" algn="just">
              <a:buNone/>
            </a:pPr>
            <a:r>
              <a:rPr lang="hr-HR" dirty="0"/>
              <a:t>2018. Slavonski med – ZO izvornosti (siječanj)</a:t>
            </a:r>
          </a:p>
          <a:p>
            <a:pPr marL="0" indent="0" algn="just">
              <a:buNone/>
            </a:pPr>
            <a:endParaRPr lang="hr-HR" dirty="0"/>
          </a:p>
          <a:p>
            <a:pPr marL="0" indent="0" algn="just">
              <a:buNone/>
            </a:pPr>
            <a:r>
              <a:rPr lang="hr-HR" dirty="0"/>
              <a:t>U postupku zaštite ili izrade specifikacije:</a:t>
            </a:r>
          </a:p>
          <a:p>
            <a:pPr lvl="1" algn="just"/>
            <a:r>
              <a:rPr lang="hr-HR" sz="1800" dirty="0"/>
              <a:t>Slavonska kobasica</a:t>
            </a:r>
          </a:p>
          <a:p>
            <a:pPr lvl="1" algn="just"/>
            <a:r>
              <a:rPr lang="hr-HR" sz="1800" dirty="0"/>
              <a:t>Meso crne slavonske svinje</a:t>
            </a:r>
          </a:p>
          <a:p>
            <a:pPr lvl="1" algn="just"/>
            <a:r>
              <a:rPr lang="hr-HR" sz="1800" dirty="0"/>
              <a:t>Čepinski kupus</a:t>
            </a:r>
          </a:p>
        </p:txBody>
      </p:sp>
    </p:spTree>
    <p:extLst>
      <p:ext uri="{BB962C8B-B14F-4D97-AF65-F5344CB8AC3E}">
        <p14:creationId xmlns:p14="http://schemas.microsoft.com/office/powerpoint/2010/main" val="101452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6654" y="1342768"/>
            <a:ext cx="11198697" cy="5362831"/>
          </a:xfrm>
        </p:spPr>
        <p:txBody>
          <a:bodyPr>
            <a:noAutofit/>
          </a:bodyPr>
          <a:lstStyle/>
          <a:p>
            <a:pPr marL="0" indent="0">
              <a:spcAft>
                <a:spcPts val="1800"/>
              </a:spcAft>
              <a:buNone/>
            </a:pPr>
            <a:r>
              <a:rPr lang="hr-HR" sz="2800" b="1" dirty="0">
                <a:solidFill>
                  <a:schemeClr val="tx2">
                    <a:lumMod val="75000"/>
                  </a:schemeClr>
                </a:solidFill>
                <a:latin typeface="+mn-lt"/>
                <a:ea typeface="VladaRHSans Bk" panose="02000000000000000000" pitchFamily="50" charset="-18"/>
              </a:rPr>
              <a:t>2. Uvodno obraćanje predsjednika Vlade mr. </a:t>
            </a:r>
            <a:r>
              <a:rPr lang="hr-HR" sz="2800" b="1" dirty="0" err="1">
                <a:solidFill>
                  <a:schemeClr val="tx2">
                    <a:lumMod val="75000"/>
                  </a:schemeClr>
                </a:solidFill>
                <a:latin typeface="+mn-lt"/>
                <a:ea typeface="VladaRHSans Bk" panose="02000000000000000000" pitchFamily="50" charset="-18"/>
              </a:rPr>
              <a:t>sc</a:t>
            </a:r>
            <a:r>
              <a:rPr lang="hr-HR" sz="2800" b="1" dirty="0">
                <a:solidFill>
                  <a:schemeClr val="tx2">
                    <a:lumMod val="75000"/>
                  </a:schemeClr>
                </a:solidFill>
                <a:latin typeface="+mn-lt"/>
                <a:ea typeface="VladaRHSans Bk" panose="02000000000000000000" pitchFamily="50" charset="-18"/>
              </a:rPr>
              <a:t>. Andreja Plenkovića</a:t>
            </a:r>
          </a:p>
          <a:p>
            <a:pPr marL="0" indent="0">
              <a:buNone/>
            </a:pPr>
            <a:endParaRPr lang="hr-HR" sz="2400" b="1" dirty="0">
              <a:latin typeface="VladaRHSans Bk" panose="02000000000000000000" pitchFamily="50" charset="-18"/>
              <a:ea typeface="VladaRHSans Bk" panose="02000000000000000000" pitchFamily="50" charset="-18"/>
            </a:endParaRPr>
          </a:p>
        </p:txBody>
      </p:sp>
      <p:sp>
        <p:nvSpPr>
          <p:cNvPr id="4" name="Title 1"/>
          <p:cNvSpPr>
            <a:spLocks noGrp="1"/>
          </p:cNvSpPr>
          <p:nvPr>
            <p:ph type="title"/>
          </p:nvPr>
        </p:nvSpPr>
        <p:spPr>
          <a:xfrm>
            <a:off x="475377" y="205901"/>
            <a:ext cx="10972800" cy="857256"/>
          </a:xfrm>
        </p:spPr>
        <p:txBody>
          <a:bodyPr>
            <a:normAutofit/>
          </a:bodyPr>
          <a:lstStyle/>
          <a:p>
            <a:endParaRPr lang="hr-HR" sz="3600" dirty="0">
              <a:latin typeface="+mn-lt"/>
              <a:ea typeface="VladaRHSans Bk" panose="02000000000000000000" pitchFamily="50" charset="-18"/>
            </a:endParaRPr>
          </a:p>
        </p:txBody>
      </p:sp>
    </p:spTree>
    <p:extLst>
      <p:ext uri="{BB962C8B-B14F-4D97-AF65-F5344CB8AC3E}">
        <p14:creationId xmlns:p14="http://schemas.microsoft.com/office/powerpoint/2010/main" val="40747173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6654" y="1342768"/>
            <a:ext cx="11198697" cy="5362831"/>
          </a:xfrm>
        </p:spPr>
        <p:txBody>
          <a:bodyPr>
            <a:noAutofit/>
          </a:bodyPr>
          <a:lstStyle/>
          <a:p>
            <a:pPr marL="0" indent="0">
              <a:spcAft>
                <a:spcPts val="1800"/>
              </a:spcAft>
              <a:buNone/>
            </a:pPr>
            <a:r>
              <a:rPr lang="hr-HR" sz="2800" b="1" dirty="0">
                <a:solidFill>
                  <a:schemeClr val="tx2">
                    <a:lumMod val="75000"/>
                  </a:schemeClr>
                </a:solidFill>
                <a:latin typeface="+mn-lt"/>
                <a:ea typeface="VladaRHSans Bk" panose="02000000000000000000" pitchFamily="50" charset="-18"/>
              </a:rPr>
              <a:t>5. Izlaganje ministrice regionalnoga razvoja i fondova Europske unije Gabrijele Žalac o provedbi Projekta Slavonija, Baranja i Srijem</a:t>
            </a:r>
          </a:p>
          <a:p>
            <a:pPr marL="0" indent="0">
              <a:buNone/>
            </a:pPr>
            <a:endParaRPr lang="hr-HR" sz="2400" b="1" dirty="0">
              <a:latin typeface="VladaRHSans Bk" panose="02000000000000000000" pitchFamily="50" charset="-18"/>
              <a:ea typeface="VladaRHSans Bk" panose="02000000000000000000" pitchFamily="50" charset="-18"/>
            </a:endParaRPr>
          </a:p>
        </p:txBody>
      </p:sp>
      <p:sp>
        <p:nvSpPr>
          <p:cNvPr id="4" name="Title 1"/>
          <p:cNvSpPr>
            <a:spLocks noGrp="1"/>
          </p:cNvSpPr>
          <p:nvPr>
            <p:ph type="title"/>
          </p:nvPr>
        </p:nvSpPr>
        <p:spPr>
          <a:xfrm>
            <a:off x="475377" y="205901"/>
            <a:ext cx="10972800" cy="857256"/>
          </a:xfrm>
        </p:spPr>
        <p:txBody>
          <a:bodyPr>
            <a:normAutofit/>
          </a:bodyPr>
          <a:lstStyle/>
          <a:p>
            <a:endParaRPr lang="hr-HR" sz="3600" dirty="0">
              <a:latin typeface="+mn-lt"/>
              <a:ea typeface="VladaRHSans Bk" panose="02000000000000000000" pitchFamily="50" charset="-18"/>
            </a:endParaRPr>
          </a:p>
        </p:txBody>
      </p:sp>
    </p:spTree>
    <p:extLst>
      <p:ext uri="{BB962C8B-B14F-4D97-AF65-F5344CB8AC3E}">
        <p14:creationId xmlns:p14="http://schemas.microsoft.com/office/powerpoint/2010/main" val="38880384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697830" y="2717123"/>
            <a:ext cx="10659979" cy="171049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2">
                    <a:lumMod val="50000"/>
                  </a:schemeClr>
                </a:solidFill>
                <a:latin typeface="Neo Sans"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2">
                    <a:lumMod val="50000"/>
                  </a:schemeClr>
                </a:solidFill>
                <a:latin typeface="Neo Sans"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2">
                    <a:lumMod val="50000"/>
                  </a:schemeClr>
                </a:solidFill>
                <a:latin typeface="Neo Sans"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2">
                    <a:lumMod val="50000"/>
                  </a:schemeClr>
                </a:solidFill>
                <a:latin typeface="Neo Sans"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2">
                    <a:lumMod val="50000"/>
                  </a:schemeClr>
                </a:solidFill>
                <a:latin typeface="Neo San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itchFamily="34" charset="0"/>
              <a:buNone/>
            </a:pPr>
            <a:r>
              <a:rPr lang="hr-HR" sz="2800" b="1" i="1" u="sng" dirty="0">
                <a:solidFill>
                  <a:schemeClr val="accent1">
                    <a:lumMod val="75000"/>
                  </a:schemeClr>
                </a:solidFill>
                <a:latin typeface="+mn-lt"/>
              </a:rPr>
              <a:t> </a:t>
            </a:r>
          </a:p>
        </p:txBody>
      </p:sp>
      <p:sp>
        <p:nvSpPr>
          <p:cNvPr id="2" name="Title 1"/>
          <p:cNvSpPr>
            <a:spLocks noGrp="1"/>
          </p:cNvSpPr>
          <p:nvPr>
            <p:ph type="title"/>
          </p:nvPr>
        </p:nvSpPr>
        <p:spPr>
          <a:xfrm>
            <a:off x="609600" y="214290"/>
            <a:ext cx="10972800" cy="836843"/>
          </a:xfrm>
        </p:spPr>
        <p:txBody>
          <a:bodyPr vert="horz" lIns="91440" tIns="45720" rIns="91440" bIns="45720" rtlCol="0" anchor="ctr">
            <a:noAutofit/>
          </a:bodyPr>
          <a:lstStyle/>
          <a:p>
            <a:r>
              <a:rPr lang="hr-HR" sz="3200" b="1" dirty="0">
                <a:latin typeface="+mn-lt"/>
                <a:ea typeface="VladaRHSans Bk" panose="02000000000000000000" pitchFamily="50" charset="-18"/>
                <a:cs typeface="+mn-cs"/>
              </a:rPr>
              <a:t>Informacija o provedbi Projekta Slavonija, Baranja i Srijem</a:t>
            </a:r>
            <a:endParaRPr lang="hr-HR" sz="3600" b="1" dirty="0">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3941410502"/>
              </p:ext>
            </p:extLst>
          </p:nvPr>
        </p:nvGraphicFramePr>
        <p:xfrm>
          <a:off x="218115" y="906012"/>
          <a:ext cx="11797271" cy="5788533"/>
        </p:xfrm>
        <a:graphic>
          <a:graphicData uri="http://schemas.openxmlformats.org/drawingml/2006/table">
            <a:tbl>
              <a:tblPr firstRow="1" firstCol="1" bandRow="1">
                <a:tableStyleId>{5C22544A-7EE6-4342-B048-85BDC9FD1C3A}</a:tableStyleId>
              </a:tblPr>
              <a:tblGrid>
                <a:gridCol w="4892721">
                  <a:extLst>
                    <a:ext uri="{9D8B030D-6E8A-4147-A177-3AD203B41FA5}">
                      <a16:colId xmlns:a16="http://schemas.microsoft.com/office/drawing/2014/main" val="20000"/>
                    </a:ext>
                  </a:extLst>
                </a:gridCol>
                <a:gridCol w="3616400">
                  <a:extLst>
                    <a:ext uri="{9D8B030D-6E8A-4147-A177-3AD203B41FA5}">
                      <a16:colId xmlns:a16="http://schemas.microsoft.com/office/drawing/2014/main" val="20001"/>
                    </a:ext>
                  </a:extLst>
                </a:gridCol>
                <a:gridCol w="3288150">
                  <a:extLst>
                    <a:ext uri="{9D8B030D-6E8A-4147-A177-3AD203B41FA5}">
                      <a16:colId xmlns:a16="http://schemas.microsoft.com/office/drawing/2014/main" val="20002"/>
                    </a:ext>
                  </a:extLst>
                </a:gridCol>
              </a:tblGrid>
              <a:tr h="830757">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latin typeface="+mn-lt"/>
                          <a:ea typeface="VladaRHSans Bk" panose="02000000000000000000" pitchFamily="50" charset="-18"/>
                        </a:rPr>
                        <a:t>    </a:t>
                      </a:r>
                      <a:r>
                        <a:rPr lang="hr-HR" sz="2800" b="1" baseline="0" dirty="0">
                          <a:latin typeface="+mn-lt"/>
                          <a:ea typeface="VladaRHSans Bk" panose="02000000000000000000" pitchFamily="50" charset="-18"/>
                        </a:rPr>
                        <a:t>Ugovoreni projekti na području Slavonije, Baranje i Srijema u okviru Europskih strukturnih i investicijskih fondova 2014.-2020. </a:t>
                      </a:r>
                    </a:p>
                  </a:txBody>
                  <a:tcPr marL="68580" marR="68580" marT="0" marB="0" anchor="ctr"/>
                </a:tc>
                <a:tc hMerge="1">
                  <a:txBody>
                    <a:bodyPr/>
                    <a:lstStyle/>
                    <a:p>
                      <a:endParaRPr lang="hr-HR" dirty="0"/>
                    </a:p>
                  </a:txBody>
                  <a:tcPr marL="68580" marR="68580" marT="0" marB="0" anchor="ctr">
                    <a:solidFill>
                      <a:schemeClr val="accent1"/>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hr-HR" sz="2400" baseline="0" dirty="0">
                        <a:latin typeface="VladaRHSans Bk" panose="02000000000000000000" pitchFamily="50" charset="-18"/>
                        <a:ea typeface="VladaRHSans Bk" panose="02000000000000000000" pitchFamily="50" charset="-18"/>
                      </a:endParaRPr>
                    </a:p>
                  </a:txBody>
                  <a:tcPr marL="68580" marR="68580" marT="0" marB="0" anchor="ctr"/>
                </a:tc>
                <a:extLst>
                  <a:ext uri="{0D108BD9-81ED-4DB2-BD59-A6C34878D82A}">
                    <a16:rowId xmlns:a16="http://schemas.microsoft.com/office/drawing/2014/main" val="10000"/>
                  </a:ext>
                </a:extLst>
              </a:tr>
              <a:tr h="485433">
                <a:tc>
                  <a:txBody>
                    <a:bodyPr/>
                    <a:lstStyle/>
                    <a:p>
                      <a:pPr marL="0" marR="0" lvl="0" indent="0" algn="just" defTabSz="914400" rtl="0" eaLnBrk="1" fontAlgn="auto" latinLnBrk="0" hangingPunct="1">
                        <a:lnSpc>
                          <a:spcPct val="100000"/>
                        </a:lnSpc>
                        <a:spcBef>
                          <a:spcPts val="0"/>
                        </a:spcBef>
                        <a:spcAft>
                          <a:spcPts val="600"/>
                        </a:spcAft>
                        <a:buClrTx/>
                        <a:buSzTx/>
                        <a:buFontTx/>
                        <a:buNone/>
                        <a:tabLst/>
                        <a:defRPr/>
                      </a:pPr>
                      <a:endParaRPr lang="en-GB" sz="2000" b="1" kern="1200" dirty="0">
                        <a:solidFill>
                          <a:schemeClr val="lt1"/>
                        </a:solidFill>
                        <a:effectLst/>
                        <a:latin typeface="+mn-lt"/>
                        <a:ea typeface="VladaRHSans Bk" panose="02000000000000000000" pitchFamily="50" charset="-18"/>
                        <a:cs typeface="+mn-cs"/>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hr-HR" sz="2000" b="1" kern="1200" dirty="0">
                          <a:solidFill>
                            <a:schemeClr val="lt1"/>
                          </a:solidFill>
                          <a:effectLst/>
                          <a:latin typeface="+mn-lt"/>
                          <a:ea typeface="VladaRHSans Bk" panose="02000000000000000000" pitchFamily="50" charset="-18"/>
                          <a:cs typeface="+mn-cs"/>
                        </a:rPr>
                        <a:t>18.10.2016. – </a:t>
                      </a:r>
                      <a:r>
                        <a:rPr lang="hr-HR" sz="2000" b="1" kern="1200" dirty="0">
                          <a:solidFill>
                            <a:schemeClr val="bg1"/>
                          </a:solidFill>
                          <a:effectLst/>
                          <a:latin typeface="+mn-lt"/>
                          <a:ea typeface="VladaRHSans Bk" panose="02000000000000000000" pitchFamily="50" charset="-18"/>
                          <a:cs typeface="+mn-cs"/>
                        </a:rPr>
                        <a:t>17.11.2017.</a:t>
                      </a:r>
                    </a:p>
                  </a:txBody>
                  <a:tcPr marL="68580" marR="68580" marT="0" marB="0" anchor="ctr">
                    <a:solidFill>
                      <a:schemeClr val="accent1"/>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hr-HR" sz="2000" b="1" kern="1200" dirty="0">
                          <a:solidFill>
                            <a:schemeClr val="lt1"/>
                          </a:solidFill>
                          <a:effectLst/>
                          <a:latin typeface="+mn-lt"/>
                          <a:ea typeface="VladaRHSans Bk" panose="02000000000000000000" pitchFamily="50" charset="-18"/>
                          <a:cs typeface="+mn-cs"/>
                        </a:rPr>
                        <a:t>18.10.2016. – </a:t>
                      </a:r>
                      <a:r>
                        <a:rPr lang="hr-HR" sz="2000" b="1" kern="1200" dirty="0">
                          <a:solidFill>
                            <a:schemeClr val="bg1"/>
                          </a:solidFill>
                          <a:effectLst/>
                          <a:latin typeface="+mn-lt"/>
                          <a:ea typeface="VladaRHSans Bk" panose="02000000000000000000" pitchFamily="50" charset="-18"/>
                          <a:cs typeface="+mn-cs"/>
                        </a:rPr>
                        <a:t>21.2.2018.</a:t>
                      </a:r>
                    </a:p>
                  </a:txBody>
                  <a:tcPr marL="68580" marR="68580" marT="0" marB="0" anchor="ctr">
                    <a:solidFill>
                      <a:schemeClr val="accent1"/>
                    </a:solidFill>
                  </a:tcPr>
                </a:tc>
                <a:extLst>
                  <a:ext uri="{0D108BD9-81ED-4DB2-BD59-A6C34878D82A}">
                    <a16:rowId xmlns:a16="http://schemas.microsoft.com/office/drawing/2014/main" val="10001"/>
                  </a:ext>
                </a:extLst>
              </a:tr>
              <a:tr h="485433">
                <a:tc>
                  <a:txBody>
                    <a:bodyPr/>
                    <a:lstStyle/>
                    <a:p>
                      <a:pPr marL="0" marR="0" lvl="0" indent="0" algn="just" defTabSz="914400" rtl="0" eaLnBrk="1" fontAlgn="auto" latinLnBrk="0" hangingPunct="1">
                        <a:lnSpc>
                          <a:spcPct val="100000"/>
                        </a:lnSpc>
                        <a:spcBef>
                          <a:spcPts val="0"/>
                        </a:spcBef>
                        <a:spcAft>
                          <a:spcPts val="600"/>
                        </a:spcAft>
                        <a:buClrTx/>
                        <a:buSzTx/>
                        <a:buFontTx/>
                        <a:buNone/>
                        <a:tabLst/>
                        <a:defRPr/>
                      </a:pPr>
                      <a:r>
                        <a:rPr lang="hr-HR" sz="2000" b="1" kern="1200" dirty="0">
                          <a:solidFill>
                            <a:schemeClr val="lt1"/>
                          </a:solidFill>
                          <a:effectLst/>
                          <a:latin typeface="+mn-lt"/>
                          <a:ea typeface="VladaRHSans Bk" panose="02000000000000000000" pitchFamily="50" charset="-18"/>
                          <a:cs typeface="+mn-cs"/>
                        </a:rPr>
                        <a:t>OP Konkurentnost i kohezija</a:t>
                      </a:r>
                      <a:endParaRPr lang="en-GB" sz="2000" b="1" kern="1200" dirty="0">
                        <a:solidFill>
                          <a:schemeClr val="lt1"/>
                        </a:solidFill>
                        <a:effectLst/>
                        <a:latin typeface="+mn-lt"/>
                        <a:ea typeface="VladaRHSans Bk" panose="02000000000000000000" pitchFamily="50" charset="-18"/>
                        <a:cs typeface="+mn-cs"/>
                      </a:endParaRPr>
                    </a:p>
                  </a:txBody>
                  <a:tcPr marL="68580" marR="68580" marT="0" marB="0" anchor="ctr"/>
                </a:tc>
                <a:tc>
                  <a:txBody>
                    <a:bodyPr/>
                    <a:lstStyle/>
                    <a:p>
                      <a:pPr marL="0" indent="0" algn="l" defTabSz="914400" rtl="0" eaLnBrk="1" fontAlgn="ctr" latinLnBrk="0" hangingPunct="1">
                        <a:spcAft>
                          <a:spcPts val="600"/>
                        </a:spcAft>
                      </a:pPr>
                      <a:r>
                        <a:rPr lang="hr-HR" sz="2000" b="1" kern="1200" dirty="0">
                          <a:solidFill>
                            <a:schemeClr val="bg1"/>
                          </a:solidFill>
                          <a:effectLst/>
                          <a:latin typeface="+mn-lt"/>
                          <a:ea typeface="VladaRHSans Bk" panose="02000000000000000000" pitchFamily="50" charset="-18"/>
                          <a:cs typeface="+mn-cs"/>
                        </a:rPr>
                        <a:t> 1.707.409.147 kn </a:t>
                      </a:r>
                    </a:p>
                  </a:txBody>
                  <a:tcPr marL="0" marR="0" marT="0" marB="0" anchor="ctr">
                    <a:solidFill>
                      <a:schemeClr val="accent1"/>
                    </a:solidFill>
                  </a:tcPr>
                </a:tc>
                <a:tc>
                  <a:txBody>
                    <a:bodyPr/>
                    <a:lstStyle/>
                    <a:p>
                      <a:pPr marL="0" indent="0" algn="l" defTabSz="914400" rtl="0" eaLnBrk="1" fontAlgn="ctr" latinLnBrk="0" hangingPunct="1">
                        <a:spcAft>
                          <a:spcPts val="600"/>
                        </a:spcAft>
                      </a:pPr>
                      <a:r>
                        <a:rPr lang="hr-HR" sz="2000" b="1" kern="1200" dirty="0">
                          <a:solidFill>
                            <a:schemeClr val="bg1"/>
                          </a:solidFill>
                          <a:effectLst/>
                          <a:latin typeface="+mn-lt"/>
                          <a:ea typeface="VladaRHSans Bk" panose="02000000000000000000" pitchFamily="50" charset="-18"/>
                          <a:cs typeface="+mn-cs"/>
                        </a:rPr>
                        <a:t>  3.123.076.772,81 kn </a:t>
                      </a:r>
                    </a:p>
                  </a:txBody>
                  <a:tcPr marL="0" marR="0" marT="0" marB="0" anchor="ctr">
                    <a:solidFill>
                      <a:schemeClr val="accent1"/>
                    </a:solidFill>
                  </a:tcPr>
                </a:tc>
                <a:extLst>
                  <a:ext uri="{0D108BD9-81ED-4DB2-BD59-A6C34878D82A}">
                    <a16:rowId xmlns:a16="http://schemas.microsoft.com/office/drawing/2014/main" val="10002"/>
                  </a:ext>
                </a:extLst>
              </a:tr>
              <a:tr h="347935">
                <a:tc>
                  <a:txBody>
                    <a:bodyPr/>
                    <a:lstStyle/>
                    <a:p>
                      <a:pPr marL="0" marR="0" lvl="0" indent="0" algn="just" defTabSz="914400" rtl="0" eaLnBrk="1" fontAlgn="auto" latinLnBrk="0" hangingPunct="1">
                        <a:lnSpc>
                          <a:spcPct val="100000"/>
                        </a:lnSpc>
                        <a:spcBef>
                          <a:spcPts val="0"/>
                        </a:spcBef>
                        <a:spcAft>
                          <a:spcPts val="600"/>
                        </a:spcAft>
                        <a:buClrTx/>
                        <a:buSzTx/>
                        <a:buFontTx/>
                        <a:buNone/>
                        <a:tabLst/>
                        <a:defRPr/>
                      </a:pPr>
                      <a:r>
                        <a:rPr lang="hr-HR" sz="2000" b="1" kern="1200" dirty="0">
                          <a:solidFill>
                            <a:schemeClr val="lt1"/>
                          </a:solidFill>
                          <a:effectLst/>
                          <a:latin typeface="+mn-lt"/>
                          <a:ea typeface="VladaRHSans Bk" panose="02000000000000000000" pitchFamily="50" charset="-18"/>
                          <a:cs typeface="+mn-cs"/>
                        </a:rPr>
                        <a:t>OP Učinkoviti ljudski potencijali</a:t>
                      </a:r>
                      <a:endParaRPr lang="en-GB" sz="2000" b="1" kern="1200" dirty="0">
                        <a:solidFill>
                          <a:schemeClr val="lt1"/>
                        </a:solidFill>
                        <a:effectLst/>
                        <a:latin typeface="+mn-lt"/>
                        <a:ea typeface="VladaRHSans Bk" panose="02000000000000000000" pitchFamily="50" charset="-18"/>
                        <a:cs typeface="+mn-cs"/>
                      </a:endParaRPr>
                    </a:p>
                  </a:txBody>
                  <a:tcPr marL="68580" marR="68580" marT="0" marB="0" anchor="ctr"/>
                </a:tc>
                <a:tc>
                  <a:txBody>
                    <a:bodyPr/>
                    <a:lstStyle/>
                    <a:p>
                      <a:pPr marL="0" indent="0" algn="l" defTabSz="914400" rtl="0" eaLnBrk="1" fontAlgn="ctr" latinLnBrk="0" hangingPunct="1">
                        <a:spcAft>
                          <a:spcPts val="600"/>
                        </a:spcAft>
                      </a:pPr>
                      <a:r>
                        <a:rPr lang="hr-HR" sz="2000" b="1" kern="1200" dirty="0">
                          <a:solidFill>
                            <a:schemeClr val="bg1"/>
                          </a:solidFill>
                          <a:effectLst/>
                          <a:latin typeface="+mn-lt"/>
                          <a:ea typeface="VladaRHSans Bk" panose="02000000000000000000" pitchFamily="50" charset="-18"/>
                          <a:cs typeface="+mn-cs"/>
                        </a:rPr>
                        <a:t> 146.065.467 kn </a:t>
                      </a:r>
                    </a:p>
                  </a:txBody>
                  <a:tcPr marL="0" marR="0" marT="0" marB="0" anchor="ctr">
                    <a:solidFill>
                      <a:schemeClr val="accent1"/>
                    </a:solidFill>
                  </a:tcPr>
                </a:tc>
                <a:tc>
                  <a:txBody>
                    <a:bodyPr/>
                    <a:lstStyle/>
                    <a:p>
                      <a:pPr marL="0" indent="0" algn="l" defTabSz="914400" rtl="0" eaLnBrk="1" fontAlgn="ctr" latinLnBrk="0" hangingPunct="1">
                        <a:spcAft>
                          <a:spcPts val="600"/>
                        </a:spcAft>
                      </a:pPr>
                      <a:r>
                        <a:rPr lang="hr-HR" sz="2000" b="1" kern="1200" dirty="0">
                          <a:solidFill>
                            <a:schemeClr val="bg1"/>
                          </a:solidFill>
                          <a:effectLst/>
                          <a:latin typeface="+mn-lt"/>
                          <a:ea typeface="VladaRHSans Bk" panose="02000000000000000000" pitchFamily="50" charset="-18"/>
                          <a:cs typeface="+mn-cs"/>
                        </a:rPr>
                        <a:t>  436.505.140,01 kn </a:t>
                      </a:r>
                    </a:p>
                  </a:txBody>
                  <a:tcPr marL="0" marR="0" marT="0" marB="0" anchor="ctr">
                    <a:solidFill>
                      <a:schemeClr val="accent1"/>
                    </a:solidFill>
                  </a:tcPr>
                </a:tc>
                <a:extLst>
                  <a:ext uri="{0D108BD9-81ED-4DB2-BD59-A6C34878D82A}">
                    <a16:rowId xmlns:a16="http://schemas.microsoft.com/office/drawing/2014/main" val="10003"/>
                  </a:ext>
                </a:extLst>
              </a:tr>
              <a:tr h="347935">
                <a:tc>
                  <a:txBody>
                    <a:bodyPr/>
                    <a:lstStyle/>
                    <a:p>
                      <a:pPr marL="0" marR="0" lvl="0" indent="0" algn="just" defTabSz="914400" rtl="0" eaLnBrk="1" fontAlgn="auto" latinLnBrk="0" hangingPunct="1">
                        <a:lnSpc>
                          <a:spcPct val="100000"/>
                        </a:lnSpc>
                        <a:spcBef>
                          <a:spcPts val="0"/>
                        </a:spcBef>
                        <a:spcAft>
                          <a:spcPts val="600"/>
                        </a:spcAft>
                        <a:buClrTx/>
                        <a:buSzTx/>
                        <a:buFontTx/>
                        <a:buNone/>
                        <a:tabLst/>
                        <a:defRPr/>
                      </a:pPr>
                      <a:r>
                        <a:rPr lang="hr-HR" sz="2000" dirty="0">
                          <a:effectLst/>
                          <a:latin typeface="+mn-lt"/>
                          <a:ea typeface="VladaRHSans Bk" panose="02000000000000000000" pitchFamily="50" charset="-18"/>
                        </a:rPr>
                        <a:t>Program ruralnog razvoja</a:t>
                      </a:r>
                      <a:endParaRPr lang="en-GB" sz="2000" b="1" kern="1200" dirty="0">
                        <a:solidFill>
                          <a:schemeClr val="lt1"/>
                        </a:solidFill>
                        <a:effectLst/>
                        <a:latin typeface="+mn-lt"/>
                        <a:ea typeface="VladaRHSans Bk" panose="02000000000000000000" pitchFamily="50" charset="-18"/>
                        <a:cs typeface="+mn-cs"/>
                      </a:endParaRPr>
                    </a:p>
                  </a:txBody>
                  <a:tcPr marL="68580" marR="68580" marT="0" marB="0" anchor="ctr"/>
                </a:tc>
                <a:tc>
                  <a:txBody>
                    <a:bodyPr/>
                    <a:lstStyle/>
                    <a:p>
                      <a:pPr marL="0" indent="0" algn="l" defTabSz="914400" rtl="0" eaLnBrk="1" fontAlgn="ctr" latinLnBrk="0" hangingPunct="1">
                        <a:spcAft>
                          <a:spcPts val="600"/>
                        </a:spcAft>
                      </a:pPr>
                      <a:r>
                        <a:rPr lang="hr-HR" sz="2000" b="1" kern="1200" dirty="0">
                          <a:solidFill>
                            <a:schemeClr val="bg1"/>
                          </a:solidFill>
                          <a:effectLst/>
                          <a:latin typeface="+mn-lt"/>
                          <a:ea typeface="VladaRHSans Bk" panose="02000000000000000000" pitchFamily="50" charset="-18"/>
                          <a:cs typeface="+mn-cs"/>
                        </a:rPr>
                        <a:t> 795.374.996 kn </a:t>
                      </a:r>
                    </a:p>
                  </a:txBody>
                  <a:tcPr marL="0" marR="0" marT="0" marB="0" anchor="ctr">
                    <a:solidFill>
                      <a:schemeClr val="accent1"/>
                    </a:solidFill>
                  </a:tcPr>
                </a:tc>
                <a:tc>
                  <a:txBody>
                    <a:bodyPr/>
                    <a:lstStyle/>
                    <a:p>
                      <a:pPr marL="0" indent="0" algn="l" defTabSz="914400" rtl="0" eaLnBrk="1" fontAlgn="ctr" latinLnBrk="0" hangingPunct="1">
                        <a:spcAft>
                          <a:spcPts val="600"/>
                        </a:spcAft>
                      </a:pPr>
                      <a:r>
                        <a:rPr lang="hr-HR" sz="2000" b="1" kern="1200" dirty="0">
                          <a:solidFill>
                            <a:schemeClr val="bg1"/>
                          </a:solidFill>
                          <a:effectLst/>
                          <a:latin typeface="+mn-lt"/>
                          <a:ea typeface="VladaRHSans Bk" panose="02000000000000000000" pitchFamily="50" charset="-18"/>
                          <a:cs typeface="+mn-cs"/>
                        </a:rPr>
                        <a:t>   1.808.107.905,78 kn </a:t>
                      </a:r>
                    </a:p>
                  </a:txBody>
                  <a:tcPr marL="0" marR="0" marT="0" marB="0" anchor="ctr">
                    <a:solidFill>
                      <a:schemeClr val="accent1"/>
                    </a:solidFill>
                  </a:tcPr>
                </a:tc>
                <a:extLst>
                  <a:ext uri="{0D108BD9-81ED-4DB2-BD59-A6C34878D82A}">
                    <a16:rowId xmlns:a16="http://schemas.microsoft.com/office/drawing/2014/main" val="10004"/>
                  </a:ext>
                </a:extLst>
              </a:tr>
              <a:tr h="395027">
                <a:tc>
                  <a:txBody>
                    <a:bodyPr/>
                    <a:lstStyle/>
                    <a:p>
                      <a:pPr algn="just">
                        <a:spcAft>
                          <a:spcPts val="600"/>
                        </a:spcAft>
                      </a:pPr>
                      <a:r>
                        <a:rPr lang="hr-HR" sz="2000" b="1" kern="1200" dirty="0">
                          <a:solidFill>
                            <a:schemeClr val="lt1"/>
                          </a:solidFill>
                          <a:effectLst/>
                          <a:latin typeface="+mn-lt"/>
                          <a:ea typeface="VladaRHSans Bk" panose="02000000000000000000" pitchFamily="50" charset="-18"/>
                          <a:cs typeface="+mn-cs"/>
                        </a:rPr>
                        <a:t>OP Pomorstvo i ribarstvo</a:t>
                      </a:r>
                      <a:endParaRPr lang="en-GB" sz="2000" b="1" kern="1200" dirty="0">
                        <a:solidFill>
                          <a:schemeClr val="lt1"/>
                        </a:solidFill>
                        <a:effectLst/>
                        <a:latin typeface="+mn-lt"/>
                        <a:ea typeface="VladaRHSans Bk" panose="02000000000000000000" pitchFamily="50" charset="-18"/>
                        <a:cs typeface="+mn-cs"/>
                      </a:endParaRPr>
                    </a:p>
                  </a:txBody>
                  <a:tcPr marL="68580" marR="68580" marT="0" marB="0" anchor="ctr"/>
                </a:tc>
                <a:tc>
                  <a:txBody>
                    <a:bodyPr/>
                    <a:lstStyle/>
                    <a:p>
                      <a:pPr marL="0" indent="0" algn="l" defTabSz="914400" rtl="0" eaLnBrk="1" fontAlgn="ctr" latinLnBrk="0" hangingPunct="1">
                        <a:spcAft>
                          <a:spcPts val="600"/>
                        </a:spcAft>
                      </a:pPr>
                      <a:r>
                        <a:rPr lang="hr-HR" sz="2000" b="1" kern="1200" dirty="0">
                          <a:solidFill>
                            <a:schemeClr val="bg1"/>
                          </a:solidFill>
                          <a:effectLst/>
                          <a:latin typeface="+mn-lt"/>
                          <a:ea typeface="VladaRHSans Bk" panose="02000000000000000000" pitchFamily="50" charset="-18"/>
                          <a:cs typeface="+mn-cs"/>
                        </a:rPr>
                        <a:t> 22.452.257 kn </a:t>
                      </a:r>
                    </a:p>
                  </a:txBody>
                  <a:tcPr marL="0" marR="0" marT="0" marB="0" anchor="ctr">
                    <a:solidFill>
                      <a:schemeClr val="accent1"/>
                    </a:solidFill>
                  </a:tcPr>
                </a:tc>
                <a:tc>
                  <a:txBody>
                    <a:bodyPr/>
                    <a:lstStyle/>
                    <a:p>
                      <a:pPr marL="0" indent="0" algn="l" defTabSz="914400" rtl="0" eaLnBrk="1" fontAlgn="ctr" latinLnBrk="0" hangingPunct="1">
                        <a:spcAft>
                          <a:spcPts val="600"/>
                        </a:spcAft>
                      </a:pPr>
                      <a:r>
                        <a:rPr lang="hr-HR" sz="2000" b="1" kern="1200" dirty="0">
                          <a:solidFill>
                            <a:schemeClr val="bg1"/>
                          </a:solidFill>
                          <a:effectLst/>
                          <a:latin typeface="+mn-lt"/>
                          <a:ea typeface="VladaRHSans Bk" panose="02000000000000000000" pitchFamily="50" charset="-18"/>
                          <a:cs typeface="+mn-cs"/>
                        </a:rPr>
                        <a:t>  22.452.256,81 kn</a:t>
                      </a:r>
                    </a:p>
                  </a:txBody>
                  <a:tcPr marL="0" marR="0" marT="0" marB="0" anchor="ctr">
                    <a:solidFill>
                      <a:schemeClr val="accent1"/>
                    </a:solidFill>
                  </a:tcPr>
                </a:tc>
                <a:extLst>
                  <a:ext uri="{0D108BD9-81ED-4DB2-BD59-A6C34878D82A}">
                    <a16:rowId xmlns:a16="http://schemas.microsoft.com/office/drawing/2014/main" val="10005"/>
                  </a:ext>
                </a:extLst>
              </a:tr>
              <a:tr h="395027">
                <a:tc>
                  <a:txBody>
                    <a:bodyPr/>
                    <a:lstStyle/>
                    <a:p>
                      <a:pPr algn="just">
                        <a:spcAft>
                          <a:spcPts val="600"/>
                        </a:spcAft>
                      </a:pPr>
                      <a:r>
                        <a:rPr lang="hr-HR" sz="2000" b="1" kern="1200" dirty="0">
                          <a:solidFill>
                            <a:schemeClr val="lt1"/>
                          </a:solidFill>
                          <a:effectLst/>
                          <a:latin typeface="+mn-lt"/>
                          <a:ea typeface="VladaRHSans Bk" panose="02000000000000000000" pitchFamily="50" charset="-18"/>
                          <a:cs typeface="+mn-cs"/>
                        </a:rPr>
                        <a:t>OP za hranu i/ili osnovnu materijalnu pomoć </a:t>
                      </a:r>
                      <a:endParaRPr lang="en-GB" sz="2000" b="1" kern="1200" dirty="0">
                        <a:solidFill>
                          <a:schemeClr val="lt1"/>
                        </a:solidFill>
                        <a:effectLst/>
                        <a:latin typeface="+mn-lt"/>
                        <a:ea typeface="VladaRHSans Bk" panose="02000000000000000000" pitchFamily="50" charset="-18"/>
                        <a:cs typeface="+mn-cs"/>
                      </a:endParaRPr>
                    </a:p>
                  </a:txBody>
                  <a:tcPr marL="68580" marR="68580" marT="0" marB="0" anchor="ctr"/>
                </a:tc>
                <a:tc>
                  <a:txBody>
                    <a:bodyPr/>
                    <a:lstStyle/>
                    <a:p>
                      <a:pPr marL="0" indent="0" algn="l" defTabSz="914400" rtl="0" eaLnBrk="1" fontAlgn="ctr" latinLnBrk="0" hangingPunct="1">
                        <a:spcAft>
                          <a:spcPts val="600"/>
                        </a:spcAft>
                      </a:pPr>
                      <a:r>
                        <a:rPr lang="hr-HR" sz="2000" b="1" kern="1200" dirty="0">
                          <a:solidFill>
                            <a:schemeClr val="bg1"/>
                          </a:solidFill>
                          <a:effectLst/>
                          <a:latin typeface="+mn-lt"/>
                          <a:ea typeface="VladaRHSans Bk" panose="02000000000000000000" pitchFamily="50" charset="-18"/>
                          <a:cs typeface="+mn-cs"/>
                        </a:rPr>
                        <a:t>n/p</a:t>
                      </a:r>
                    </a:p>
                  </a:txBody>
                  <a:tcPr marL="0" marR="0" marT="0" marB="0" anchor="ctr">
                    <a:solidFill>
                      <a:schemeClr val="accent1"/>
                    </a:solidFill>
                  </a:tcPr>
                </a:tc>
                <a:tc>
                  <a:txBody>
                    <a:bodyPr/>
                    <a:lstStyle/>
                    <a:p>
                      <a:pPr marL="0" indent="0" algn="l" defTabSz="914400" rtl="0" eaLnBrk="1" fontAlgn="ctr" latinLnBrk="0" hangingPunct="1">
                        <a:spcAft>
                          <a:spcPts val="600"/>
                        </a:spcAft>
                      </a:pPr>
                      <a:r>
                        <a:rPr lang="hr-HR" sz="2000" b="1" kern="1200" dirty="0">
                          <a:solidFill>
                            <a:schemeClr val="bg1"/>
                          </a:solidFill>
                          <a:effectLst/>
                          <a:latin typeface="+mn-lt"/>
                          <a:ea typeface="VladaRHSans Bk" panose="02000000000000000000" pitchFamily="50" charset="-18"/>
                          <a:cs typeface="+mn-cs"/>
                        </a:rPr>
                        <a:t>  3.535.440,15 kn </a:t>
                      </a:r>
                    </a:p>
                  </a:txBody>
                  <a:tcPr marL="0" marR="0" marT="0" marB="0" anchor="ctr">
                    <a:solidFill>
                      <a:schemeClr val="accent1"/>
                    </a:solidFill>
                  </a:tcPr>
                </a:tc>
                <a:extLst>
                  <a:ext uri="{0D108BD9-81ED-4DB2-BD59-A6C34878D82A}">
                    <a16:rowId xmlns:a16="http://schemas.microsoft.com/office/drawing/2014/main" val="10010"/>
                  </a:ext>
                </a:extLst>
              </a:tr>
              <a:tr h="384320">
                <a:tc>
                  <a:txBody>
                    <a:bodyPr/>
                    <a:lstStyle/>
                    <a:p>
                      <a:pPr algn="just">
                        <a:spcAft>
                          <a:spcPts val="600"/>
                        </a:spcAft>
                      </a:pPr>
                      <a:r>
                        <a:rPr lang="hr-HR" sz="2000" b="1" kern="1200" dirty="0">
                          <a:solidFill>
                            <a:schemeClr val="lt1"/>
                          </a:solidFill>
                          <a:effectLst/>
                          <a:latin typeface="+mn-lt"/>
                          <a:ea typeface="VladaRHSans Bk" panose="02000000000000000000" pitchFamily="50" charset="-18"/>
                          <a:cs typeface="+mn-cs"/>
                        </a:rPr>
                        <a:t>Europska teritorijalna suradnja</a:t>
                      </a:r>
                      <a:endParaRPr lang="en-GB" sz="2000" b="1" kern="1200" dirty="0">
                        <a:solidFill>
                          <a:schemeClr val="lt1"/>
                        </a:solidFill>
                        <a:effectLst/>
                        <a:latin typeface="+mn-lt"/>
                        <a:ea typeface="VladaRHSans Bk" panose="02000000000000000000" pitchFamily="50" charset="-18"/>
                        <a:cs typeface="+mn-cs"/>
                      </a:endParaRPr>
                    </a:p>
                  </a:txBody>
                  <a:tcPr marL="68580" marR="68580" marT="0" marB="0" anchor="ctr"/>
                </a:tc>
                <a:tc>
                  <a:txBody>
                    <a:bodyPr/>
                    <a:lstStyle/>
                    <a:p>
                      <a:pPr marL="0" indent="0" algn="l" defTabSz="914400" rtl="0" eaLnBrk="1" fontAlgn="ctr" latinLnBrk="0" hangingPunct="1">
                        <a:spcAft>
                          <a:spcPts val="600"/>
                        </a:spcAft>
                      </a:pPr>
                      <a:r>
                        <a:rPr lang="hr-HR" sz="2000" b="1" kern="1200" dirty="0">
                          <a:solidFill>
                            <a:schemeClr val="bg1"/>
                          </a:solidFill>
                          <a:effectLst/>
                          <a:latin typeface="+mn-lt"/>
                          <a:ea typeface="VladaRHSans Bk" panose="02000000000000000000" pitchFamily="50" charset="-18"/>
                          <a:cs typeface="+mn-cs"/>
                        </a:rPr>
                        <a:t> 112.702.159 kn </a:t>
                      </a:r>
                    </a:p>
                  </a:txBody>
                  <a:tcPr marL="0" marR="0" marT="0" marB="0" anchor="ctr">
                    <a:solidFill>
                      <a:schemeClr val="accent1"/>
                    </a:solidFill>
                  </a:tcPr>
                </a:tc>
                <a:tc>
                  <a:txBody>
                    <a:bodyPr/>
                    <a:lstStyle/>
                    <a:p>
                      <a:pPr marL="0" indent="0" algn="l" defTabSz="914400" rtl="0" eaLnBrk="1" fontAlgn="ctr" latinLnBrk="0" hangingPunct="1">
                        <a:spcAft>
                          <a:spcPts val="600"/>
                        </a:spcAft>
                      </a:pPr>
                      <a:r>
                        <a:rPr lang="hr-HR" sz="2000" b="1" kern="1200" dirty="0">
                          <a:solidFill>
                            <a:schemeClr val="bg1"/>
                          </a:solidFill>
                          <a:effectLst/>
                          <a:latin typeface="+mn-lt"/>
                          <a:ea typeface="VladaRHSans Bk" panose="02000000000000000000" pitchFamily="50" charset="-18"/>
                          <a:cs typeface="+mn-cs"/>
                        </a:rPr>
                        <a:t>  156.051.731,87 kn </a:t>
                      </a:r>
                    </a:p>
                  </a:txBody>
                  <a:tcPr marL="0" marR="0" marT="0" marB="0" anchor="ctr">
                    <a:solidFill>
                      <a:schemeClr val="accent1"/>
                    </a:solidFill>
                  </a:tcPr>
                </a:tc>
                <a:extLst>
                  <a:ext uri="{0D108BD9-81ED-4DB2-BD59-A6C34878D82A}">
                    <a16:rowId xmlns:a16="http://schemas.microsoft.com/office/drawing/2014/main" val="10006"/>
                  </a:ext>
                </a:extLst>
              </a:tr>
              <a:tr h="417583">
                <a:tc>
                  <a:txBody>
                    <a:bodyPr/>
                    <a:lstStyle/>
                    <a:p>
                      <a:pPr algn="just">
                        <a:spcAft>
                          <a:spcPts val="600"/>
                        </a:spcAft>
                      </a:pPr>
                      <a:r>
                        <a:rPr lang="hr-HR" sz="2000" b="1" kern="1200" dirty="0">
                          <a:solidFill>
                            <a:schemeClr val="lt1"/>
                          </a:solidFill>
                          <a:effectLst/>
                          <a:latin typeface="+mn-lt"/>
                          <a:ea typeface="VladaRHSans Bk" panose="02000000000000000000" pitchFamily="50" charset="-18"/>
                          <a:cs typeface="+mn-cs"/>
                        </a:rPr>
                        <a:t>UKUPNO UGOVORENO</a:t>
                      </a:r>
                      <a:endParaRPr lang="en-GB" sz="2000" b="1" kern="1200" dirty="0">
                        <a:solidFill>
                          <a:schemeClr val="lt1"/>
                        </a:solidFill>
                        <a:effectLst/>
                        <a:latin typeface="+mn-lt"/>
                        <a:ea typeface="VladaRHSans Bk" panose="02000000000000000000" pitchFamily="50" charset="-18"/>
                        <a:cs typeface="+mn-cs"/>
                      </a:endParaRPr>
                    </a:p>
                  </a:txBody>
                  <a:tcPr marL="68580" marR="68580" marT="0" marB="0" anchor="ctr"/>
                </a:tc>
                <a:tc>
                  <a:txBody>
                    <a:bodyPr/>
                    <a:lstStyle/>
                    <a:p>
                      <a:pPr marL="0" indent="0" algn="l" defTabSz="914400" rtl="0" eaLnBrk="1" fontAlgn="ctr" latinLnBrk="0" hangingPunct="1">
                        <a:spcAft>
                          <a:spcPts val="600"/>
                        </a:spcAft>
                      </a:pPr>
                      <a:r>
                        <a:rPr lang="hr-HR" sz="2000" b="1" kern="1200" dirty="0">
                          <a:solidFill>
                            <a:schemeClr val="bg1"/>
                          </a:solidFill>
                          <a:effectLst/>
                          <a:latin typeface="+mn-lt"/>
                          <a:ea typeface="VladaRHSans Bk" panose="02000000000000000000" pitchFamily="50" charset="-18"/>
                          <a:cs typeface="+mn-cs"/>
                        </a:rPr>
                        <a:t> 2.784.004.024,69 kn </a:t>
                      </a:r>
                    </a:p>
                  </a:txBody>
                  <a:tcPr marL="0" marR="0" marT="0" marB="0" anchor="ctr">
                    <a:solidFill>
                      <a:schemeClr val="accent1"/>
                    </a:solidFill>
                  </a:tcPr>
                </a:tc>
                <a:tc>
                  <a:txBody>
                    <a:bodyPr/>
                    <a:lstStyle/>
                    <a:p>
                      <a:pPr marL="0" indent="0" algn="l" defTabSz="914400" rtl="0" eaLnBrk="1" fontAlgn="ctr" latinLnBrk="0" hangingPunct="1">
                        <a:spcAft>
                          <a:spcPts val="600"/>
                        </a:spcAft>
                      </a:pPr>
                      <a:r>
                        <a:rPr lang="hr-HR" sz="2000" b="1" kern="1200" dirty="0">
                          <a:solidFill>
                            <a:schemeClr val="bg1"/>
                          </a:solidFill>
                          <a:effectLst/>
                          <a:latin typeface="+mn-lt"/>
                          <a:ea typeface="VladaRHSans Bk" panose="02000000000000000000" pitchFamily="50" charset="-18"/>
                          <a:cs typeface="+mn-cs"/>
                        </a:rPr>
                        <a:t> 5.549.729.247,43 kn </a:t>
                      </a:r>
                    </a:p>
                  </a:txBody>
                  <a:tcPr marL="0" marR="0" marT="0" marB="0" anchor="ctr">
                    <a:solidFill>
                      <a:schemeClr val="accent1"/>
                    </a:solidFill>
                  </a:tcPr>
                </a:tc>
                <a:extLst>
                  <a:ext uri="{0D108BD9-81ED-4DB2-BD59-A6C34878D82A}">
                    <a16:rowId xmlns:a16="http://schemas.microsoft.com/office/drawing/2014/main" val="10007"/>
                  </a:ext>
                </a:extLst>
              </a:tr>
              <a:tr h="667572">
                <a:tc>
                  <a:txBody>
                    <a:bodyPr/>
                    <a:lstStyle/>
                    <a:p>
                      <a:pPr algn="just">
                        <a:spcAft>
                          <a:spcPts val="600"/>
                        </a:spcAft>
                      </a:pPr>
                      <a:r>
                        <a:rPr lang="hr-HR" sz="2000" b="1" kern="1200" dirty="0">
                          <a:solidFill>
                            <a:schemeClr val="lt1"/>
                          </a:solidFill>
                          <a:effectLst/>
                          <a:latin typeface="+mn-lt"/>
                          <a:ea typeface="VladaRHSans Bk" panose="02000000000000000000" pitchFamily="50" charset="-18"/>
                          <a:cs typeface="+mn-cs"/>
                        </a:rPr>
                        <a:t>CILJANI IZNOS </a:t>
                      </a:r>
                      <a:endParaRPr lang="en-US" sz="2000" b="1" kern="1200" dirty="0">
                        <a:solidFill>
                          <a:schemeClr val="lt1"/>
                        </a:solidFill>
                        <a:effectLst/>
                        <a:latin typeface="+mn-lt"/>
                        <a:ea typeface="VladaRHSans Bk" panose="02000000000000000000" pitchFamily="50" charset="-18"/>
                        <a:cs typeface="+mn-cs"/>
                      </a:endParaRPr>
                    </a:p>
                  </a:txBody>
                  <a:tcPr marL="68580" marR="68580" marT="0" marB="0" anchor="ctr"/>
                </a:tc>
                <a:tc gridSpan="2">
                  <a:txBody>
                    <a:bodyPr/>
                    <a:lstStyle/>
                    <a:p>
                      <a:pPr marL="0" indent="0" algn="ctr">
                        <a:spcAft>
                          <a:spcPts val="600"/>
                        </a:spcAft>
                      </a:pPr>
                      <a:r>
                        <a:rPr lang="hr-HR" sz="2000" b="1" kern="1200" dirty="0">
                          <a:solidFill>
                            <a:schemeClr val="lt1"/>
                          </a:solidFill>
                          <a:effectLst/>
                          <a:latin typeface="+mn-lt"/>
                          <a:ea typeface="VladaRHSans Bk" panose="02000000000000000000" pitchFamily="50" charset="-18"/>
                          <a:cs typeface="+mn-cs"/>
                        </a:rPr>
                        <a:t>2.500.000.000 eura</a:t>
                      </a:r>
                      <a:endParaRPr lang="en-GB" sz="2000" b="1" kern="1200" dirty="0">
                        <a:solidFill>
                          <a:schemeClr val="lt1"/>
                        </a:solidFill>
                        <a:effectLst/>
                        <a:latin typeface="+mn-lt"/>
                        <a:ea typeface="VladaRHSans Bk" panose="02000000000000000000" pitchFamily="50" charset="-18"/>
                        <a:cs typeface="+mn-cs"/>
                      </a:endParaRPr>
                    </a:p>
                    <a:p>
                      <a:pPr marL="0" indent="0" algn="ctr">
                        <a:spcAft>
                          <a:spcPts val="600"/>
                        </a:spcAft>
                      </a:pPr>
                      <a:r>
                        <a:rPr lang="hr-HR" sz="2000" b="1" kern="1200" dirty="0">
                          <a:solidFill>
                            <a:schemeClr val="lt1"/>
                          </a:solidFill>
                          <a:effectLst/>
                          <a:latin typeface="+mn-lt"/>
                          <a:ea typeface="VladaRHSans Bk" panose="02000000000000000000" pitchFamily="50" charset="-18"/>
                          <a:cs typeface="+mn-cs"/>
                        </a:rPr>
                        <a:t>(18.750.000.000 kn)</a:t>
                      </a:r>
                      <a:endParaRPr lang="en-GB" sz="2000" b="1" kern="1200" dirty="0">
                        <a:solidFill>
                          <a:schemeClr val="lt1"/>
                        </a:solidFill>
                        <a:effectLst/>
                        <a:latin typeface="+mn-lt"/>
                        <a:ea typeface="VladaRHSans Bk" panose="02000000000000000000" pitchFamily="50" charset="-18"/>
                        <a:cs typeface="+mn-cs"/>
                      </a:endParaRPr>
                    </a:p>
                  </a:txBody>
                  <a:tcPr marL="68580" marR="68580" marT="0" marB="0" anchor="ctr">
                    <a:solidFill>
                      <a:schemeClr val="accent1"/>
                    </a:solidFill>
                  </a:tcPr>
                </a:tc>
                <a:tc hMerge="1">
                  <a:txBody>
                    <a:bodyPr/>
                    <a:lstStyle/>
                    <a:p>
                      <a:pPr marL="0" indent="0" algn="l">
                        <a:spcAft>
                          <a:spcPts val="600"/>
                        </a:spcAft>
                      </a:pPr>
                      <a:endParaRPr lang="en-GB" sz="2000" b="1" kern="1200" dirty="0">
                        <a:solidFill>
                          <a:schemeClr val="lt1"/>
                        </a:solidFill>
                        <a:effectLst/>
                        <a:latin typeface="VladaRHSans Bk" panose="02000000000000000000" pitchFamily="50" charset="-18"/>
                        <a:ea typeface="VladaRHSans Bk" panose="02000000000000000000" pitchFamily="50" charset="-18"/>
                        <a:cs typeface="+mn-cs"/>
                      </a:endParaRPr>
                    </a:p>
                  </a:txBody>
                  <a:tcPr marL="68580" marR="68580" marT="0" marB="0" anchor="ctr">
                    <a:solidFill>
                      <a:schemeClr val="accent1"/>
                    </a:solidFill>
                  </a:tcPr>
                </a:tc>
                <a:extLst>
                  <a:ext uri="{0D108BD9-81ED-4DB2-BD59-A6C34878D82A}">
                    <a16:rowId xmlns:a16="http://schemas.microsoft.com/office/drawing/2014/main" val="10008"/>
                  </a:ext>
                </a:extLst>
              </a:tr>
              <a:tr h="964271">
                <a:tc>
                  <a:txBody>
                    <a:bodyPr/>
                    <a:lstStyle/>
                    <a:p>
                      <a:pPr algn="just">
                        <a:spcAft>
                          <a:spcPts val="600"/>
                        </a:spcAft>
                      </a:pPr>
                      <a:r>
                        <a:rPr lang="hr-HR" sz="2000" b="1" kern="1200" dirty="0">
                          <a:solidFill>
                            <a:schemeClr val="lt1"/>
                          </a:solidFill>
                          <a:effectLst/>
                          <a:latin typeface="+mn-lt"/>
                          <a:ea typeface="VladaRHSans Bk" panose="02000000000000000000" pitchFamily="50" charset="-18"/>
                          <a:cs typeface="+mn-cs"/>
                        </a:rPr>
                        <a:t>Postotak ugovorenih bespovratnih sredstava u odnosu na ciljani iznos</a:t>
                      </a:r>
                      <a:endParaRPr lang="en-GB" sz="2000" b="1" kern="1200" dirty="0">
                        <a:solidFill>
                          <a:schemeClr val="lt1"/>
                        </a:solidFill>
                        <a:effectLst/>
                        <a:latin typeface="+mn-lt"/>
                        <a:ea typeface="VladaRHSans Bk" panose="02000000000000000000" pitchFamily="50" charset="-18"/>
                        <a:cs typeface="+mn-cs"/>
                      </a:endParaRP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hr-HR" sz="2000" b="1" i="0" u="none" strike="noStrike" kern="1200" cap="none" spc="0" normalizeH="0" baseline="0" noProof="0" dirty="0">
                          <a:ln>
                            <a:noFill/>
                          </a:ln>
                          <a:solidFill>
                            <a:prstClr val="white"/>
                          </a:solidFill>
                          <a:effectLst/>
                          <a:uLnTx/>
                          <a:uFillTx/>
                          <a:latin typeface="+mn-lt"/>
                          <a:ea typeface="VladaRHSans Bk" panose="02000000000000000000" pitchFamily="50" charset="-18"/>
                          <a:cs typeface="+mn-cs"/>
                        </a:rPr>
                        <a:t>                                                 14,85%</a:t>
                      </a:r>
                      <a:endParaRPr kumimoji="0" lang="en-GB" sz="2000" b="1" i="0" u="none" strike="noStrike" kern="1200" cap="none" spc="0" normalizeH="0" baseline="0" noProof="0" dirty="0">
                        <a:ln>
                          <a:noFill/>
                        </a:ln>
                        <a:solidFill>
                          <a:prstClr val="white"/>
                        </a:solidFill>
                        <a:effectLst/>
                        <a:uLnTx/>
                        <a:uFillTx/>
                        <a:latin typeface="+mn-lt"/>
                        <a:ea typeface="VladaRHSans Bk" panose="02000000000000000000" pitchFamily="50" charset="-18"/>
                        <a:cs typeface="+mn-cs"/>
                      </a:endParaRPr>
                    </a:p>
                    <a:p>
                      <a:pPr marL="0" indent="0" algn="l">
                        <a:spcAft>
                          <a:spcPts val="600"/>
                        </a:spcAft>
                      </a:pPr>
                      <a:endParaRPr lang="en-GB" sz="2000" b="1" kern="1200" dirty="0">
                        <a:solidFill>
                          <a:schemeClr val="lt1"/>
                        </a:solidFill>
                        <a:effectLst/>
                        <a:latin typeface="+mn-lt"/>
                        <a:ea typeface="VladaRHSans Bk" panose="02000000000000000000" pitchFamily="50" charset="-18"/>
                        <a:cs typeface="+mn-cs"/>
                      </a:endParaRPr>
                    </a:p>
                  </a:txBody>
                  <a:tcPr marL="68580" marR="68580" marT="0" marB="0" anchor="ctr">
                    <a:solidFill>
                      <a:schemeClr val="accent1"/>
                    </a:solidFill>
                  </a:tcPr>
                </a:tc>
                <a:tc>
                  <a:txBody>
                    <a:bodyPr/>
                    <a:lstStyle/>
                    <a:p>
                      <a:pPr marL="0" indent="0" algn="l">
                        <a:spcAft>
                          <a:spcPts val="600"/>
                        </a:spcAft>
                      </a:pPr>
                      <a:r>
                        <a:rPr lang="hr-HR" sz="2000" b="1" kern="1200" dirty="0">
                          <a:solidFill>
                            <a:schemeClr val="lt1"/>
                          </a:solidFill>
                          <a:effectLst/>
                          <a:latin typeface="+mn-lt"/>
                          <a:ea typeface="VladaRHSans Bk" panose="02000000000000000000" pitchFamily="50" charset="-18"/>
                          <a:cs typeface="+mn-cs"/>
                        </a:rPr>
                        <a:t>29,60%</a:t>
                      </a:r>
                    </a:p>
                  </a:txBody>
                  <a:tcPr marL="68580" marR="68580" marT="0" marB="0" anchor="ctr">
                    <a:solidFill>
                      <a:schemeClr val="accent1"/>
                    </a:solidFill>
                  </a:tcPr>
                </a:tc>
                <a:extLst>
                  <a:ext uri="{0D108BD9-81ED-4DB2-BD59-A6C34878D82A}">
                    <a16:rowId xmlns:a16="http://schemas.microsoft.com/office/drawing/2014/main" val="10009"/>
                  </a:ext>
                </a:extLst>
              </a:tr>
            </a:tbl>
          </a:graphicData>
        </a:graphic>
      </p:graphicFrame>
      <p:sp>
        <p:nvSpPr>
          <p:cNvPr id="4" name="Rectangle 1"/>
          <p:cNvSpPr>
            <a:spLocks noChangeArrowheads="1"/>
          </p:cNvSpPr>
          <p:nvPr/>
        </p:nvSpPr>
        <p:spPr bwMode="auto">
          <a:xfrm>
            <a:off x="-1230568" y="2700338"/>
            <a:ext cx="2065847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40484763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697830" y="2717123"/>
            <a:ext cx="10659979" cy="171049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2">
                    <a:lumMod val="50000"/>
                  </a:schemeClr>
                </a:solidFill>
                <a:latin typeface="Neo Sans"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2">
                    <a:lumMod val="50000"/>
                  </a:schemeClr>
                </a:solidFill>
                <a:latin typeface="Neo Sans"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2">
                    <a:lumMod val="50000"/>
                  </a:schemeClr>
                </a:solidFill>
                <a:latin typeface="Neo Sans"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2">
                    <a:lumMod val="50000"/>
                  </a:schemeClr>
                </a:solidFill>
                <a:latin typeface="Neo Sans"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2">
                    <a:lumMod val="50000"/>
                  </a:schemeClr>
                </a:solidFill>
                <a:latin typeface="Neo San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Font typeface="Arial" pitchFamily="34" charset="0"/>
              <a:buNone/>
            </a:pPr>
            <a:r>
              <a:rPr lang="hr-HR" sz="2800" b="1" i="1" u="sng" dirty="0">
                <a:solidFill>
                  <a:schemeClr val="accent1">
                    <a:lumMod val="75000"/>
                  </a:schemeClr>
                </a:solidFill>
                <a:latin typeface="+mn-lt"/>
              </a:rPr>
              <a:t> </a:t>
            </a:r>
          </a:p>
        </p:txBody>
      </p:sp>
      <p:sp>
        <p:nvSpPr>
          <p:cNvPr id="4" name="Rectangle 1"/>
          <p:cNvSpPr>
            <a:spLocks noChangeArrowheads="1"/>
          </p:cNvSpPr>
          <p:nvPr/>
        </p:nvSpPr>
        <p:spPr bwMode="auto">
          <a:xfrm>
            <a:off x="-1230568" y="2700338"/>
            <a:ext cx="2065847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7" name="Title 1"/>
          <p:cNvSpPr>
            <a:spLocks noGrp="1"/>
          </p:cNvSpPr>
          <p:nvPr>
            <p:ph type="title"/>
          </p:nvPr>
        </p:nvSpPr>
        <p:spPr>
          <a:xfrm>
            <a:off x="609600" y="214290"/>
            <a:ext cx="10972800" cy="836843"/>
          </a:xfrm>
        </p:spPr>
        <p:txBody>
          <a:bodyPr vert="horz" lIns="91440" tIns="45720" rIns="91440" bIns="45720" rtlCol="0" anchor="ctr">
            <a:noAutofit/>
          </a:bodyPr>
          <a:lstStyle/>
          <a:p>
            <a:r>
              <a:rPr lang="hr-HR" sz="3200" b="1" dirty="0">
                <a:latin typeface="+mn-lt"/>
                <a:ea typeface="VladaRHSans Bk" panose="02000000000000000000" pitchFamily="50" charset="-18"/>
                <a:cs typeface="+mn-cs"/>
              </a:rPr>
              <a:t>Informacija o provedbi Projekta Slavonija, Baranja i Srijem</a:t>
            </a:r>
            <a:endParaRPr lang="hr-HR" sz="3600" b="1" dirty="0">
              <a:latin typeface="+mn-lt"/>
            </a:endParaRPr>
          </a:p>
        </p:txBody>
      </p:sp>
      <p:sp>
        <p:nvSpPr>
          <p:cNvPr id="8" name="TextBox 7"/>
          <p:cNvSpPr txBox="1"/>
          <p:nvPr/>
        </p:nvSpPr>
        <p:spPr>
          <a:xfrm>
            <a:off x="948583" y="5435126"/>
            <a:ext cx="10308689" cy="1200329"/>
          </a:xfrm>
          <a:prstGeom prst="rect">
            <a:avLst/>
          </a:prstGeom>
          <a:noFill/>
        </p:spPr>
        <p:txBody>
          <a:bodyPr wrap="square" rtlCol="0">
            <a:spAutoFit/>
          </a:bodyPr>
          <a:lstStyle/>
          <a:p>
            <a:r>
              <a:rPr lang="hr-HR" sz="2400" dirty="0">
                <a:ea typeface="VladaRHSans Bk" panose="02000000000000000000" pitchFamily="50" charset="-18"/>
              </a:rPr>
              <a:t>Popis ugovorenih projekata u okviru Projekta Slavonija, Baranja i Srijem -</a:t>
            </a:r>
            <a:r>
              <a:rPr lang="hr-HR" sz="2400" dirty="0">
                <a:solidFill>
                  <a:schemeClr val="tx2">
                    <a:lumMod val="75000"/>
                  </a:schemeClr>
                </a:solidFill>
                <a:ea typeface="VladaRHSans Bk" panose="02000000000000000000" pitchFamily="50" charset="-18"/>
              </a:rPr>
              <a:t>https://strukturnifondovi.hr/projekt-slavonija-baranja-srijem/</a:t>
            </a:r>
          </a:p>
          <a:p>
            <a:endParaRPr lang="hr-HR" sz="2400" dirty="0">
              <a:latin typeface="VladaRHSans Bk" panose="02000000000000000000" pitchFamily="50" charset="-18"/>
              <a:ea typeface="VladaRHSans Bk" panose="02000000000000000000" pitchFamily="50" charset="-18"/>
            </a:endParaRPr>
          </a:p>
        </p:txBody>
      </p:sp>
      <p:graphicFrame>
        <p:nvGraphicFramePr>
          <p:cNvPr id="9" name="Content Placeholder 5"/>
          <p:cNvGraphicFramePr>
            <a:graphicFrameLocks noGrp="1"/>
          </p:cNvGraphicFramePr>
          <p:nvPr>
            <p:ph idx="1"/>
            <p:extLst>
              <p:ext uri="{D42A27DB-BD31-4B8C-83A1-F6EECF244321}">
                <p14:modId xmlns:p14="http://schemas.microsoft.com/office/powerpoint/2010/main" val="1536596514"/>
              </p:ext>
            </p:extLst>
          </p:nvPr>
        </p:nvGraphicFramePr>
        <p:xfrm>
          <a:off x="872455" y="1442905"/>
          <a:ext cx="9957732" cy="3943135"/>
        </p:xfrm>
        <a:graphic>
          <a:graphicData uri="http://schemas.openxmlformats.org/drawingml/2006/table">
            <a:tbl>
              <a:tblPr firstRow="1" bandRow="1">
                <a:tableStyleId>{5C22544A-7EE6-4342-B048-85BDC9FD1C3A}</a:tableStyleId>
              </a:tblPr>
              <a:tblGrid>
                <a:gridCol w="4566493">
                  <a:extLst>
                    <a:ext uri="{9D8B030D-6E8A-4147-A177-3AD203B41FA5}">
                      <a16:colId xmlns:a16="http://schemas.microsoft.com/office/drawing/2014/main" val="20000"/>
                    </a:ext>
                  </a:extLst>
                </a:gridCol>
                <a:gridCol w="1866531">
                  <a:extLst>
                    <a:ext uri="{9D8B030D-6E8A-4147-A177-3AD203B41FA5}">
                      <a16:colId xmlns:a16="http://schemas.microsoft.com/office/drawing/2014/main" val="20001"/>
                    </a:ext>
                  </a:extLst>
                </a:gridCol>
                <a:gridCol w="1771035">
                  <a:extLst>
                    <a:ext uri="{9D8B030D-6E8A-4147-A177-3AD203B41FA5}">
                      <a16:colId xmlns:a16="http://schemas.microsoft.com/office/drawing/2014/main" val="20002"/>
                    </a:ext>
                  </a:extLst>
                </a:gridCol>
                <a:gridCol w="1753673">
                  <a:extLst>
                    <a:ext uri="{9D8B030D-6E8A-4147-A177-3AD203B41FA5}">
                      <a16:colId xmlns:a16="http://schemas.microsoft.com/office/drawing/2014/main" val="20003"/>
                    </a:ext>
                  </a:extLst>
                </a:gridCol>
              </a:tblGrid>
              <a:tr h="844749">
                <a:tc gridSpan="4">
                  <a:txBody>
                    <a:bodyPr/>
                    <a:lstStyle/>
                    <a:p>
                      <a:pPr algn="ctr"/>
                      <a:r>
                        <a:rPr lang="en-US" sz="1800" b="1" dirty="0">
                          <a:solidFill>
                            <a:schemeClr val="tx1"/>
                          </a:solidFill>
                          <a:latin typeface="+mn-lt"/>
                          <a:ea typeface="VladaRHSans Bk" panose="02000000000000000000" pitchFamily="50" charset="-18"/>
                        </a:rPr>
                        <a:t> </a:t>
                      </a:r>
                      <a:r>
                        <a:rPr lang="hr-HR" sz="1800" b="1" baseline="0" dirty="0">
                          <a:solidFill>
                            <a:schemeClr val="tx1"/>
                          </a:solidFill>
                          <a:latin typeface="+mn-lt"/>
                          <a:ea typeface="VladaRHSans Bk" panose="02000000000000000000" pitchFamily="50" charset="-18"/>
                        </a:rPr>
                        <a:t>Provedeni projekti na području Slavonije, Baranje i Srijema iz </a:t>
                      </a:r>
                    </a:p>
                    <a:p>
                      <a:pPr algn="ctr"/>
                      <a:r>
                        <a:rPr lang="hr-HR" sz="1800" b="1" baseline="0" dirty="0">
                          <a:solidFill>
                            <a:schemeClr val="tx1"/>
                          </a:solidFill>
                          <a:latin typeface="+mn-lt"/>
                          <a:ea typeface="VladaRHSans Bk" panose="02000000000000000000" pitchFamily="50" charset="-18"/>
                        </a:rPr>
                        <a:t>nacionalnih programa 18.10.2016. – 16.2.2018.</a:t>
                      </a:r>
                      <a:endParaRPr lang="hr-HR" dirty="0">
                        <a:solidFill>
                          <a:schemeClr val="tx1"/>
                        </a:solidFill>
                      </a:endParaRPr>
                    </a:p>
                  </a:txBody>
                  <a:tcPr/>
                </a:tc>
                <a:tc hMerge="1">
                  <a:txBody>
                    <a:bodyPr/>
                    <a:lstStyle/>
                    <a:p>
                      <a:endParaRPr lang="hr-HR"/>
                    </a:p>
                  </a:txBody>
                  <a:tcPr/>
                </a:tc>
                <a:tc hMerge="1">
                  <a:txBody>
                    <a:bodyPr/>
                    <a:lstStyle/>
                    <a:p>
                      <a:endParaRPr lang="hr-HR" dirty="0"/>
                    </a:p>
                  </a:txBody>
                  <a:tcPr/>
                </a:tc>
                <a:tc hMerge="1">
                  <a:txBody>
                    <a:bodyPr/>
                    <a:lstStyle/>
                    <a:p>
                      <a:pPr algn="ctr"/>
                      <a:endParaRPr lang="hr-HR" dirty="0">
                        <a:solidFill>
                          <a:schemeClr val="tx1"/>
                        </a:solidFill>
                      </a:endParaRPr>
                    </a:p>
                  </a:txBody>
                  <a:tcPr/>
                </a:tc>
                <a:extLst>
                  <a:ext uri="{0D108BD9-81ED-4DB2-BD59-A6C34878D82A}">
                    <a16:rowId xmlns:a16="http://schemas.microsoft.com/office/drawing/2014/main" val="10000"/>
                  </a:ext>
                </a:extLst>
              </a:tr>
              <a:tr h="4188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800" b="1" dirty="0">
                          <a:solidFill>
                            <a:schemeClr val="tx1"/>
                          </a:solidFill>
                          <a:effectLst/>
                          <a:latin typeface="+mn-lt"/>
                          <a:ea typeface="VladaRHSans Bk" panose="02000000000000000000" pitchFamily="50" charset="-18"/>
                        </a:rPr>
                        <a:t>Naziv programa</a:t>
                      </a:r>
                    </a:p>
                  </a:txBody>
                  <a:tcPr/>
                </a:tc>
                <a:tc>
                  <a:txBody>
                    <a:bodyPr/>
                    <a:lstStyle/>
                    <a:p>
                      <a:pPr algn="ctr"/>
                      <a:r>
                        <a:rPr lang="hr-HR" b="1" dirty="0">
                          <a:solidFill>
                            <a:schemeClr val="tx1"/>
                          </a:solidFill>
                        </a:rPr>
                        <a:t>Ugovoreno</a:t>
                      </a:r>
                    </a:p>
                  </a:txBody>
                  <a:tcPr/>
                </a:tc>
                <a:tc>
                  <a:txBody>
                    <a:bodyPr/>
                    <a:lstStyle/>
                    <a:p>
                      <a:pPr algn="ctr"/>
                      <a:r>
                        <a:rPr lang="hr-HR" b="1" dirty="0">
                          <a:solidFill>
                            <a:schemeClr val="tx1"/>
                          </a:solidFill>
                        </a:rPr>
                        <a:t>Realizirano</a:t>
                      </a:r>
                    </a:p>
                  </a:txBody>
                  <a:tcPr/>
                </a:tc>
                <a:tc>
                  <a:txBody>
                    <a:bodyPr/>
                    <a:lstStyle/>
                    <a:p>
                      <a:pPr algn="ctr"/>
                      <a:r>
                        <a:rPr lang="hr-HR" b="1" dirty="0">
                          <a:solidFill>
                            <a:schemeClr val="tx1"/>
                          </a:solidFill>
                        </a:rPr>
                        <a:t>Broj projekata</a:t>
                      </a:r>
                    </a:p>
                  </a:txBody>
                  <a:tcPr/>
                </a:tc>
                <a:extLst>
                  <a:ext uri="{0D108BD9-81ED-4DB2-BD59-A6C34878D82A}">
                    <a16:rowId xmlns:a16="http://schemas.microsoft.com/office/drawing/2014/main" val="10001"/>
                  </a:ext>
                </a:extLst>
              </a:tr>
              <a:tr h="6032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800" dirty="0">
                          <a:solidFill>
                            <a:schemeClr val="tx1"/>
                          </a:solidFill>
                          <a:effectLst/>
                          <a:latin typeface="+mn-lt"/>
                          <a:ea typeface="VladaRHSans Bk" panose="02000000000000000000" pitchFamily="50" charset="-18"/>
                        </a:rPr>
                        <a:t>Program održivog razvoja lokalne zajednice (PORLZ)</a:t>
                      </a:r>
                    </a:p>
                  </a:txBody>
                  <a:tcPr/>
                </a:tc>
                <a:tc>
                  <a:txBody>
                    <a:bodyPr/>
                    <a:lstStyle/>
                    <a:p>
                      <a:pPr algn="ctr"/>
                      <a:r>
                        <a:rPr lang="hr-HR" dirty="0"/>
                        <a:t>48.927.654 kn</a:t>
                      </a:r>
                    </a:p>
                  </a:txBody>
                  <a:tcPr/>
                </a:tc>
                <a:tc>
                  <a:txBody>
                    <a:bodyPr/>
                    <a:lstStyle/>
                    <a:p>
                      <a:pPr algn="ctr"/>
                      <a:r>
                        <a:rPr lang="hr-HR" dirty="0"/>
                        <a:t>47.873.224 kn</a:t>
                      </a:r>
                    </a:p>
                  </a:txBody>
                  <a:tcPr/>
                </a:tc>
                <a:tc>
                  <a:txBody>
                    <a:bodyPr/>
                    <a:lstStyle/>
                    <a:p>
                      <a:pPr algn="ctr"/>
                      <a:r>
                        <a:rPr lang="hr-HR" dirty="0"/>
                        <a:t>163</a:t>
                      </a:r>
                    </a:p>
                  </a:txBody>
                  <a:tcPr/>
                </a:tc>
                <a:extLst>
                  <a:ext uri="{0D108BD9-81ED-4DB2-BD59-A6C34878D82A}">
                    <a16:rowId xmlns:a16="http://schemas.microsoft.com/office/drawing/2014/main" val="10002"/>
                  </a:ext>
                </a:extLst>
              </a:tr>
              <a:tr h="6032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800" dirty="0">
                          <a:solidFill>
                            <a:schemeClr val="tx1"/>
                          </a:solidFill>
                          <a:effectLst/>
                          <a:latin typeface="+mn-lt"/>
                          <a:ea typeface="VladaRHSans Bk" panose="02000000000000000000" pitchFamily="50" charset="-18"/>
                        </a:rPr>
                        <a:t>Program podrške regionalnom razvoju (PPRR)</a:t>
                      </a:r>
                    </a:p>
                  </a:txBody>
                  <a:tcPr/>
                </a:tc>
                <a:tc>
                  <a:txBody>
                    <a:bodyPr/>
                    <a:lstStyle/>
                    <a:p>
                      <a:pPr algn="ctr"/>
                      <a:r>
                        <a:rPr lang="hr-HR" dirty="0"/>
                        <a:t>9.894.800 kn</a:t>
                      </a:r>
                    </a:p>
                    <a:p>
                      <a:pPr algn="ctr"/>
                      <a:endParaRPr lang="hr-HR" dirty="0"/>
                    </a:p>
                  </a:txBody>
                  <a:tcPr/>
                </a:tc>
                <a:tc>
                  <a:txBody>
                    <a:bodyPr/>
                    <a:lstStyle/>
                    <a:p>
                      <a:pPr algn="ctr"/>
                      <a:r>
                        <a:rPr lang="hr-HR" dirty="0"/>
                        <a:t>9.222.356 kn </a:t>
                      </a:r>
                    </a:p>
                  </a:txBody>
                  <a:tcPr/>
                </a:tc>
                <a:tc>
                  <a:txBody>
                    <a:bodyPr/>
                    <a:lstStyle/>
                    <a:p>
                      <a:pPr algn="ctr"/>
                      <a:r>
                        <a:rPr lang="hr-HR" dirty="0"/>
                        <a:t>18</a:t>
                      </a:r>
                    </a:p>
                  </a:txBody>
                  <a:tcPr/>
                </a:tc>
                <a:extLst>
                  <a:ext uri="{0D108BD9-81ED-4DB2-BD59-A6C34878D82A}">
                    <a16:rowId xmlns:a16="http://schemas.microsoft.com/office/drawing/2014/main" val="10003"/>
                  </a:ext>
                </a:extLst>
              </a:tr>
              <a:tr h="8618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1800" dirty="0">
                          <a:solidFill>
                            <a:schemeClr val="tx1"/>
                          </a:solidFill>
                          <a:effectLst/>
                          <a:latin typeface="+mn-lt"/>
                          <a:ea typeface="VladaRHSans Bk" panose="02000000000000000000" pitchFamily="50" charset="-18"/>
                        </a:rPr>
                        <a:t>Program podrške poboljšanju materijalnih uvjeta u osnovnim i srednjim školama (PPPMUOSŠ)</a:t>
                      </a:r>
                    </a:p>
                  </a:txBody>
                  <a:tcPr/>
                </a:tc>
                <a:tc>
                  <a:txBody>
                    <a:bodyPr/>
                    <a:lstStyle/>
                    <a:p>
                      <a:pPr algn="ctr"/>
                      <a:r>
                        <a:rPr lang="hr-HR" dirty="0"/>
                        <a:t>16.230.000 kn</a:t>
                      </a:r>
                    </a:p>
                  </a:txBody>
                  <a:tcPr/>
                </a:tc>
                <a:tc>
                  <a:txBody>
                    <a:bodyPr/>
                    <a:lstStyle/>
                    <a:p>
                      <a:pPr algn="ctr"/>
                      <a:r>
                        <a:rPr lang="hr-HR" dirty="0"/>
                        <a:t>16.148.851 kn</a:t>
                      </a:r>
                    </a:p>
                  </a:txBody>
                  <a:tcPr/>
                </a:tc>
                <a:tc>
                  <a:txBody>
                    <a:bodyPr/>
                    <a:lstStyle/>
                    <a:p>
                      <a:pPr algn="ctr"/>
                      <a:r>
                        <a:rPr lang="hr-HR" dirty="0"/>
                        <a:t>14</a:t>
                      </a:r>
                    </a:p>
                  </a:txBody>
                  <a:tcPr/>
                </a:tc>
                <a:extLst>
                  <a:ext uri="{0D108BD9-81ED-4DB2-BD59-A6C34878D82A}">
                    <a16:rowId xmlns:a16="http://schemas.microsoft.com/office/drawing/2014/main" val="10004"/>
                  </a:ext>
                </a:extLst>
              </a:tr>
              <a:tr h="48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800" b="1" kern="1200" dirty="0">
                          <a:solidFill>
                            <a:schemeClr val="tx1"/>
                          </a:solidFill>
                          <a:effectLst/>
                          <a:latin typeface="+mn-lt"/>
                          <a:ea typeface="VladaRHSans Bk" panose="02000000000000000000" pitchFamily="50" charset="-18"/>
                          <a:cs typeface="+mn-cs"/>
                        </a:rPr>
                        <a:t>UKUPNO REALIZIRANO</a:t>
                      </a:r>
                      <a:endParaRPr lang="en-GB" sz="1800" b="1" kern="1200" dirty="0">
                        <a:solidFill>
                          <a:schemeClr val="tx1"/>
                        </a:solidFill>
                        <a:effectLst/>
                        <a:latin typeface="+mn-lt"/>
                        <a:ea typeface="VladaRHSans Bk" panose="02000000000000000000" pitchFamily="50" charset="-18"/>
                        <a:cs typeface="+mn-cs"/>
                      </a:endParaRPr>
                    </a:p>
                  </a:txBody>
                  <a:tcPr/>
                </a:tc>
                <a:tc>
                  <a:txBody>
                    <a:bodyPr/>
                    <a:lstStyle/>
                    <a:p>
                      <a:pPr algn="ctr"/>
                      <a:r>
                        <a:rPr lang="hr-HR" b="1" dirty="0">
                          <a:solidFill>
                            <a:schemeClr val="tx1"/>
                          </a:solidFill>
                        </a:rPr>
                        <a:t>75.052.454 kn</a:t>
                      </a:r>
                    </a:p>
                  </a:txBody>
                  <a:tcPr/>
                </a:tc>
                <a:tc>
                  <a:txBody>
                    <a:bodyPr/>
                    <a:lstStyle/>
                    <a:p>
                      <a:pPr algn="ctr"/>
                      <a:r>
                        <a:rPr lang="hr-HR" b="1" dirty="0">
                          <a:solidFill>
                            <a:schemeClr val="tx1"/>
                          </a:solidFill>
                        </a:rPr>
                        <a:t>73.244.431 kn</a:t>
                      </a:r>
                    </a:p>
                  </a:txBody>
                  <a:tcPr/>
                </a:tc>
                <a:tc>
                  <a:txBody>
                    <a:bodyPr/>
                    <a:lstStyle/>
                    <a:p>
                      <a:pPr algn="ctr"/>
                      <a:r>
                        <a:rPr lang="hr-HR" b="1" dirty="0">
                          <a:solidFill>
                            <a:schemeClr val="tx1"/>
                          </a:solidFill>
                        </a:rPr>
                        <a:t>195</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3187414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3200" b="1" dirty="0">
                <a:solidFill>
                  <a:prstClr val="white"/>
                </a:solidFill>
                <a:latin typeface="+mn-lt"/>
                <a:ea typeface="VladaRHSans Bk" panose="02000000000000000000" pitchFamily="50" charset="-18"/>
              </a:rPr>
              <a:t>Informacija o provedbi Projekta Slavonija, Baranja i Srijem</a:t>
            </a:r>
            <a:endParaRPr lang="hr-HR" dirty="0">
              <a:latin typeface="+mn-lt"/>
            </a:endParaRPr>
          </a:p>
        </p:txBody>
      </p:sp>
      <p:sp>
        <p:nvSpPr>
          <p:cNvPr id="3" name="Content Placeholder 2"/>
          <p:cNvSpPr>
            <a:spLocks noGrp="1"/>
          </p:cNvSpPr>
          <p:nvPr>
            <p:ph idx="1"/>
          </p:nvPr>
        </p:nvSpPr>
        <p:spPr>
          <a:xfrm>
            <a:off x="609600" y="1285103"/>
            <a:ext cx="10972800" cy="5502875"/>
          </a:xfrm>
        </p:spPr>
        <p:txBody>
          <a:bodyPr>
            <a:normAutofit lnSpcReduction="10000"/>
          </a:bodyPr>
          <a:lstStyle/>
          <a:p>
            <a:pPr marL="0" indent="0" algn="ctr">
              <a:lnSpc>
                <a:spcPct val="80000"/>
              </a:lnSpc>
              <a:spcBef>
                <a:spcPts val="0"/>
              </a:spcBef>
              <a:buNone/>
            </a:pPr>
            <a:r>
              <a:rPr lang="hr-HR" sz="2800" b="1" dirty="0">
                <a:solidFill>
                  <a:schemeClr val="tx2">
                    <a:lumMod val="75000"/>
                  </a:schemeClr>
                </a:solidFill>
                <a:latin typeface="+mn-lt"/>
                <a:ea typeface="VladaRHSans Bk" panose="02000000000000000000" pitchFamily="50" charset="-18"/>
              </a:rPr>
              <a:t>Sufinanciranje projekata – Nacionalni programi </a:t>
            </a:r>
          </a:p>
          <a:p>
            <a:pPr marL="0" lvl="0" indent="0">
              <a:lnSpc>
                <a:spcPct val="80000"/>
              </a:lnSpc>
              <a:spcBef>
                <a:spcPts val="0"/>
              </a:spcBef>
              <a:buNone/>
            </a:pPr>
            <a:endParaRPr lang="hr-HR" sz="1800" b="1" dirty="0">
              <a:solidFill>
                <a:srgbClr val="FF0000"/>
              </a:solidFill>
              <a:latin typeface="VladaRHSans Bk" panose="02000000000000000000" pitchFamily="50" charset="-18"/>
              <a:ea typeface="VladaRHSans Bk" panose="02000000000000000000" pitchFamily="50" charset="-18"/>
            </a:endParaRPr>
          </a:p>
          <a:p>
            <a:pPr marL="0" lvl="0" indent="0">
              <a:lnSpc>
                <a:spcPct val="80000"/>
              </a:lnSpc>
              <a:spcBef>
                <a:spcPts val="0"/>
              </a:spcBef>
              <a:buNone/>
            </a:pPr>
            <a:endParaRPr lang="hr-HR" sz="1800" b="1" dirty="0">
              <a:solidFill>
                <a:srgbClr val="FF0000"/>
              </a:solidFill>
              <a:latin typeface="Calibri"/>
              <a:ea typeface="VladaRHSans Bk" panose="02000000000000000000" pitchFamily="50" charset="-18"/>
            </a:endParaRPr>
          </a:p>
          <a:p>
            <a:pPr marL="457200" lvl="0" indent="-457200">
              <a:lnSpc>
                <a:spcPct val="80000"/>
              </a:lnSpc>
              <a:spcBef>
                <a:spcPts val="0"/>
              </a:spcBef>
              <a:buFont typeface="Arial" pitchFamily="34" charset="0"/>
              <a:buAutoNum type="arabicPeriod"/>
            </a:pPr>
            <a:r>
              <a:rPr lang="hr-HR" sz="1800" b="1" dirty="0">
                <a:solidFill>
                  <a:prstClr val="black"/>
                </a:solidFill>
                <a:latin typeface="Calibri"/>
                <a:ea typeface="VladaRHSans Bk" panose="02000000000000000000" pitchFamily="50" charset="-18"/>
              </a:rPr>
              <a:t>REZULTATI PROVEDBE 2016.-2017. GODINE</a:t>
            </a:r>
          </a:p>
          <a:p>
            <a:pPr marL="0" lvl="0" indent="0">
              <a:lnSpc>
                <a:spcPct val="80000"/>
              </a:lnSpc>
              <a:spcBef>
                <a:spcPts val="0"/>
              </a:spcBef>
              <a:buNone/>
            </a:pPr>
            <a:endParaRPr lang="hr-HR" sz="400" b="1" dirty="0">
              <a:solidFill>
                <a:prstClr val="black"/>
              </a:solidFill>
              <a:latin typeface="Calibri"/>
              <a:ea typeface="VladaRHSans Bk" panose="02000000000000000000" pitchFamily="50" charset="-18"/>
            </a:endParaRPr>
          </a:p>
          <a:p>
            <a:pPr marL="0" lvl="0" indent="0">
              <a:lnSpc>
                <a:spcPct val="80000"/>
              </a:lnSpc>
              <a:spcBef>
                <a:spcPts val="600"/>
              </a:spcBef>
              <a:buNone/>
            </a:pPr>
            <a:r>
              <a:rPr lang="hr-HR" sz="1600" dirty="0">
                <a:solidFill>
                  <a:schemeClr val="tx1"/>
                </a:solidFill>
                <a:latin typeface="Calibri"/>
                <a:ea typeface="VladaRHSans Bk" panose="02000000000000000000" pitchFamily="50" charset="-18"/>
              </a:rPr>
              <a:t>Sufinanciranje projekata putem godišnjih programa na području županija obuhvaćenih Projektom Slavonija, Baranja i Srijem:</a:t>
            </a:r>
          </a:p>
          <a:p>
            <a:pPr lvl="0">
              <a:lnSpc>
                <a:spcPct val="120000"/>
              </a:lnSpc>
              <a:spcBef>
                <a:spcPts val="0"/>
              </a:spcBef>
              <a:buFont typeface="Wingdings" panose="05000000000000000000" pitchFamily="2" charset="2"/>
              <a:buChar char="§"/>
            </a:pPr>
            <a:r>
              <a:rPr lang="pl-PL" sz="1600" b="1" dirty="0">
                <a:solidFill>
                  <a:schemeClr val="tx1"/>
                </a:solidFill>
                <a:latin typeface="Calibri"/>
                <a:ea typeface="VladaRHSans Bk" panose="02000000000000000000" pitchFamily="50" charset="-18"/>
              </a:rPr>
              <a:t>Program održivog razvoja lokalne zajednice </a:t>
            </a:r>
            <a:r>
              <a:rPr lang="pl-PL" sz="1600" dirty="0">
                <a:solidFill>
                  <a:schemeClr val="tx1"/>
                </a:solidFill>
                <a:latin typeface="Calibri"/>
                <a:ea typeface="VladaRHSans Bk" panose="02000000000000000000" pitchFamily="50" charset="-18"/>
              </a:rPr>
              <a:t>(PORLZ) – </a:t>
            </a:r>
            <a:r>
              <a:rPr lang="pl-PL" sz="1600" b="1" dirty="0">
                <a:solidFill>
                  <a:schemeClr val="tx1"/>
                </a:solidFill>
                <a:latin typeface="Calibri"/>
                <a:ea typeface="VladaRHSans Bk" panose="02000000000000000000" pitchFamily="50" charset="-18"/>
              </a:rPr>
              <a:t>163 projekata </a:t>
            </a:r>
            <a:r>
              <a:rPr lang="pl-PL" sz="1600" dirty="0">
                <a:solidFill>
                  <a:schemeClr val="tx1"/>
                </a:solidFill>
                <a:latin typeface="Calibri"/>
                <a:ea typeface="VladaRHSans Bk" panose="02000000000000000000" pitchFamily="50" charset="-18"/>
              </a:rPr>
              <a:t>u iznosu od </a:t>
            </a:r>
            <a:r>
              <a:rPr lang="pl-PL" sz="1600" b="1" dirty="0">
                <a:solidFill>
                  <a:schemeClr val="tx1"/>
                </a:solidFill>
                <a:latin typeface="Calibri"/>
                <a:ea typeface="VladaRHSans Bk" panose="02000000000000000000" pitchFamily="50" charset="-18"/>
              </a:rPr>
              <a:t>47,87 milijuna kuna </a:t>
            </a:r>
          </a:p>
          <a:p>
            <a:pPr lvl="0">
              <a:lnSpc>
                <a:spcPct val="120000"/>
              </a:lnSpc>
              <a:spcBef>
                <a:spcPts val="0"/>
              </a:spcBef>
              <a:buFont typeface="Wingdings" panose="05000000000000000000" pitchFamily="2" charset="2"/>
              <a:buChar char="§"/>
            </a:pPr>
            <a:r>
              <a:rPr lang="pl-PL" sz="1600" b="1" dirty="0">
                <a:solidFill>
                  <a:schemeClr val="tx1"/>
                </a:solidFill>
                <a:latin typeface="Calibri"/>
                <a:ea typeface="VladaRHSans Bk" panose="02000000000000000000" pitchFamily="50" charset="-18"/>
              </a:rPr>
              <a:t>Program podrške regionalnom razvoju </a:t>
            </a:r>
            <a:r>
              <a:rPr lang="pl-PL" sz="1600" dirty="0">
                <a:solidFill>
                  <a:schemeClr val="tx1"/>
                </a:solidFill>
                <a:latin typeface="Calibri"/>
                <a:ea typeface="VladaRHSans Bk" panose="02000000000000000000" pitchFamily="50" charset="-18"/>
              </a:rPr>
              <a:t>(PPRR</a:t>
            </a:r>
            <a:r>
              <a:rPr lang="hr-HR" sz="1600" dirty="0">
                <a:solidFill>
                  <a:schemeClr val="tx1"/>
                </a:solidFill>
                <a:latin typeface="Calibri"/>
                <a:ea typeface="VladaRHSans Bk" panose="02000000000000000000" pitchFamily="50" charset="-18"/>
              </a:rPr>
              <a:t>) – </a:t>
            </a:r>
            <a:r>
              <a:rPr lang="hr-HR" sz="1600" b="1" dirty="0">
                <a:solidFill>
                  <a:schemeClr val="tx1"/>
                </a:solidFill>
                <a:latin typeface="Calibri"/>
                <a:ea typeface="VladaRHSans Bk" panose="02000000000000000000" pitchFamily="50" charset="-18"/>
              </a:rPr>
              <a:t>18 projekata </a:t>
            </a:r>
            <a:r>
              <a:rPr lang="pl-PL" sz="1600" dirty="0">
                <a:solidFill>
                  <a:schemeClr val="tx1"/>
                </a:solidFill>
                <a:latin typeface="Calibri"/>
                <a:ea typeface="VladaRHSans Bk" panose="02000000000000000000" pitchFamily="50" charset="-18"/>
              </a:rPr>
              <a:t>u iznosu od </a:t>
            </a:r>
            <a:r>
              <a:rPr lang="pl-PL" sz="1600" b="1" dirty="0">
                <a:solidFill>
                  <a:schemeClr val="tx1"/>
                </a:solidFill>
                <a:latin typeface="Calibri"/>
                <a:ea typeface="VladaRHSans Bk" panose="02000000000000000000" pitchFamily="50" charset="-18"/>
              </a:rPr>
              <a:t>9,22 milijuna kuna </a:t>
            </a:r>
            <a:endParaRPr lang="hr-HR" sz="1600" b="1" dirty="0">
              <a:solidFill>
                <a:schemeClr val="tx1"/>
              </a:solidFill>
              <a:latin typeface="Calibri"/>
              <a:ea typeface="VladaRHSans Bk" panose="02000000000000000000" pitchFamily="50" charset="-18"/>
            </a:endParaRPr>
          </a:p>
          <a:p>
            <a:pPr lvl="0">
              <a:lnSpc>
                <a:spcPct val="120000"/>
              </a:lnSpc>
              <a:spcBef>
                <a:spcPts val="0"/>
              </a:spcBef>
              <a:buFont typeface="Wingdings" panose="05000000000000000000" pitchFamily="2" charset="2"/>
              <a:buChar char="§"/>
            </a:pPr>
            <a:r>
              <a:rPr lang="hr-HR" sz="1600" b="1" dirty="0">
                <a:solidFill>
                  <a:schemeClr val="tx1"/>
                </a:solidFill>
                <a:latin typeface="Calibri"/>
                <a:ea typeface="VladaRHSans Bk" panose="02000000000000000000" pitchFamily="50" charset="-18"/>
              </a:rPr>
              <a:t>Program podrške poboljšanju materijalnih uvjeta u osnovnim i srednjim školama </a:t>
            </a:r>
            <a:r>
              <a:rPr lang="hr-HR" sz="1600" dirty="0">
                <a:solidFill>
                  <a:schemeClr val="tx1"/>
                </a:solidFill>
                <a:latin typeface="Calibri"/>
                <a:ea typeface="VladaRHSans Bk" panose="02000000000000000000" pitchFamily="50" charset="-18"/>
              </a:rPr>
              <a:t>- </a:t>
            </a:r>
            <a:r>
              <a:rPr lang="hr-HR" sz="1600" b="1" dirty="0">
                <a:solidFill>
                  <a:schemeClr val="tx1"/>
                </a:solidFill>
                <a:latin typeface="Calibri"/>
                <a:ea typeface="VladaRHSans Bk" panose="02000000000000000000" pitchFamily="50" charset="-18"/>
              </a:rPr>
              <a:t>14 školskih objekata </a:t>
            </a:r>
            <a:r>
              <a:rPr lang="hr-HR" sz="1600" dirty="0">
                <a:solidFill>
                  <a:schemeClr val="tx1"/>
                </a:solidFill>
                <a:latin typeface="Calibri"/>
                <a:ea typeface="VladaRHSans Bk" panose="02000000000000000000" pitchFamily="50" charset="-18"/>
              </a:rPr>
              <a:t>u iznosu od </a:t>
            </a:r>
            <a:r>
              <a:rPr lang="hr-HR" sz="1600" b="1" dirty="0">
                <a:solidFill>
                  <a:schemeClr val="tx1"/>
                </a:solidFill>
                <a:latin typeface="Calibri"/>
                <a:ea typeface="VladaRHSans Bk" panose="02000000000000000000" pitchFamily="50" charset="-18"/>
              </a:rPr>
              <a:t>16,14 milijuna kuna</a:t>
            </a:r>
          </a:p>
          <a:p>
            <a:pPr lvl="0">
              <a:lnSpc>
                <a:spcPct val="80000"/>
              </a:lnSpc>
              <a:spcBef>
                <a:spcPts val="600"/>
              </a:spcBef>
              <a:buFont typeface="Wingdings" panose="05000000000000000000" pitchFamily="2" charset="2"/>
              <a:buChar char="§"/>
            </a:pPr>
            <a:endParaRPr lang="hr-HR" sz="900" dirty="0">
              <a:solidFill>
                <a:srgbClr val="4F81BD">
                  <a:lumMod val="75000"/>
                </a:srgbClr>
              </a:solidFill>
              <a:latin typeface="Calibri"/>
              <a:ea typeface="VladaRHSans Bk" panose="02000000000000000000" pitchFamily="50" charset="-18"/>
            </a:endParaRPr>
          </a:p>
          <a:p>
            <a:pPr marL="0" lvl="0" indent="0">
              <a:lnSpc>
                <a:spcPct val="80000"/>
              </a:lnSpc>
              <a:spcBef>
                <a:spcPts val="600"/>
              </a:spcBef>
              <a:buNone/>
            </a:pPr>
            <a:r>
              <a:rPr lang="hr-HR" sz="1800" b="1" dirty="0">
                <a:solidFill>
                  <a:prstClr val="black"/>
                </a:solidFill>
                <a:latin typeface="Calibri"/>
                <a:ea typeface="VladaRHSans Bk" panose="02000000000000000000" pitchFamily="50" charset="-18"/>
              </a:rPr>
              <a:t>2. PLANIRANI PROGRAMI I AKTIVNOSTI U 2018. GODINI</a:t>
            </a:r>
          </a:p>
          <a:p>
            <a:pPr marL="0" lvl="0" indent="0">
              <a:lnSpc>
                <a:spcPct val="80000"/>
              </a:lnSpc>
              <a:spcBef>
                <a:spcPts val="600"/>
              </a:spcBef>
              <a:buNone/>
            </a:pPr>
            <a:endParaRPr lang="hr-HR" sz="400" b="1" dirty="0">
              <a:solidFill>
                <a:prstClr val="black"/>
              </a:solidFill>
              <a:latin typeface="Calibri"/>
              <a:ea typeface="VladaRHSans Bk" panose="02000000000000000000" pitchFamily="50" charset="-18"/>
            </a:endParaRPr>
          </a:p>
          <a:p>
            <a:pPr lvl="0">
              <a:lnSpc>
                <a:spcPct val="120000"/>
              </a:lnSpc>
              <a:spcBef>
                <a:spcPts val="0"/>
              </a:spcBef>
              <a:buFont typeface="Wingdings" panose="05000000000000000000" pitchFamily="2" charset="2"/>
              <a:buChar char="§"/>
            </a:pPr>
            <a:r>
              <a:rPr lang="pl-PL" sz="1600" b="1" dirty="0">
                <a:solidFill>
                  <a:schemeClr val="tx1"/>
                </a:solidFill>
                <a:latin typeface="Calibri"/>
                <a:ea typeface="VladaRHSans Bk" panose="02000000000000000000" pitchFamily="50" charset="-18"/>
              </a:rPr>
              <a:t>Program održivog razvoja lokalne zajednice </a:t>
            </a:r>
            <a:r>
              <a:rPr lang="pl-PL" sz="1600" dirty="0">
                <a:solidFill>
                  <a:schemeClr val="tx1"/>
                </a:solidFill>
                <a:latin typeface="Calibri"/>
                <a:ea typeface="VladaRHSans Bk" panose="02000000000000000000" pitchFamily="50" charset="-18"/>
              </a:rPr>
              <a:t>(PORLZ) – Poziv za iskaz interesa za sufinanciranje projekata prema Programu je u tijeku i </a:t>
            </a:r>
            <a:r>
              <a:rPr lang="pl-PL" sz="1600" b="1" dirty="0">
                <a:solidFill>
                  <a:schemeClr val="tx1"/>
                </a:solidFill>
                <a:latin typeface="Calibri"/>
                <a:ea typeface="VladaRHSans Bk" panose="02000000000000000000" pitchFamily="50" charset="-18"/>
              </a:rPr>
              <a:t>otvoren do 5. ožujka 2018.; za županije obuhvaćeme Projektom Slavonija, Baranja i Srijem osigurano 23,4 milijuna kuna</a:t>
            </a:r>
          </a:p>
          <a:p>
            <a:pPr lvl="0">
              <a:lnSpc>
                <a:spcPct val="120000"/>
              </a:lnSpc>
              <a:spcBef>
                <a:spcPts val="0"/>
              </a:spcBef>
              <a:buFont typeface="Wingdings" panose="05000000000000000000" pitchFamily="2" charset="2"/>
              <a:buChar char="§"/>
            </a:pPr>
            <a:r>
              <a:rPr lang="pl-PL" sz="1600" b="1" dirty="0">
                <a:solidFill>
                  <a:schemeClr val="tx1"/>
                </a:solidFill>
                <a:latin typeface="Calibri"/>
                <a:ea typeface="VladaRHSans Bk" panose="02000000000000000000" pitchFamily="50" charset="-18"/>
              </a:rPr>
              <a:t>Program podrške regionalnom razvoju </a:t>
            </a:r>
            <a:r>
              <a:rPr lang="pl-PL" sz="1600" dirty="0">
                <a:solidFill>
                  <a:schemeClr val="tx1"/>
                </a:solidFill>
                <a:latin typeface="Calibri"/>
                <a:ea typeface="VladaRHSans Bk" panose="02000000000000000000" pitchFamily="50" charset="-18"/>
              </a:rPr>
              <a:t>(PPRR</a:t>
            </a:r>
            <a:r>
              <a:rPr lang="hr-HR" sz="1600" dirty="0">
                <a:solidFill>
                  <a:schemeClr val="tx1"/>
                </a:solidFill>
                <a:latin typeface="Calibri"/>
                <a:ea typeface="VladaRHSans Bk" panose="02000000000000000000" pitchFamily="50" charset="-18"/>
              </a:rPr>
              <a:t>) – Poziv za dostavu zahtjeva za sufinanciranje projekata prema ovom Programu </a:t>
            </a:r>
            <a:r>
              <a:rPr lang="hr-HR" sz="1600" b="1" dirty="0">
                <a:solidFill>
                  <a:schemeClr val="tx1"/>
                </a:solidFill>
                <a:latin typeface="Calibri"/>
                <a:ea typeface="VladaRHSans Bk" panose="02000000000000000000" pitchFamily="50" charset="-18"/>
              </a:rPr>
              <a:t>bit će objavljen početkom ožujka</a:t>
            </a:r>
            <a:r>
              <a:rPr lang="hr-HR" sz="1600" dirty="0">
                <a:solidFill>
                  <a:schemeClr val="tx1"/>
                </a:solidFill>
                <a:latin typeface="Calibri"/>
                <a:ea typeface="VladaRHSans Bk" panose="02000000000000000000" pitchFamily="50" charset="-18"/>
              </a:rPr>
              <a:t>; </a:t>
            </a:r>
            <a:r>
              <a:rPr lang="pl-PL" sz="1600" b="1" dirty="0">
                <a:solidFill>
                  <a:schemeClr val="tx1"/>
                </a:solidFill>
                <a:latin typeface="Calibri"/>
                <a:ea typeface="VladaRHSans Bk" panose="02000000000000000000" pitchFamily="50" charset="-18"/>
              </a:rPr>
              <a:t>za županije obuhvaćeme Projektom Slavonija, Baranja i Srijem osigurano cca 4,0 milijuna kuna</a:t>
            </a:r>
          </a:p>
          <a:p>
            <a:pPr lvl="0">
              <a:lnSpc>
                <a:spcPct val="120000"/>
              </a:lnSpc>
              <a:spcBef>
                <a:spcPts val="0"/>
              </a:spcBef>
              <a:buFont typeface="Wingdings" panose="05000000000000000000" pitchFamily="2" charset="2"/>
              <a:buChar char="§"/>
            </a:pPr>
            <a:r>
              <a:rPr lang="hr-HR" sz="1600" b="1" dirty="0">
                <a:solidFill>
                  <a:schemeClr val="tx1"/>
                </a:solidFill>
                <a:latin typeface="Calibri"/>
                <a:ea typeface="VladaRHSans Bk" panose="02000000000000000000" pitchFamily="50" charset="-18"/>
              </a:rPr>
              <a:t>Program pripreme lokalnih razvojnih projekata prihvatljivih za financiranje iz ESI fondova – projektna dokumentacija</a:t>
            </a:r>
          </a:p>
          <a:p>
            <a:pPr marL="0" lvl="0" indent="0">
              <a:lnSpc>
                <a:spcPct val="120000"/>
              </a:lnSpc>
              <a:spcBef>
                <a:spcPts val="0"/>
              </a:spcBef>
              <a:buNone/>
            </a:pPr>
            <a:r>
              <a:rPr lang="hr-HR" sz="1600" dirty="0">
                <a:solidFill>
                  <a:schemeClr val="tx1"/>
                </a:solidFill>
                <a:latin typeface="Calibri"/>
                <a:ea typeface="VladaRHSans Bk" panose="02000000000000000000" pitchFamily="50" charset="-18"/>
              </a:rPr>
              <a:t>        - </a:t>
            </a:r>
            <a:r>
              <a:rPr lang="hr-HR" sz="1600" b="1" dirty="0">
                <a:solidFill>
                  <a:schemeClr val="tx1"/>
                </a:solidFill>
                <a:latin typeface="Calibri"/>
                <a:ea typeface="VladaRHSans Bk" panose="02000000000000000000" pitchFamily="50" charset="-18"/>
              </a:rPr>
              <a:t>za županije obuhvaćenih Projektom Slavonija, Baranja i Srijem namijenjeno 40 milijuna kuna</a:t>
            </a:r>
            <a:r>
              <a:rPr lang="hr-HR" sz="1600" dirty="0">
                <a:solidFill>
                  <a:schemeClr val="tx1"/>
                </a:solidFill>
                <a:latin typeface="Calibri"/>
                <a:ea typeface="VladaRHSans Bk" panose="02000000000000000000" pitchFamily="50" charset="-18"/>
              </a:rPr>
              <a:t>; </a:t>
            </a:r>
            <a:r>
              <a:rPr lang="hr-HR" sz="1600" b="1" dirty="0">
                <a:solidFill>
                  <a:schemeClr val="tx1"/>
                </a:solidFill>
                <a:latin typeface="Calibri"/>
                <a:ea typeface="VladaRHSans Bk" panose="02000000000000000000" pitchFamily="50" charset="-18"/>
              </a:rPr>
              <a:t>krajem veljače izvršit će se  </a:t>
            </a:r>
          </a:p>
          <a:p>
            <a:pPr marL="0" lvl="0" indent="0">
              <a:lnSpc>
                <a:spcPct val="120000"/>
              </a:lnSpc>
              <a:spcBef>
                <a:spcPts val="0"/>
              </a:spcBef>
              <a:buNone/>
            </a:pPr>
            <a:r>
              <a:rPr lang="hr-HR" sz="1600" b="1" dirty="0">
                <a:solidFill>
                  <a:schemeClr val="tx1"/>
                </a:solidFill>
                <a:latin typeface="Calibri"/>
                <a:ea typeface="VladaRHSans Bk" panose="02000000000000000000" pitchFamily="50" charset="-18"/>
              </a:rPr>
              <a:t>         odabir projekata</a:t>
            </a:r>
            <a:r>
              <a:rPr lang="hr-HR" sz="1600" dirty="0">
                <a:solidFill>
                  <a:schemeClr val="tx1"/>
                </a:solidFill>
                <a:latin typeface="Calibri"/>
                <a:ea typeface="VladaRHSans Bk" panose="02000000000000000000" pitchFamily="50" charset="-18"/>
              </a:rPr>
              <a:t> te sukladno raspoloživim sredstvima sklapat će se ugovori o sufinanciranju</a:t>
            </a:r>
          </a:p>
          <a:p>
            <a:endParaRPr lang="hr-HR" dirty="0">
              <a:latin typeface="+mn-lt"/>
            </a:endParaRPr>
          </a:p>
        </p:txBody>
      </p:sp>
    </p:spTree>
    <p:extLst>
      <p:ext uri="{BB962C8B-B14F-4D97-AF65-F5344CB8AC3E}">
        <p14:creationId xmlns:p14="http://schemas.microsoft.com/office/powerpoint/2010/main" val="220466402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2821" y="1238081"/>
            <a:ext cx="11269579" cy="5619919"/>
          </a:xfrm>
        </p:spPr>
        <p:txBody>
          <a:bodyPr>
            <a:noAutofit/>
          </a:bodyPr>
          <a:lstStyle/>
          <a:p>
            <a:pPr marL="0" indent="0" algn="ctr">
              <a:buNone/>
            </a:pPr>
            <a:r>
              <a:rPr lang="hr-HR" sz="2800" b="1" dirty="0">
                <a:solidFill>
                  <a:schemeClr val="tx2">
                    <a:lumMod val="75000"/>
                  </a:schemeClr>
                </a:solidFill>
                <a:latin typeface="+mn-lt"/>
                <a:ea typeface="VladaRHSans Lt" panose="02000000000000000000" pitchFamily="50" charset="-18"/>
              </a:rPr>
              <a:t>Fond za regionalni razvoj </a:t>
            </a:r>
          </a:p>
          <a:p>
            <a:pPr marL="0" indent="0" algn="ctr">
              <a:buNone/>
            </a:pPr>
            <a:endParaRPr lang="hr-HR" sz="2800" b="1" dirty="0">
              <a:solidFill>
                <a:schemeClr val="tx2">
                  <a:lumMod val="75000"/>
                </a:schemeClr>
              </a:solidFill>
              <a:latin typeface="+mn-lt"/>
              <a:ea typeface="VladaRHSans Lt" panose="02000000000000000000" pitchFamily="50" charset="-18"/>
            </a:endParaRPr>
          </a:p>
          <a:p>
            <a:pPr algn="just"/>
            <a:r>
              <a:rPr lang="hr-HR" sz="2400" b="1" dirty="0">
                <a:solidFill>
                  <a:schemeClr val="tx1"/>
                </a:solidFill>
                <a:latin typeface="+mn-lt"/>
              </a:rPr>
              <a:t>u 2017. iz Fonda je isplaćeno 118,65 </a:t>
            </a:r>
            <a:r>
              <a:rPr lang="hr-HR" sz="2400" b="1" dirty="0" err="1">
                <a:solidFill>
                  <a:schemeClr val="tx1"/>
                </a:solidFill>
                <a:latin typeface="+mn-lt"/>
              </a:rPr>
              <a:t>mil</a:t>
            </a:r>
            <a:r>
              <a:rPr lang="hr-HR" sz="2400" b="1" dirty="0">
                <a:solidFill>
                  <a:schemeClr val="tx1"/>
                </a:solidFill>
                <a:latin typeface="+mn-lt"/>
              </a:rPr>
              <a:t> kuna </a:t>
            </a:r>
          </a:p>
          <a:p>
            <a:pPr marL="0" indent="0" algn="just">
              <a:buNone/>
            </a:pPr>
            <a:endParaRPr lang="hr-HR" sz="2400" b="1" dirty="0">
              <a:solidFill>
                <a:schemeClr val="tx1"/>
              </a:solidFill>
              <a:latin typeface="+mn-lt"/>
            </a:endParaRPr>
          </a:p>
          <a:p>
            <a:pPr algn="just"/>
            <a:r>
              <a:rPr lang="hr-HR" sz="2400" dirty="0">
                <a:solidFill>
                  <a:schemeClr val="tx1"/>
                </a:solidFill>
                <a:latin typeface="+mn-lt"/>
              </a:rPr>
              <a:t>sredstvima Fonda sufinancirani su u iznosu od </a:t>
            </a:r>
            <a:r>
              <a:rPr lang="hr-HR" sz="2400" b="1" dirty="0">
                <a:solidFill>
                  <a:schemeClr val="tx1"/>
                </a:solidFill>
                <a:latin typeface="+mn-lt"/>
              </a:rPr>
              <a:t>97,65 </a:t>
            </a:r>
            <a:r>
              <a:rPr lang="hr-HR" sz="2400" b="1" dirty="0" err="1">
                <a:solidFill>
                  <a:schemeClr val="tx1"/>
                </a:solidFill>
                <a:latin typeface="+mn-lt"/>
              </a:rPr>
              <a:t>mil</a:t>
            </a:r>
            <a:r>
              <a:rPr lang="hr-HR" sz="2400" b="1" dirty="0">
                <a:solidFill>
                  <a:schemeClr val="tx1"/>
                </a:solidFill>
                <a:latin typeface="+mn-lt"/>
              </a:rPr>
              <a:t> kuna</a:t>
            </a:r>
            <a:r>
              <a:rPr lang="hr-HR" sz="2400" dirty="0">
                <a:solidFill>
                  <a:schemeClr val="tx1"/>
                </a:solidFill>
                <a:latin typeface="+mn-lt"/>
              </a:rPr>
              <a:t>: </a:t>
            </a:r>
          </a:p>
          <a:p>
            <a:pPr marL="0" indent="0" algn="just">
              <a:buNone/>
            </a:pPr>
            <a:endParaRPr lang="hr-HR" sz="2400" dirty="0">
              <a:solidFill>
                <a:schemeClr val="tx1"/>
              </a:solidFill>
              <a:latin typeface="+mn-lt"/>
            </a:endParaRPr>
          </a:p>
          <a:p>
            <a:pPr lvl="1" algn="just"/>
            <a:r>
              <a:rPr lang="hr-HR" sz="2400" b="1" dirty="0">
                <a:solidFill>
                  <a:schemeClr val="tx1"/>
                </a:solidFill>
                <a:latin typeface="+mn-lt"/>
              </a:rPr>
              <a:t>Program podrške regionalnom razvoju i</a:t>
            </a:r>
          </a:p>
          <a:p>
            <a:pPr lvl="1" algn="just"/>
            <a:r>
              <a:rPr lang="hr-HR" sz="2400" b="1" dirty="0">
                <a:solidFill>
                  <a:schemeClr val="tx1"/>
                </a:solidFill>
                <a:latin typeface="+mn-lt"/>
              </a:rPr>
              <a:t>Program podrške poboljšanju materijalnih uvjeta u osnovnim i srednjim školama</a:t>
            </a:r>
          </a:p>
          <a:p>
            <a:pPr marL="457200" lvl="1" indent="0" algn="just">
              <a:buNone/>
            </a:pPr>
            <a:endParaRPr lang="hr-HR" sz="2400" dirty="0">
              <a:solidFill>
                <a:schemeClr val="tx1"/>
              </a:solidFill>
              <a:latin typeface="+mn-lt"/>
            </a:endParaRPr>
          </a:p>
          <a:p>
            <a:pPr algn="just"/>
            <a:r>
              <a:rPr lang="hr-HR" sz="2400" b="1" dirty="0">
                <a:solidFill>
                  <a:schemeClr val="tx1"/>
                </a:solidFill>
                <a:latin typeface="+mn-lt"/>
              </a:rPr>
              <a:t>21 </a:t>
            </a:r>
            <a:r>
              <a:rPr lang="hr-HR" sz="2400" b="1" dirty="0" err="1">
                <a:solidFill>
                  <a:schemeClr val="tx1"/>
                </a:solidFill>
                <a:latin typeface="+mn-lt"/>
              </a:rPr>
              <a:t>mil</a:t>
            </a:r>
            <a:r>
              <a:rPr lang="hr-HR" sz="2400" b="1" dirty="0">
                <a:solidFill>
                  <a:schemeClr val="tx1"/>
                </a:solidFill>
                <a:latin typeface="+mn-lt"/>
              </a:rPr>
              <a:t> kuna </a:t>
            </a:r>
            <a:r>
              <a:rPr lang="hr-HR" sz="2400" dirty="0">
                <a:solidFill>
                  <a:schemeClr val="tx1"/>
                </a:solidFill>
                <a:latin typeface="+mn-lt"/>
              </a:rPr>
              <a:t>dodijeljen je </a:t>
            </a:r>
            <a:r>
              <a:rPr lang="hr-HR" sz="2400" b="1" dirty="0">
                <a:solidFill>
                  <a:schemeClr val="tx1"/>
                </a:solidFill>
                <a:latin typeface="+mn-lt"/>
              </a:rPr>
              <a:t>regionalnim koordinatorima </a:t>
            </a:r>
            <a:r>
              <a:rPr lang="hr-HR" sz="2400" dirty="0">
                <a:solidFill>
                  <a:schemeClr val="tx1"/>
                </a:solidFill>
                <a:latin typeface="+mn-lt"/>
              </a:rPr>
              <a:t>temeljem </a:t>
            </a:r>
            <a:r>
              <a:rPr lang="hr-HR" sz="2400" b="1" dirty="0">
                <a:solidFill>
                  <a:schemeClr val="tx1"/>
                </a:solidFill>
                <a:latin typeface="+mn-lt"/>
              </a:rPr>
              <a:t>Sporazuma o suradnji na izradi „Nacionalne razvojne strategije do 2030. godine“ i provedbi Programa pripreme lokalnih razvojnih projekata prihvatljivih za financiranje iz ESI fondova</a:t>
            </a:r>
            <a:endParaRPr lang="hr-HR" sz="2400" b="1" dirty="0">
              <a:solidFill>
                <a:schemeClr val="tx1"/>
              </a:solidFill>
              <a:latin typeface="+mn-lt"/>
              <a:ea typeface="VladaRHSans Bk" panose="02000000000000000000" pitchFamily="50" charset="-18"/>
            </a:endParaRPr>
          </a:p>
        </p:txBody>
      </p:sp>
      <p:sp>
        <p:nvSpPr>
          <p:cNvPr id="5" name="Title 1"/>
          <p:cNvSpPr>
            <a:spLocks noGrp="1"/>
          </p:cNvSpPr>
          <p:nvPr>
            <p:ph type="title"/>
          </p:nvPr>
        </p:nvSpPr>
        <p:spPr>
          <a:xfrm>
            <a:off x="609600" y="214290"/>
            <a:ext cx="10972800" cy="836843"/>
          </a:xfrm>
        </p:spPr>
        <p:txBody>
          <a:bodyPr vert="horz" lIns="91440" tIns="45720" rIns="91440" bIns="45720" rtlCol="0" anchor="ctr">
            <a:noAutofit/>
          </a:bodyPr>
          <a:lstStyle/>
          <a:p>
            <a:r>
              <a:rPr lang="hr-HR" sz="3200" b="1" dirty="0">
                <a:latin typeface="+mn-lt"/>
                <a:ea typeface="VladaRHSans Bk" panose="02000000000000000000" pitchFamily="50" charset="-18"/>
                <a:cs typeface="+mn-cs"/>
              </a:rPr>
              <a:t>Informacija o provedbi Projekta Slavonija, Baranja i Srijem</a:t>
            </a:r>
            <a:endParaRPr lang="hr-HR" sz="3600" b="1" dirty="0">
              <a:latin typeface="+mn-lt"/>
            </a:endParaRPr>
          </a:p>
        </p:txBody>
      </p:sp>
    </p:spTree>
    <p:extLst>
      <p:ext uri="{BB962C8B-B14F-4D97-AF65-F5344CB8AC3E}">
        <p14:creationId xmlns:p14="http://schemas.microsoft.com/office/powerpoint/2010/main" val="6595820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2821" y="1238081"/>
            <a:ext cx="11269579" cy="5619919"/>
          </a:xfrm>
        </p:spPr>
        <p:txBody>
          <a:bodyPr>
            <a:noAutofit/>
          </a:bodyPr>
          <a:lstStyle/>
          <a:p>
            <a:pPr marL="0" indent="0" algn="ctr">
              <a:buNone/>
            </a:pPr>
            <a:r>
              <a:rPr lang="hr-HR" sz="2800" b="1" dirty="0">
                <a:solidFill>
                  <a:schemeClr val="tx2">
                    <a:lumMod val="75000"/>
                  </a:schemeClr>
                </a:solidFill>
                <a:latin typeface="+mn-lt"/>
                <a:ea typeface="VladaRHSans Lt" panose="02000000000000000000" pitchFamily="50" charset="-18"/>
              </a:rPr>
              <a:t>Fond za regionalni razvoj </a:t>
            </a:r>
          </a:p>
          <a:p>
            <a:pPr lvl="0">
              <a:spcAft>
                <a:spcPts val="600"/>
              </a:spcAft>
            </a:pPr>
            <a:r>
              <a:rPr lang="hr-HR" sz="2400" b="1" dirty="0">
                <a:solidFill>
                  <a:schemeClr val="tx1"/>
                </a:solidFill>
                <a:latin typeface="+mn-lt"/>
                <a:ea typeface="VladaRHSans Lt" panose="02000000000000000000" pitchFamily="50" charset="-18"/>
              </a:rPr>
              <a:t>u državnom proračunu za 2018. na poziciji Fond za regionalni razvoj, osigurano je 90 milijuna kuna</a:t>
            </a:r>
          </a:p>
          <a:p>
            <a:pPr lvl="0">
              <a:spcAft>
                <a:spcPts val="600"/>
              </a:spcAft>
            </a:pPr>
            <a:r>
              <a:rPr lang="hr-HR" sz="2000" dirty="0">
                <a:solidFill>
                  <a:schemeClr val="tx1"/>
                </a:solidFill>
                <a:latin typeface="+mn-lt"/>
                <a:ea typeface="VladaRHSans Lt" panose="02000000000000000000" pitchFamily="50" charset="-18"/>
              </a:rPr>
              <a:t>Sredstva Fonda usmjeravat će se kroz (su)financiranje programa Ministarstva regionalnoga razvoja i fondova Europske unije za sljedeće namjene:</a:t>
            </a:r>
          </a:p>
          <a:p>
            <a:pPr marL="685800" lvl="1">
              <a:spcBef>
                <a:spcPts val="0"/>
              </a:spcBef>
              <a:buFont typeface="Calibri" panose="020F0502020204030204" pitchFamily="34" charset="0"/>
              <a:buChar char="‐"/>
            </a:pPr>
            <a:r>
              <a:rPr lang="hr-HR" sz="1800" dirty="0">
                <a:solidFill>
                  <a:schemeClr val="tx1"/>
                </a:solidFill>
                <a:latin typeface="+mn-lt"/>
                <a:ea typeface="VladaRHSans Lt" panose="02000000000000000000" pitchFamily="50" charset="-18"/>
              </a:rPr>
              <a:t>pripremu projekata za EU fondova</a:t>
            </a:r>
          </a:p>
          <a:p>
            <a:pPr marL="685800" lvl="1">
              <a:spcBef>
                <a:spcPts val="0"/>
              </a:spcBef>
              <a:buFont typeface="Calibri" panose="020F0502020204030204" pitchFamily="34" charset="0"/>
              <a:buChar char="‐"/>
            </a:pPr>
            <a:r>
              <a:rPr lang="hr-HR" sz="1800" dirty="0" err="1">
                <a:solidFill>
                  <a:schemeClr val="tx1"/>
                </a:solidFill>
                <a:latin typeface="+mn-lt"/>
                <a:ea typeface="VladaRHSans Lt" panose="02000000000000000000" pitchFamily="50" charset="-18"/>
              </a:rPr>
              <a:t>predfinanciranje</a:t>
            </a:r>
            <a:r>
              <a:rPr lang="hr-HR" sz="1800" dirty="0">
                <a:solidFill>
                  <a:schemeClr val="tx1"/>
                </a:solidFill>
                <a:latin typeface="+mn-lt"/>
                <a:ea typeface="VladaRHSans Lt" panose="02000000000000000000" pitchFamily="50" charset="-18"/>
              </a:rPr>
              <a:t> EU projekata</a:t>
            </a:r>
          </a:p>
          <a:p>
            <a:pPr marL="685800" lvl="1">
              <a:spcBef>
                <a:spcPts val="0"/>
              </a:spcBef>
              <a:buFont typeface="Calibri" panose="020F0502020204030204" pitchFamily="34" charset="0"/>
              <a:buChar char="‐"/>
            </a:pPr>
            <a:r>
              <a:rPr lang="hr-HR" sz="1800" dirty="0">
                <a:solidFill>
                  <a:schemeClr val="tx1"/>
                </a:solidFill>
                <a:latin typeface="+mn-lt"/>
                <a:ea typeface="VladaRHSans Lt" panose="02000000000000000000" pitchFamily="50" charset="-18"/>
              </a:rPr>
              <a:t>sufinanciranje provedbe EU projekata </a:t>
            </a:r>
          </a:p>
          <a:p>
            <a:pPr marL="685800" lvl="1">
              <a:spcBef>
                <a:spcPts val="0"/>
              </a:spcBef>
              <a:buFont typeface="Calibri" panose="020F0502020204030204" pitchFamily="34" charset="0"/>
              <a:buChar char="‐"/>
            </a:pPr>
            <a:r>
              <a:rPr lang="hr-HR" sz="1800" dirty="0">
                <a:solidFill>
                  <a:schemeClr val="tx1"/>
                </a:solidFill>
                <a:latin typeface="+mn-lt"/>
                <a:ea typeface="VladaRHSans Lt" panose="02000000000000000000" pitchFamily="50" charset="-18"/>
              </a:rPr>
              <a:t>financiranje ravnomjernog regionalnog razvoja JLS i županija</a:t>
            </a:r>
          </a:p>
          <a:p>
            <a:pPr marL="685800" lvl="1">
              <a:spcBef>
                <a:spcPts val="0"/>
              </a:spcBef>
              <a:buFont typeface="Calibri" panose="020F0502020204030204" pitchFamily="34" charset="0"/>
              <a:buChar char="‐"/>
            </a:pPr>
            <a:r>
              <a:rPr lang="hr-HR" sz="1800" dirty="0">
                <a:solidFill>
                  <a:schemeClr val="tx1"/>
                </a:solidFill>
                <a:latin typeface="+mn-lt"/>
                <a:ea typeface="VladaRHSans Lt" panose="02000000000000000000" pitchFamily="50" charset="-18"/>
              </a:rPr>
              <a:t>za sufinanciranje kapitalnih projekata od interesa za razvoj otoka i brdsko-planinskih područja </a:t>
            </a:r>
          </a:p>
          <a:p>
            <a:pPr marL="400050" lvl="1" indent="0">
              <a:spcBef>
                <a:spcPts val="0"/>
              </a:spcBef>
              <a:buNone/>
            </a:pPr>
            <a:endParaRPr lang="hr-HR" sz="1800" dirty="0">
              <a:solidFill>
                <a:schemeClr val="tx1"/>
              </a:solidFill>
              <a:latin typeface="+mn-lt"/>
              <a:ea typeface="VladaRHSans Lt" panose="02000000000000000000" pitchFamily="50" charset="-18"/>
            </a:endParaRPr>
          </a:p>
          <a:p>
            <a:pPr lvl="0">
              <a:spcAft>
                <a:spcPts val="600"/>
              </a:spcAft>
            </a:pPr>
            <a:r>
              <a:rPr lang="hr-HR" sz="2000" dirty="0">
                <a:solidFill>
                  <a:schemeClr val="tx1"/>
                </a:solidFill>
                <a:latin typeface="+mn-lt"/>
                <a:ea typeface="VladaRHSans Lt" panose="02000000000000000000" pitchFamily="50" charset="-18"/>
              </a:rPr>
              <a:t>Kriteriji odabira odnosno intenzitet poticaja kod dodjele sredstava Fonda vezivat će se uz indeks razvijenosti</a:t>
            </a:r>
          </a:p>
          <a:p>
            <a:pPr lvl="0">
              <a:spcAft>
                <a:spcPts val="600"/>
              </a:spcAft>
            </a:pPr>
            <a:r>
              <a:rPr lang="hr-HR" sz="2000" dirty="0">
                <a:solidFill>
                  <a:schemeClr val="tx1"/>
                </a:solidFill>
                <a:latin typeface="+mn-lt"/>
                <a:ea typeface="VladaRHSans Lt" panose="02000000000000000000" pitchFamily="50" charset="-18"/>
              </a:rPr>
              <a:t>Intencija je da Fond, kao jedinstvena pozicija u proračunu Ministarstva regionalnoga razvoja i fondova Europske unije, </a:t>
            </a:r>
            <a:r>
              <a:rPr lang="hr-HR" sz="2000" b="1" dirty="0">
                <a:solidFill>
                  <a:schemeClr val="tx1"/>
                </a:solidFill>
                <a:latin typeface="+mn-lt"/>
                <a:ea typeface="VladaRHSans Lt" panose="02000000000000000000" pitchFamily="50" charset="-18"/>
              </a:rPr>
              <a:t>objedini različite proračunske aktivnosti usmjerene financiranju regionalnoga razvoja </a:t>
            </a:r>
            <a:r>
              <a:rPr lang="hr-HR" sz="2000" dirty="0">
                <a:solidFill>
                  <a:schemeClr val="tx1"/>
                </a:solidFill>
                <a:latin typeface="+mn-lt"/>
                <a:ea typeface="VladaRHSans Lt" panose="02000000000000000000" pitchFamily="50" charset="-18"/>
              </a:rPr>
              <a:t>što se planira i </a:t>
            </a:r>
            <a:r>
              <a:rPr lang="hr-HR" sz="2000" b="1" dirty="0">
                <a:solidFill>
                  <a:schemeClr val="tx1"/>
                </a:solidFill>
                <a:latin typeface="+mn-lt"/>
                <a:ea typeface="VladaRHSans Lt" panose="02000000000000000000" pitchFamily="50" charset="-18"/>
              </a:rPr>
              <a:t>realizirati u 2019.</a:t>
            </a:r>
          </a:p>
        </p:txBody>
      </p:sp>
      <p:sp>
        <p:nvSpPr>
          <p:cNvPr id="5" name="Title 1"/>
          <p:cNvSpPr>
            <a:spLocks noGrp="1"/>
          </p:cNvSpPr>
          <p:nvPr>
            <p:ph type="title"/>
          </p:nvPr>
        </p:nvSpPr>
        <p:spPr>
          <a:xfrm>
            <a:off x="609600" y="214290"/>
            <a:ext cx="10972800" cy="836843"/>
          </a:xfrm>
        </p:spPr>
        <p:txBody>
          <a:bodyPr vert="horz" lIns="91440" tIns="45720" rIns="91440" bIns="45720" rtlCol="0" anchor="ctr">
            <a:noAutofit/>
          </a:bodyPr>
          <a:lstStyle/>
          <a:p>
            <a:r>
              <a:rPr lang="hr-HR" sz="3200" b="1" dirty="0">
                <a:latin typeface="+mn-lt"/>
                <a:ea typeface="VladaRHSans Bk" panose="02000000000000000000" pitchFamily="50" charset="-18"/>
                <a:cs typeface="+mn-cs"/>
              </a:rPr>
              <a:t>Informacija o provedbi Projekta Slavonija, Baranja i Srijem</a:t>
            </a:r>
            <a:endParaRPr lang="hr-HR" sz="3600" b="1" dirty="0">
              <a:latin typeface="+mn-lt"/>
            </a:endParaRPr>
          </a:p>
        </p:txBody>
      </p:sp>
    </p:spTree>
    <p:extLst>
      <p:ext uri="{BB962C8B-B14F-4D97-AF65-F5344CB8AC3E}">
        <p14:creationId xmlns:p14="http://schemas.microsoft.com/office/powerpoint/2010/main" val="37050268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7265" y="1301578"/>
            <a:ext cx="10972800" cy="5338119"/>
          </a:xfrm>
        </p:spPr>
        <p:txBody>
          <a:bodyPr>
            <a:normAutofit fontScale="77500" lnSpcReduction="20000"/>
          </a:bodyPr>
          <a:lstStyle/>
          <a:p>
            <a:pPr marL="0" indent="0" algn="ctr">
              <a:buNone/>
            </a:pPr>
            <a:r>
              <a:rPr lang="hr-HR" sz="2800" b="1" dirty="0">
                <a:solidFill>
                  <a:srgbClr val="002060"/>
                </a:solidFill>
                <a:latin typeface="+mn-lt"/>
                <a:ea typeface="VladaRHSans Bk" panose="02000000000000000000" pitchFamily="50" charset="-18"/>
              </a:rPr>
              <a:t>Program integrirane fizičke, gospodarske i socijalne regeneracije malih gradova na ratom pogođenim područjima </a:t>
            </a:r>
          </a:p>
          <a:p>
            <a:pPr marL="0" indent="0" algn="ctr">
              <a:buNone/>
            </a:pPr>
            <a:r>
              <a:rPr lang="hr-HR" sz="2800" b="1" dirty="0">
                <a:solidFill>
                  <a:srgbClr val="002060"/>
                </a:solidFill>
                <a:latin typeface="+mn-lt"/>
                <a:ea typeface="VladaRHSans Bk" panose="02000000000000000000" pitchFamily="50" charset="-18"/>
              </a:rPr>
              <a:t>(specifični cilj 9b1 Operativnog programa Konkurentnost i kohezija)</a:t>
            </a:r>
          </a:p>
          <a:p>
            <a:pPr marL="0" indent="0" algn="ctr">
              <a:buNone/>
            </a:pPr>
            <a:endParaRPr lang="hr-HR" sz="2800" b="1" dirty="0">
              <a:solidFill>
                <a:srgbClr val="002060"/>
              </a:solidFill>
              <a:latin typeface="+mn-lt"/>
              <a:ea typeface="VladaRHSans Bk" panose="02000000000000000000" pitchFamily="50" charset="-18"/>
            </a:endParaRPr>
          </a:p>
          <a:p>
            <a:pPr marL="0" lvl="0" indent="0">
              <a:lnSpc>
                <a:spcPct val="120000"/>
              </a:lnSpc>
              <a:spcBef>
                <a:spcPts val="600"/>
              </a:spcBef>
              <a:buNone/>
            </a:pPr>
            <a:r>
              <a:rPr lang="hr-HR" sz="2100" b="1" dirty="0">
                <a:solidFill>
                  <a:schemeClr val="tx1"/>
                </a:solidFill>
                <a:latin typeface="Calibri"/>
                <a:ea typeface="VladaRHSans Bk" panose="02000000000000000000" pitchFamily="50" charset="-18"/>
              </a:rPr>
              <a:t>Pokrenuto </a:t>
            </a:r>
            <a:r>
              <a:rPr lang="hr-HR" sz="2100" dirty="0">
                <a:solidFill>
                  <a:schemeClr val="tx1"/>
                </a:solidFill>
                <a:latin typeface="Calibri"/>
                <a:ea typeface="VladaRHSans Bk" panose="02000000000000000000" pitchFamily="50" charset="-18"/>
              </a:rPr>
              <a:t>13 poziva od kojih je</a:t>
            </a:r>
            <a:r>
              <a:rPr lang="hr-HR" sz="2100" b="1" dirty="0">
                <a:solidFill>
                  <a:schemeClr val="tx1"/>
                </a:solidFill>
                <a:latin typeface="Calibri"/>
                <a:ea typeface="VladaRHSans Bk" panose="02000000000000000000" pitchFamily="50" charset="-18"/>
              </a:rPr>
              <a:t> 5 za gradove u okviru Projekta Slavonija, Baranja i Srijem </a:t>
            </a:r>
          </a:p>
          <a:p>
            <a:pPr marL="0" lvl="0" indent="0">
              <a:lnSpc>
                <a:spcPct val="120000"/>
              </a:lnSpc>
              <a:spcBef>
                <a:spcPts val="600"/>
              </a:spcBef>
              <a:buNone/>
            </a:pPr>
            <a:r>
              <a:rPr lang="hr-HR" sz="2100" b="1" dirty="0">
                <a:solidFill>
                  <a:schemeClr val="tx1"/>
                </a:solidFill>
                <a:latin typeface="Calibri"/>
                <a:ea typeface="VladaRHSans Bk" panose="02000000000000000000" pitchFamily="50" charset="-18"/>
              </a:rPr>
              <a:t>(ukupan iznos alokacije za Gradove Beli Manastir/Općina Darda i Grad Vukovar 280 milijuna kuna)</a:t>
            </a:r>
          </a:p>
          <a:p>
            <a:pPr marL="0" lvl="0" indent="0">
              <a:lnSpc>
                <a:spcPct val="120000"/>
              </a:lnSpc>
              <a:spcBef>
                <a:spcPts val="600"/>
              </a:spcBef>
              <a:buNone/>
            </a:pPr>
            <a:endParaRPr lang="hr-HR" sz="1900" i="1" dirty="0">
              <a:solidFill>
                <a:schemeClr val="tx1"/>
              </a:solidFill>
              <a:latin typeface="Calibri"/>
              <a:ea typeface="VladaRHSans Bk" panose="02000000000000000000" pitchFamily="50" charset="-18"/>
            </a:endParaRPr>
          </a:p>
          <a:p>
            <a:pPr marL="514350" lvl="0" indent="-514350">
              <a:lnSpc>
                <a:spcPct val="120000"/>
              </a:lnSpc>
              <a:spcBef>
                <a:spcPts val="600"/>
              </a:spcBef>
              <a:buFont typeface="+mj-lt"/>
              <a:buAutoNum type="arabicPeriod"/>
            </a:pPr>
            <a:r>
              <a:rPr lang="hr-HR" sz="2100" b="1" dirty="0">
                <a:solidFill>
                  <a:schemeClr val="tx1"/>
                </a:solidFill>
                <a:latin typeface="Calibri"/>
                <a:ea typeface="VladaRHSans Bk" panose="02000000000000000000" pitchFamily="50" charset="-18"/>
              </a:rPr>
              <a:t>Priprema dokumentacije i izgradnja kapaciteta za provedbu Intervencijskih planova malih gradova na ratom pogođenim područjima</a:t>
            </a:r>
            <a:r>
              <a:rPr lang="hr-HR" sz="2100" dirty="0">
                <a:solidFill>
                  <a:schemeClr val="tx1"/>
                </a:solidFill>
                <a:latin typeface="Calibri"/>
                <a:ea typeface="VladaRHSans Bk" panose="02000000000000000000" pitchFamily="50" charset="-18"/>
              </a:rPr>
              <a:t> (31. ožujka 2017</a:t>
            </a:r>
            <a:r>
              <a:rPr lang="hr-HR" sz="2100" dirty="0">
                <a:solidFill>
                  <a:schemeClr val="tx1"/>
                </a:solidFill>
                <a:latin typeface="Calibri"/>
              </a:rPr>
              <a:t>.,</a:t>
            </a:r>
            <a:r>
              <a:rPr lang="hr-HR" sz="2100" dirty="0">
                <a:solidFill>
                  <a:schemeClr val="tx1"/>
                </a:solidFill>
                <a:latin typeface="Calibri"/>
                <a:ea typeface="VladaRHSans Bk" panose="02000000000000000000" pitchFamily="50" charset="-18"/>
              </a:rPr>
              <a:t> ukupna alokacija poziva </a:t>
            </a:r>
            <a:r>
              <a:rPr lang="hr-HR" sz="2100" b="1" dirty="0">
                <a:solidFill>
                  <a:schemeClr val="tx1"/>
                </a:solidFill>
                <a:latin typeface="Calibri"/>
                <a:ea typeface="VladaRHSans Bk" panose="02000000000000000000" pitchFamily="50" charset="-18"/>
              </a:rPr>
              <a:t>39,4 milijuna kuna</a:t>
            </a:r>
            <a:r>
              <a:rPr lang="hr-HR" sz="2100" dirty="0">
                <a:solidFill>
                  <a:schemeClr val="tx1"/>
                </a:solidFill>
                <a:latin typeface="Calibri"/>
                <a:ea typeface="VladaRHSans Bk" panose="02000000000000000000" pitchFamily="50" charset="-18"/>
              </a:rPr>
              <a:t>, od čega za Grad Vukovar </a:t>
            </a:r>
            <a:r>
              <a:rPr lang="hr-HR" sz="2100" b="1" dirty="0">
                <a:solidFill>
                  <a:schemeClr val="tx1"/>
                </a:solidFill>
                <a:latin typeface="Calibri"/>
                <a:ea typeface="VladaRHSans Bk" panose="02000000000000000000" pitchFamily="50" charset="-18"/>
              </a:rPr>
              <a:t>9,9 milijuna kuna</a:t>
            </a:r>
            <a:r>
              <a:rPr lang="hr-HR" sz="2100" dirty="0">
                <a:solidFill>
                  <a:schemeClr val="tx1"/>
                </a:solidFill>
                <a:latin typeface="Calibri"/>
                <a:ea typeface="VladaRHSans Bk" panose="02000000000000000000" pitchFamily="50" charset="-18"/>
              </a:rPr>
              <a:t>, a za Grad Beli Manastir i Općinu Darda </a:t>
            </a:r>
            <a:r>
              <a:rPr lang="hr-HR" sz="2100" b="1" dirty="0">
                <a:solidFill>
                  <a:schemeClr val="tx1"/>
                </a:solidFill>
                <a:latin typeface="Calibri"/>
                <a:ea typeface="VladaRHSans Bk" panose="02000000000000000000" pitchFamily="50" charset="-18"/>
              </a:rPr>
              <a:t>2,5 milijuna kuna)</a:t>
            </a:r>
          </a:p>
          <a:p>
            <a:pPr lvl="1">
              <a:lnSpc>
                <a:spcPct val="120000"/>
              </a:lnSpc>
              <a:spcBef>
                <a:spcPts val="600"/>
              </a:spcBef>
              <a:buFont typeface="Wingdings" panose="05000000000000000000" pitchFamily="2" charset="2"/>
              <a:buChar char="Ø"/>
            </a:pPr>
            <a:r>
              <a:rPr lang="hr-HR" sz="2100" dirty="0">
                <a:solidFill>
                  <a:schemeClr val="tx1"/>
                </a:solidFill>
                <a:latin typeface="Calibri"/>
                <a:cs typeface="Calibri" panose="020F0502020204030204" pitchFamily="34" charset="0"/>
              </a:rPr>
              <a:t>Ugovor potpisan za projekt „Izgradnja kapaciteta gradske uprave Belog Manastira” – EU sredstva 2.164,753,00 kuna</a:t>
            </a:r>
          </a:p>
          <a:p>
            <a:pPr lvl="1">
              <a:lnSpc>
                <a:spcPct val="120000"/>
              </a:lnSpc>
              <a:spcBef>
                <a:spcPts val="600"/>
              </a:spcBef>
              <a:buFont typeface="Wingdings" panose="05000000000000000000" pitchFamily="2" charset="2"/>
              <a:buChar char="Ø"/>
            </a:pPr>
            <a:r>
              <a:rPr lang="hr-HR" sz="2100" dirty="0">
                <a:solidFill>
                  <a:schemeClr val="tx1"/>
                </a:solidFill>
                <a:latin typeface="Calibri"/>
                <a:cs typeface="Calibri" panose="020F0502020204030204" pitchFamily="34" charset="0"/>
              </a:rPr>
              <a:t>Grad Vukovar je prijavio projekt „Priprema dokumentacije za izgradnju Ekonomske škole Vukovar” – EU sredstva 2.271.200,00 kuna</a:t>
            </a:r>
          </a:p>
          <a:p>
            <a:pPr marL="457200" lvl="1" indent="0">
              <a:lnSpc>
                <a:spcPct val="120000"/>
              </a:lnSpc>
              <a:spcBef>
                <a:spcPts val="600"/>
              </a:spcBef>
              <a:buNone/>
            </a:pPr>
            <a:endParaRPr lang="hr-HR" sz="2100" dirty="0">
              <a:solidFill>
                <a:schemeClr val="tx1"/>
              </a:solidFill>
              <a:latin typeface="Calibri"/>
              <a:cs typeface="Calibri" panose="020F0502020204030204" pitchFamily="34" charset="0"/>
            </a:endParaRPr>
          </a:p>
          <a:p>
            <a:pPr marL="514350" lvl="0" indent="-514350">
              <a:lnSpc>
                <a:spcPct val="120000"/>
              </a:lnSpc>
              <a:spcBef>
                <a:spcPts val="600"/>
              </a:spcBef>
              <a:buFont typeface="+mj-lt"/>
              <a:buAutoNum type="arabicPeriod"/>
            </a:pPr>
            <a:r>
              <a:rPr lang="hr-HR" sz="2100" b="1" dirty="0">
                <a:solidFill>
                  <a:schemeClr val="tx1"/>
                </a:solidFill>
                <a:latin typeface="Calibri"/>
                <a:ea typeface="VladaRHSans Bk" panose="02000000000000000000" pitchFamily="50" charset="-18"/>
              </a:rPr>
              <a:t>Provedba Intervencijskog plana Grada Vukovara </a:t>
            </a:r>
            <a:r>
              <a:rPr lang="hr-HR" sz="2100" dirty="0">
                <a:solidFill>
                  <a:schemeClr val="tx1"/>
                </a:solidFill>
                <a:latin typeface="Calibri"/>
                <a:ea typeface="VladaRHSans Bk" panose="02000000000000000000" pitchFamily="50" charset="-18"/>
              </a:rPr>
              <a:t>(31. ožujka 2017., vrijednost </a:t>
            </a:r>
            <a:r>
              <a:rPr lang="hr-HR" sz="2100" b="1" dirty="0">
                <a:solidFill>
                  <a:schemeClr val="tx1"/>
                </a:solidFill>
                <a:latin typeface="Calibri"/>
                <a:ea typeface="VladaRHSans Bk" panose="02000000000000000000" pitchFamily="50" charset="-18"/>
              </a:rPr>
              <a:t>123 milijuna kuna</a:t>
            </a:r>
            <a:r>
              <a:rPr lang="hr-HR" sz="2100" dirty="0">
                <a:solidFill>
                  <a:schemeClr val="tx1"/>
                </a:solidFill>
                <a:latin typeface="Calibri"/>
                <a:ea typeface="VladaRHSans Bk" panose="02000000000000000000" pitchFamily="50" charset="-18"/>
              </a:rPr>
              <a:t>)</a:t>
            </a:r>
          </a:p>
          <a:p>
            <a:pPr lvl="1">
              <a:lnSpc>
                <a:spcPct val="120000"/>
              </a:lnSpc>
              <a:spcBef>
                <a:spcPts val="600"/>
              </a:spcBef>
              <a:buFont typeface="Wingdings" panose="05000000000000000000" pitchFamily="2" charset="2"/>
              <a:buChar char="Ø"/>
            </a:pPr>
            <a:r>
              <a:rPr lang="hr-HR" sz="2100" dirty="0">
                <a:solidFill>
                  <a:schemeClr val="tx1"/>
                </a:solidFill>
                <a:latin typeface="Calibri"/>
                <a:cs typeface="Calibri" panose="020F0502020204030204" pitchFamily="34" charset="0"/>
              </a:rPr>
              <a:t>Ugovor potpisan za projekt „Izgradnja gradske tržnice u naselju Olajnica u Vukovaru” – EU sredstva 17.937.959,73 kuna</a:t>
            </a:r>
          </a:p>
          <a:p>
            <a:pPr marL="0" lvl="0" indent="0">
              <a:lnSpc>
                <a:spcPct val="120000"/>
              </a:lnSpc>
              <a:spcBef>
                <a:spcPts val="600"/>
              </a:spcBef>
              <a:buNone/>
            </a:pPr>
            <a:r>
              <a:rPr lang="hr-HR" sz="1300" b="1" dirty="0">
                <a:solidFill>
                  <a:srgbClr val="002060"/>
                </a:solidFill>
                <a:latin typeface="Calibri"/>
                <a:ea typeface="VladaRHSans Bk" panose="02000000000000000000" pitchFamily="50" charset="-18"/>
              </a:rPr>
              <a:t>         </a:t>
            </a:r>
            <a:endParaRPr lang="hr-HR" sz="1300" b="1" i="1" dirty="0">
              <a:solidFill>
                <a:srgbClr val="002060"/>
              </a:solidFill>
              <a:latin typeface="Calibri"/>
              <a:ea typeface="VladaRHSans Bk" panose="02000000000000000000" pitchFamily="50" charset="-18"/>
            </a:endParaRPr>
          </a:p>
          <a:p>
            <a:pPr marL="0" indent="0" algn="ctr">
              <a:buNone/>
            </a:pPr>
            <a:endParaRPr lang="hr-HR" sz="2800" dirty="0">
              <a:solidFill>
                <a:schemeClr val="tx1"/>
              </a:solidFill>
              <a:latin typeface="+mn-lt"/>
              <a:ea typeface="VladaRHSans Bk" panose="02000000000000000000" pitchFamily="50" charset="-18"/>
            </a:endParaRPr>
          </a:p>
          <a:p>
            <a:pPr marL="0" indent="0">
              <a:buNone/>
            </a:pPr>
            <a:endParaRPr lang="hr-HR" dirty="0">
              <a:solidFill>
                <a:schemeClr val="tx1"/>
              </a:solidFill>
              <a:latin typeface="+mn-lt"/>
              <a:ea typeface="VladaRHSans Bk" panose="02000000000000000000" pitchFamily="50" charset="-18"/>
            </a:endParaRPr>
          </a:p>
        </p:txBody>
      </p:sp>
      <p:sp>
        <p:nvSpPr>
          <p:cNvPr id="4" name="Title 1"/>
          <p:cNvSpPr>
            <a:spLocks noGrp="1"/>
          </p:cNvSpPr>
          <p:nvPr>
            <p:ph type="title"/>
          </p:nvPr>
        </p:nvSpPr>
        <p:spPr>
          <a:xfrm>
            <a:off x="609600" y="214290"/>
            <a:ext cx="10972800" cy="836843"/>
          </a:xfrm>
        </p:spPr>
        <p:txBody>
          <a:bodyPr vert="horz" lIns="91440" tIns="45720" rIns="91440" bIns="45720" rtlCol="0" anchor="ctr">
            <a:noAutofit/>
          </a:bodyPr>
          <a:lstStyle/>
          <a:p>
            <a:r>
              <a:rPr lang="hr-HR" sz="3200" b="1" dirty="0">
                <a:latin typeface="+mn-lt"/>
                <a:ea typeface="VladaRHSans Bk" panose="02000000000000000000" pitchFamily="50" charset="-18"/>
                <a:cs typeface="+mn-cs"/>
              </a:rPr>
              <a:t>Informacija o provedbi Projekta Slavonija, Baranja i Srijem</a:t>
            </a:r>
            <a:endParaRPr lang="hr-HR" sz="3600" b="1" dirty="0">
              <a:latin typeface="+mn-lt"/>
            </a:endParaRPr>
          </a:p>
        </p:txBody>
      </p:sp>
    </p:spTree>
    <p:extLst>
      <p:ext uri="{BB962C8B-B14F-4D97-AF65-F5344CB8AC3E}">
        <p14:creationId xmlns:p14="http://schemas.microsoft.com/office/powerpoint/2010/main" val="40923522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7874" y="1356921"/>
            <a:ext cx="10972800" cy="5282776"/>
          </a:xfrm>
        </p:spPr>
        <p:txBody>
          <a:bodyPr>
            <a:normAutofit fontScale="85000" lnSpcReduction="10000"/>
          </a:bodyPr>
          <a:lstStyle/>
          <a:p>
            <a:pPr marL="0" indent="0" algn="ctr">
              <a:buNone/>
            </a:pPr>
            <a:r>
              <a:rPr lang="hr-HR" sz="2600" b="1" dirty="0">
                <a:solidFill>
                  <a:srgbClr val="002060"/>
                </a:solidFill>
                <a:latin typeface="+mn-lt"/>
              </a:rPr>
              <a:t>Program integrirane fizičke, gospodarske i socijalne regeneracije malih gradova na ratom pogođenim područjima </a:t>
            </a:r>
          </a:p>
          <a:p>
            <a:pPr marL="0" indent="0" algn="ctr">
              <a:buNone/>
            </a:pPr>
            <a:r>
              <a:rPr lang="hr-HR" sz="2600" b="1" dirty="0">
                <a:solidFill>
                  <a:srgbClr val="002060"/>
                </a:solidFill>
                <a:latin typeface="+mn-lt"/>
              </a:rPr>
              <a:t>(Specifični cilj 9b1 Operativnog programa Konkurentnost i kohezija)</a:t>
            </a:r>
          </a:p>
          <a:p>
            <a:pPr marL="0" indent="0" algn="ctr">
              <a:buNone/>
            </a:pPr>
            <a:endParaRPr lang="hr-HR" sz="3000" b="1" dirty="0">
              <a:solidFill>
                <a:srgbClr val="002060"/>
              </a:solidFill>
              <a:latin typeface="+mn-lt"/>
            </a:endParaRPr>
          </a:p>
          <a:p>
            <a:pPr marL="457200" lvl="0" indent="-457200">
              <a:lnSpc>
                <a:spcPct val="120000"/>
              </a:lnSpc>
              <a:spcBef>
                <a:spcPts val="600"/>
              </a:spcBef>
              <a:buFont typeface="+mj-lt"/>
              <a:buAutoNum type="arabicPeriod" startAt="3"/>
            </a:pPr>
            <a:r>
              <a:rPr lang="hr-HR" sz="2100" b="1" dirty="0">
                <a:solidFill>
                  <a:schemeClr val="tx1"/>
                </a:solidFill>
                <a:latin typeface="+mn-lt"/>
                <a:ea typeface="VladaRHSans Bk" panose="02000000000000000000" pitchFamily="50" charset="-18"/>
              </a:rPr>
              <a:t>Provedba intervencijskog plana Grada Belog Manastira i općine Darda</a:t>
            </a:r>
            <a:r>
              <a:rPr lang="hr-HR" sz="2100" dirty="0">
                <a:solidFill>
                  <a:schemeClr val="tx1"/>
                </a:solidFill>
                <a:latin typeface="+mn-lt"/>
                <a:ea typeface="VladaRHSans Bk" panose="02000000000000000000" pitchFamily="50" charset="-18"/>
              </a:rPr>
              <a:t> (31. svibnja 2017., vrijednost </a:t>
            </a:r>
            <a:r>
              <a:rPr lang="hr-HR" sz="2100" b="1" dirty="0">
                <a:solidFill>
                  <a:schemeClr val="tx1"/>
                </a:solidFill>
                <a:latin typeface="+mn-lt"/>
                <a:ea typeface="VladaRHSans Bk" panose="02000000000000000000" pitchFamily="50" charset="-18"/>
              </a:rPr>
              <a:t>133 milijuna kuna</a:t>
            </a:r>
            <a:r>
              <a:rPr lang="hr-HR" sz="2100" dirty="0">
                <a:solidFill>
                  <a:schemeClr val="tx1"/>
                </a:solidFill>
                <a:latin typeface="+mn-lt"/>
                <a:ea typeface="VladaRHSans Bk" panose="02000000000000000000" pitchFamily="50" charset="-18"/>
              </a:rPr>
              <a:t>)</a:t>
            </a:r>
          </a:p>
          <a:p>
            <a:pPr lvl="1">
              <a:lnSpc>
                <a:spcPct val="120000"/>
              </a:lnSpc>
              <a:spcBef>
                <a:spcPts val="600"/>
              </a:spcBef>
              <a:buFont typeface="Wingdings" panose="05000000000000000000" pitchFamily="2" charset="2"/>
              <a:buChar char="Ø"/>
            </a:pPr>
            <a:r>
              <a:rPr lang="hr-HR" sz="2100" dirty="0">
                <a:solidFill>
                  <a:schemeClr val="tx1"/>
                </a:solidFill>
                <a:latin typeface="+mn-lt"/>
                <a:cs typeface="Calibri" panose="020F0502020204030204" pitchFamily="34" charset="0"/>
              </a:rPr>
              <a:t>Ugovor potpisan za projekt „Uređenje centra Darda”-  EU sredstva 20.570.733,93 kuna</a:t>
            </a:r>
          </a:p>
          <a:p>
            <a:pPr lvl="1">
              <a:lnSpc>
                <a:spcPct val="120000"/>
              </a:lnSpc>
              <a:spcBef>
                <a:spcPts val="600"/>
              </a:spcBef>
              <a:buFont typeface="Wingdings" panose="05000000000000000000" pitchFamily="2" charset="2"/>
              <a:buChar char="Ø"/>
            </a:pPr>
            <a:r>
              <a:rPr lang="hr-HR" sz="2100" dirty="0">
                <a:solidFill>
                  <a:schemeClr val="tx1"/>
                </a:solidFill>
                <a:latin typeface="+mn-lt"/>
                <a:cs typeface="Calibri" panose="020F0502020204030204" pitchFamily="34" charset="0"/>
              </a:rPr>
              <a:t>Ugovor potpisan za „Dovršetak gradnje Kulturnog centra Roma Baranje” -  EU sredstva 932.130,91 kuna</a:t>
            </a:r>
          </a:p>
          <a:p>
            <a:pPr marL="457200" lvl="1" indent="0">
              <a:lnSpc>
                <a:spcPct val="120000"/>
              </a:lnSpc>
              <a:spcBef>
                <a:spcPts val="600"/>
              </a:spcBef>
              <a:buNone/>
            </a:pPr>
            <a:endParaRPr lang="hr-HR" sz="2100" dirty="0">
              <a:solidFill>
                <a:schemeClr val="tx1"/>
              </a:solidFill>
              <a:latin typeface="+mn-lt"/>
              <a:cs typeface="Calibri" panose="020F0502020204030204" pitchFamily="34" charset="0"/>
            </a:endParaRPr>
          </a:p>
          <a:p>
            <a:pPr marL="457200" indent="-457200">
              <a:lnSpc>
                <a:spcPct val="120000"/>
              </a:lnSpc>
              <a:spcBef>
                <a:spcPts val="600"/>
              </a:spcBef>
              <a:buFont typeface="+mj-lt"/>
              <a:buAutoNum type="arabicPeriod" startAt="3"/>
            </a:pPr>
            <a:r>
              <a:rPr lang="hr-HR" sz="2100" b="1" dirty="0">
                <a:solidFill>
                  <a:schemeClr val="tx1"/>
                </a:solidFill>
                <a:latin typeface="+mn-lt"/>
              </a:rPr>
              <a:t>Razvoj poduzetništva u Gradu Belom Manastiru </a:t>
            </a:r>
            <a:r>
              <a:rPr lang="hr-HR" sz="2100" dirty="0">
                <a:solidFill>
                  <a:schemeClr val="tx1"/>
                </a:solidFill>
                <a:latin typeface="+mn-lt"/>
              </a:rPr>
              <a:t>(7. prosinca 2017., vrijednost </a:t>
            </a:r>
            <a:r>
              <a:rPr lang="hr-HR" sz="2100" b="1" dirty="0">
                <a:solidFill>
                  <a:schemeClr val="tx1"/>
                </a:solidFill>
                <a:latin typeface="+mn-lt"/>
              </a:rPr>
              <a:t>4,25 milijuna kuna</a:t>
            </a:r>
            <a:r>
              <a:rPr lang="hr-HR" sz="2100" dirty="0">
                <a:solidFill>
                  <a:schemeClr val="tx1"/>
                </a:solidFill>
                <a:latin typeface="+mn-lt"/>
              </a:rPr>
              <a:t>)</a:t>
            </a:r>
          </a:p>
          <a:p>
            <a:pPr lvl="1">
              <a:lnSpc>
                <a:spcPct val="120000"/>
              </a:lnSpc>
              <a:spcBef>
                <a:spcPts val="600"/>
              </a:spcBef>
              <a:buFont typeface="Wingdings" panose="05000000000000000000" pitchFamily="2" charset="2"/>
              <a:buChar char="Ø"/>
            </a:pPr>
            <a:r>
              <a:rPr lang="hr-HR" sz="2100" b="1" dirty="0">
                <a:solidFill>
                  <a:schemeClr val="tx1"/>
                </a:solidFill>
                <a:latin typeface="+mn-lt"/>
                <a:cs typeface="Calibri" panose="020F0502020204030204" pitchFamily="34" charset="0"/>
              </a:rPr>
              <a:t>Prijave od 30. travnja 2018. </a:t>
            </a:r>
          </a:p>
          <a:p>
            <a:pPr marL="457200" lvl="1" indent="0">
              <a:lnSpc>
                <a:spcPct val="120000"/>
              </a:lnSpc>
              <a:spcBef>
                <a:spcPts val="600"/>
              </a:spcBef>
              <a:buNone/>
            </a:pPr>
            <a:endParaRPr lang="hr-HR" sz="2100" dirty="0">
              <a:solidFill>
                <a:schemeClr val="tx1"/>
              </a:solidFill>
              <a:latin typeface="+mn-lt"/>
              <a:cs typeface="Calibri" panose="020F0502020204030204" pitchFamily="34" charset="0"/>
            </a:endParaRPr>
          </a:p>
          <a:p>
            <a:pPr marL="457200" indent="-457200">
              <a:lnSpc>
                <a:spcPct val="120000"/>
              </a:lnSpc>
              <a:spcBef>
                <a:spcPts val="600"/>
              </a:spcBef>
              <a:buFont typeface="+mj-lt"/>
              <a:buAutoNum type="arabicPeriod" startAt="3"/>
            </a:pPr>
            <a:r>
              <a:rPr lang="hr-HR" sz="2100" b="1" dirty="0">
                <a:solidFill>
                  <a:schemeClr val="tx1"/>
                </a:solidFill>
                <a:latin typeface="+mn-lt"/>
              </a:rPr>
              <a:t>Razvoj poduzetništva u Gradu Vukovaru </a:t>
            </a:r>
            <a:r>
              <a:rPr lang="hr-HR" sz="2100" dirty="0">
                <a:solidFill>
                  <a:schemeClr val="tx1"/>
                </a:solidFill>
                <a:latin typeface="+mn-lt"/>
              </a:rPr>
              <a:t>(26. siječnja 2018., vrijednost </a:t>
            </a:r>
            <a:r>
              <a:rPr lang="hr-HR" sz="2100" b="1" dirty="0">
                <a:solidFill>
                  <a:schemeClr val="tx1"/>
                </a:solidFill>
                <a:latin typeface="+mn-lt"/>
              </a:rPr>
              <a:t>7 milijuna kuna</a:t>
            </a:r>
            <a:r>
              <a:rPr lang="hr-HR" sz="2100" dirty="0">
                <a:solidFill>
                  <a:schemeClr val="tx1"/>
                </a:solidFill>
                <a:latin typeface="+mn-lt"/>
              </a:rPr>
              <a:t>)</a:t>
            </a:r>
          </a:p>
          <a:p>
            <a:pPr lvl="1">
              <a:lnSpc>
                <a:spcPct val="120000"/>
              </a:lnSpc>
              <a:spcBef>
                <a:spcPts val="600"/>
              </a:spcBef>
              <a:buFont typeface="Wingdings" panose="05000000000000000000" pitchFamily="2" charset="2"/>
              <a:buChar char="Ø"/>
            </a:pPr>
            <a:r>
              <a:rPr lang="hr-HR" sz="2100" b="1" dirty="0">
                <a:solidFill>
                  <a:schemeClr val="tx1"/>
                </a:solidFill>
                <a:latin typeface="+mn-lt"/>
                <a:cs typeface="Calibri" panose="020F0502020204030204" pitchFamily="34" charset="0"/>
              </a:rPr>
              <a:t>Prijave od 30. travnja 2018. </a:t>
            </a:r>
          </a:p>
          <a:p>
            <a:pPr marL="0" lvl="0" indent="0">
              <a:lnSpc>
                <a:spcPct val="120000"/>
              </a:lnSpc>
              <a:spcBef>
                <a:spcPts val="600"/>
              </a:spcBef>
              <a:buNone/>
            </a:pPr>
            <a:endParaRPr lang="hr-HR" b="1" i="1" dirty="0">
              <a:solidFill>
                <a:srgbClr val="002060"/>
              </a:solidFill>
              <a:latin typeface="+mn-lt"/>
              <a:ea typeface="VladaRHSans Bk" panose="02000000000000000000" pitchFamily="50" charset="-18"/>
            </a:endParaRPr>
          </a:p>
        </p:txBody>
      </p:sp>
      <p:sp>
        <p:nvSpPr>
          <p:cNvPr id="4" name="Title 1"/>
          <p:cNvSpPr>
            <a:spLocks noGrp="1"/>
          </p:cNvSpPr>
          <p:nvPr>
            <p:ph type="title"/>
          </p:nvPr>
        </p:nvSpPr>
        <p:spPr>
          <a:xfrm>
            <a:off x="609600" y="214290"/>
            <a:ext cx="10972800" cy="836843"/>
          </a:xfrm>
        </p:spPr>
        <p:txBody>
          <a:bodyPr vert="horz" lIns="91440" tIns="45720" rIns="91440" bIns="45720" rtlCol="0" anchor="ctr">
            <a:noAutofit/>
          </a:bodyPr>
          <a:lstStyle/>
          <a:p>
            <a:r>
              <a:rPr lang="hr-HR" sz="3200" b="1" dirty="0">
                <a:latin typeface="+mn-lt"/>
                <a:ea typeface="VladaRHSans Bk" panose="02000000000000000000" pitchFamily="50" charset="-18"/>
                <a:cs typeface="+mn-cs"/>
              </a:rPr>
              <a:t>Informacija o provedbi Projekta Slavonija, Baranja i Srijem</a:t>
            </a:r>
            <a:endParaRPr lang="hr-HR" sz="3600" b="1" dirty="0">
              <a:latin typeface="+mn-lt"/>
            </a:endParaRPr>
          </a:p>
        </p:txBody>
      </p:sp>
    </p:spTree>
    <p:extLst>
      <p:ext uri="{BB962C8B-B14F-4D97-AF65-F5344CB8AC3E}">
        <p14:creationId xmlns:p14="http://schemas.microsoft.com/office/powerpoint/2010/main" val="42788705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85103"/>
            <a:ext cx="10972800" cy="5189837"/>
          </a:xfrm>
        </p:spPr>
        <p:txBody>
          <a:bodyPr>
            <a:normAutofit fontScale="85000" lnSpcReduction="20000"/>
          </a:bodyPr>
          <a:lstStyle/>
          <a:p>
            <a:pPr marL="0" indent="0" algn="ctr">
              <a:spcAft>
                <a:spcPts val="1200"/>
              </a:spcAft>
              <a:buNone/>
            </a:pPr>
            <a:r>
              <a:rPr lang="hr-HR" sz="2800" b="1" dirty="0">
                <a:solidFill>
                  <a:srgbClr val="002060"/>
                </a:solidFill>
                <a:latin typeface="+mn-lt"/>
                <a:ea typeface="VladaRHSans Bk" panose="02000000000000000000" pitchFamily="50" charset="-18"/>
              </a:rPr>
              <a:t>Integrirana teritorijalna ulaganja (ITU mehanizam) – Osijek i Slavonski Brod</a:t>
            </a:r>
          </a:p>
          <a:p>
            <a:pPr>
              <a:spcBef>
                <a:spcPts val="0"/>
              </a:spcBef>
            </a:pPr>
            <a:r>
              <a:rPr lang="hr-HR" sz="2400" dirty="0">
                <a:solidFill>
                  <a:schemeClr val="tx1"/>
                </a:solidFill>
                <a:latin typeface="+mn-lt"/>
                <a:ea typeface="VladaRHSans Bk" panose="02000000000000000000" pitchFamily="50" charset="-18"/>
              </a:rPr>
              <a:t>U </a:t>
            </a:r>
            <a:r>
              <a:rPr lang="hr-HR" sz="2400" b="1" dirty="0">
                <a:solidFill>
                  <a:schemeClr val="tx1"/>
                </a:solidFill>
                <a:latin typeface="+mn-lt"/>
                <a:ea typeface="VladaRHSans Bk" panose="02000000000000000000" pitchFamily="50" charset="-18"/>
              </a:rPr>
              <a:t>travnju 2017. </a:t>
            </a:r>
            <a:r>
              <a:rPr lang="hr-HR" sz="2400" dirty="0">
                <a:solidFill>
                  <a:schemeClr val="tx1"/>
                </a:solidFill>
                <a:latin typeface="+mn-lt"/>
                <a:ea typeface="VladaRHSans Bk" panose="02000000000000000000" pitchFamily="50" charset="-18"/>
              </a:rPr>
              <a:t>godine Ministarstvo regionalnoga razvoja i fondova Europske unije i gradovi potpisali su </a:t>
            </a:r>
            <a:r>
              <a:rPr lang="hr-HR" sz="2400" b="1" dirty="0">
                <a:solidFill>
                  <a:schemeClr val="tx1"/>
                </a:solidFill>
                <a:latin typeface="+mn-lt"/>
                <a:ea typeface="VladaRHSans Bk" panose="02000000000000000000" pitchFamily="50" charset="-18"/>
              </a:rPr>
              <a:t>Sporazume o obavljanju delegiranih zadaća i aktivnosti u okviru Operativnog programa Konkurentnost i kohezija</a:t>
            </a:r>
          </a:p>
          <a:p>
            <a:pPr marL="0" indent="0">
              <a:spcBef>
                <a:spcPts val="0"/>
              </a:spcBef>
              <a:buNone/>
            </a:pPr>
            <a:endParaRPr lang="hr-HR" sz="2400" dirty="0">
              <a:solidFill>
                <a:schemeClr val="tx1"/>
              </a:solidFill>
              <a:latin typeface="+mn-lt"/>
              <a:ea typeface="VladaRHSans Bk" panose="02000000000000000000" pitchFamily="50" charset="-18"/>
            </a:endParaRPr>
          </a:p>
          <a:p>
            <a:pPr>
              <a:spcBef>
                <a:spcPts val="0"/>
              </a:spcBef>
            </a:pPr>
            <a:r>
              <a:rPr lang="hr-HR" sz="2400" b="1" dirty="0">
                <a:solidFill>
                  <a:schemeClr val="tx1"/>
                </a:solidFill>
                <a:latin typeface="+mn-lt"/>
                <a:ea typeface="VladaRHSans Bk" panose="02000000000000000000" pitchFamily="50" charset="-18"/>
              </a:rPr>
              <a:t>Dovršena 2. faza sektorskih dijaloga te definirane liste ITU intervencija</a:t>
            </a:r>
          </a:p>
          <a:p>
            <a:pPr marL="0" indent="0">
              <a:spcBef>
                <a:spcPts val="0"/>
              </a:spcBef>
              <a:buNone/>
            </a:pPr>
            <a:endParaRPr lang="hr-HR" sz="2400" dirty="0">
              <a:solidFill>
                <a:schemeClr val="tx1"/>
              </a:solidFill>
              <a:latin typeface="+mn-lt"/>
              <a:ea typeface="VladaRHSans Bk" panose="02000000000000000000" pitchFamily="50" charset="-18"/>
            </a:endParaRPr>
          </a:p>
          <a:p>
            <a:pPr>
              <a:spcBef>
                <a:spcPts val="0"/>
              </a:spcBef>
            </a:pPr>
            <a:r>
              <a:rPr lang="hr-HR" sz="2400" dirty="0">
                <a:solidFill>
                  <a:schemeClr val="tx1"/>
                </a:solidFill>
                <a:latin typeface="+mn-lt"/>
                <a:ea typeface="VladaRHSans Bk" panose="02000000000000000000" pitchFamily="50" charset="-18"/>
              </a:rPr>
              <a:t>U </a:t>
            </a:r>
            <a:r>
              <a:rPr lang="hr-HR" sz="2400" b="1" dirty="0">
                <a:solidFill>
                  <a:schemeClr val="tx1"/>
                </a:solidFill>
                <a:latin typeface="+mn-lt"/>
                <a:ea typeface="VladaRHSans Bk" panose="02000000000000000000" pitchFamily="50" charset="-18"/>
              </a:rPr>
              <a:t>veljači 2018. </a:t>
            </a:r>
            <a:r>
              <a:rPr lang="hr-HR" sz="2400" dirty="0">
                <a:solidFill>
                  <a:schemeClr val="tx1"/>
                </a:solidFill>
                <a:latin typeface="+mn-lt"/>
                <a:ea typeface="VladaRHSans Bk" panose="02000000000000000000" pitchFamily="50" charset="-18"/>
              </a:rPr>
              <a:t>godine Ministarstvo regionalnoga razvoja i fondova Europske unije i gradovi potpisali </a:t>
            </a:r>
            <a:r>
              <a:rPr lang="hr-HR" sz="2400" b="1" dirty="0">
                <a:solidFill>
                  <a:schemeClr val="tx1"/>
                </a:solidFill>
                <a:latin typeface="+mn-lt"/>
                <a:ea typeface="VladaRHSans Bk" panose="02000000000000000000" pitchFamily="50" charset="-18"/>
              </a:rPr>
              <a:t>Sporazume o provedbi ITU mehanizma u okviru Operativnog programa Konkurentnost i kohezija</a:t>
            </a:r>
          </a:p>
          <a:p>
            <a:pPr marL="0" indent="0">
              <a:spcBef>
                <a:spcPts val="0"/>
              </a:spcBef>
              <a:buNone/>
            </a:pPr>
            <a:endParaRPr lang="hr-HR" sz="2400" dirty="0">
              <a:solidFill>
                <a:schemeClr val="tx1"/>
              </a:solidFill>
              <a:latin typeface="+mn-lt"/>
              <a:ea typeface="VladaRHSans Bk" panose="02000000000000000000" pitchFamily="50" charset="-18"/>
            </a:endParaRPr>
          </a:p>
          <a:p>
            <a:pPr>
              <a:spcBef>
                <a:spcPts val="0"/>
              </a:spcBef>
            </a:pPr>
            <a:r>
              <a:rPr lang="hr-HR" sz="2400" dirty="0">
                <a:solidFill>
                  <a:schemeClr val="tx1"/>
                </a:solidFill>
                <a:latin typeface="+mn-lt"/>
                <a:ea typeface="VladaRHSans Bk" panose="02000000000000000000" pitchFamily="50" charset="-18"/>
              </a:rPr>
              <a:t>Tijekom </a:t>
            </a:r>
            <a:r>
              <a:rPr lang="hr-HR" sz="2400" b="1" dirty="0">
                <a:solidFill>
                  <a:schemeClr val="tx1"/>
                </a:solidFill>
                <a:latin typeface="+mn-lt"/>
                <a:ea typeface="VladaRHSans Bk" panose="02000000000000000000" pitchFamily="50" charset="-18"/>
              </a:rPr>
              <a:t>veljače 2018. </a:t>
            </a:r>
            <a:r>
              <a:rPr lang="hr-HR" sz="2400" dirty="0">
                <a:solidFill>
                  <a:schemeClr val="tx1"/>
                </a:solidFill>
                <a:latin typeface="+mn-lt"/>
                <a:ea typeface="VladaRHSans Bk" panose="02000000000000000000" pitchFamily="50" charset="-18"/>
              </a:rPr>
              <a:t>godine održane </a:t>
            </a:r>
            <a:r>
              <a:rPr lang="hr-HR" sz="2400" b="1" dirty="0">
                <a:solidFill>
                  <a:schemeClr val="tx1"/>
                </a:solidFill>
                <a:latin typeface="+mn-lt"/>
                <a:ea typeface="VladaRHSans Bk" panose="02000000000000000000" pitchFamily="50" charset="-18"/>
              </a:rPr>
              <a:t>posjete </a:t>
            </a:r>
            <a:r>
              <a:rPr lang="hr-HR" sz="2400" dirty="0">
                <a:solidFill>
                  <a:schemeClr val="tx1"/>
                </a:solidFill>
                <a:latin typeface="+mn-lt"/>
                <a:ea typeface="VladaRHSans Bk" panose="02000000000000000000" pitchFamily="50" charset="-18"/>
              </a:rPr>
              <a:t>od strane Ministarstva regionalnoga razvoja i fondova Europske unije svim gradovima središtima urbanih područja, odnosno njihovim ITU posredničkim tijelima </a:t>
            </a:r>
            <a:r>
              <a:rPr lang="hr-HR" sz="2400" b="1" dirty="0">
                <a:solidFill>
                  <a:schemeClr val="tx1"/>
                </a:solidFill>
                <a:latin typeface="+mn-lt"/>
                <a:ea typeface="VladaRHSans Bk" panose="02000000000000000000" pitchFamily="50" charset="-18"/>
              </a:rPr>
              <a:t>u svrhu procjene usklađenosti sustava (akreditacije)</a:t>
            </a:r>
          </a:p>
          <a:p>
            <a:pPr marL="0" indent="0">
              <a:spcBef>
                <a:spcPts val="0"/>
              </a:spcBef>
              <a:buNone/>
            </a:pPr>
            <a:endParaRPr lang="hr-HR" sz="2400" dirty="0">
              <a:solidFill>
                <a:schemeClr val="tx1"/>
              </a:solidFill>
              <a:latin typeface="+mn-lt"/>
              <a:ea typeface="VladaRHSans Bk" panose="02000000000000000000" pitchFamily="50" charset="-18"/>
            </a:endParaRPr>
          </a:p>
          <a:p>
            <a:pPr>
              <a:spcBef>
                <a:spcPts val="0"/>
              </a:spcBef>
            </a:pPr>
            <a:r>
              <a:rPr lang="hr-HR" sz="2400" b="1" dirty="0">
                <a:solidFill>
                  <a:schemeClr val="tx1"/>
                </a:solidFill>
                <a:latin typeface="+mn-lt"/>
                <a:ea typeface="VladaRHSans Bk" panose="02000000000000000000" pitchFamily="50" charset="-18"/>
              </a:rPr>
              <a:t>2 Poziva obavljena su</a:t>
            </a:r>
            <a:r>
              <a:rPr lang="nn-NO" sz="2400" b="1" dirty="0">
                <a:solidFill>
                  <a:schemeClr val="tx1"/>
                </a:solidFill>
                <a:latin typeface="+mn-lt"/>
                <a:ea typeface="VladaRHSans Bk" panose="02000000000000000000" pitchFamily="50" charset="-18"/>
              </a:rPr>
              <a:t> u </a:t>
            </a:r>
            <a:r>
              <a:rPr lang="hr-HR" sz="2400" b="1" dirty="0">
                <a:solidFill>
                  <a:schemeClr val="tx1"/>
                </a:solidFill>
                <a:latin typeface="+mn-lt"/>
                <a:ea typeface="VladaRHSans Bk" panose="02000000000000000000" pitchFamily="50" charset="-18"/>
              </a:rPr>
              <a:t>prosincu </a:t>
            </a:r>
            <a:r>
              <a:rPr lang="nn-NO" sz="2400" b="1" dirty="0">
                <a:solidFill>
                  <a:schemeClr val="tx1"/>
                </a:solidFill>
                <a:latin typeface="+mn-lt"/>
                <a:ea typeface="VladaRHSans Bk" panose="02000000000000000000" pitchFamily="50" charset="-18"/>
              </a:rPr>
              <a:t>201</a:t>
            </a:r>
            <a:r>
              <a:rPr lang="hr-HR" sz="2400" b="1" dirty="0">
                <a:solidFill>
                  <a:schemeClr val="tx1"/>
                </a:solidFill>
                <a:latin typeface="+mn-lt"/>
                <a:ea typeface="VladaRHSans Bk" panose="02000000000000000000" pitchFamily="50" charset="-18"/>
              </a:rPr>
              <a:t>7</a:t>
            </a:r>
            <a:r>
              <a:rPr lang="nn-NO" sz="2400" b="1" dirty="0">
                <a:solidFill>
                  <a:schemeClr val="tx1"/>
                </a:solidFill>
                <a:latin typeface="+mn-lt"/>
                <a:ea typeface="VladaRHSans Bk" panose="02000000000000000000" pitchFamily="50" charset="-18"/>
              </a:rPr>
              <a:t>.</a:t>
            </a:r>
            <a:r>
              <a:rPr lang="hr-HR" sz="2400" b="1" dirty="0">
                <a:solidFill>
                  <a:schemeClr val="tx1"/>
                </a:solidFill>
                <a:latin typeface="+mn-lt"/>
                <a:ea typeface="VladaRHSans Bk" panose="02000000000000000000" pitchFamily="50" charset="-18"/>
              </a:rPr>
              <a:t> </a:t>
            </a:r>
            <a:r>
              <a:rPr lang="nn-NO" sz="2400" b="1" dirty="0">
                <a:solidFill>
                  <a:schemeClr val="tx1"/>
                </a:solidFill>
                <a:latin typeface="+mn-lt"/>
                <a:ea typeface="VladaRHSans Bk" panose="02000000000000000000" pitchFamily="50" charset="-18"/>
              </a:rPr>
              <a:t>godine</a:t>
            </a:r>
            <a:r>
              <a:rPr lang="hr-HR" sz="2400" b="1" dirty="0">
                <a:solidFill>
                  <a:schemeClr val="tx1"/>
                </a:solidFill>
                <a:latin typeface="+mn-lt"/>
                <a:ea typeface="VladaRHSans Bk" panose="02000000000000000000" pitchFamily="50" charset="-18"/>
              </a:rPr>
              <a:t> i 1 Poziv u siječnju 2018.</a:t>
            </a:r>
          </a:p>
          <a:p>
            <a:pPr marL="0" indent="0">
              <a:spcBef>
                <a:spcPts val="0"/>
              </a:spcBef>
              <a:buNone/>
            </a:pPr>
            <a:endParaRPr lang="nn-NO" sz="2400" dirty="0">
              <a:solidFill>
                <a:schemeClr val="tx1"/>
              </a:solidFill>
              <a:latin typeface="+mn-lt"/>
              <a:ea typeface="VladaRHSans Bk" panose="02000000000000000000" pitchFamily="50" charset="-18"/>
            </a:endParaRPr>
          </a:p>
          <a:p>
            <a:pPr>
              <a:spcBef>
                <a:spcPts val="0"/>
              </a:spcBef>
            </a:pPr>
            <a:r>
              <a:rPr lang="hr-HR" sz="2400" dirty="0">
                <a:solidFill>
                  <a:schemeClr val="tx1"/>
                </a:solidFill>
                <a:latin typeface="+mn-lt"/>
                <a:ea typeface="VladaRHSans Bk" panose="02000000000000000000" pitchFamily="50" charset="-18"/>
              </a:rPr>
              <a:t>U </a:t>
            </a:r>
            <a:r>
              <a:rPr lang="hr-HR" sz="2400" b="1" dirty="0">
                <a:solidFill>
                  <a:schemeClr val="tx1"/>
                </a:solidFill>
                <a:latin typeface="+mn-lt"/>
                <a:ea typeface="VladaRHSans Bk" panose="02000000000000000000" pitchFamily="50" charset="-18"/>
              </a:rPr>
              <a:t>2018. godini </a:t>
            </a:r>
            <a:r>
              <a:rPr lang="hr-HR" sz="2400" dirty="0">
                <a:solidFill>
                  <a:schemeClr val="tx1"/>
                </a:solidFill>
                <a:latin typeface="+mn-lt"/>
                <a:ea typeface="VladaRHSans Bk" panose="02000000000000000000" pitchFamily="50" charset="-18"/>
              </a:rPr>
              <a:t>planirana je objava </a:t>
            </a:r>
            <a:r>
              <a:rPr lang="hr-HR" sz="2400" b="1" dirty="0">
                <a:solidFill>
                  <a:schemeClr val="tx1"/>
                </a:solidFill>
                <a:latin typeface="+mn-lt"/>
                <a:ea typeface="VladaRHSans Bk" panose="02000000000000000000" pitchFamily="50" charset="-18"/>
              </a:rPr>
              <a:t>47 poziva </a:t>
            </a:r>
            <a:r>
              <a:rPr lang="hr-HR" sz="2400" dirty="0">
                <a:solidFill>
                  <a:schemeClr val="tx1"/>
                </a:solidFill>
                <a:latin typeface="+mn-lt"/>
                <a:ea typeface="VladaRHSans Bk" panose="02000000000000000000" pitchFamily="50" charset="-18"/>
              </a:rPr>
              <a:t>na dostavu projektnih prijedloga (26 izravnih dodjela za strateške projekte i 21 </a:t>
            </a:r>
            <a:r>
              <a:rPr lang="hr-HR" sz="2400" i="1" dirty="0" err="1">
                <a:solidFill>
                  <a:schemeClr val="tx1"/>
                </a:solidFill>
                <a:latin typeface="+mn-lt"/>
                <a:ea typeface="VladaRHSans Bk" panose="02000000000000000000" pitchFamily="50" charset="-18"/>
              </a:rPr>
              <a:t>grant</a:t>
            </a:r>
            <a:r>
              <a:rPr lang="hr-HR" sz="2400" dirty="0">
                <a:solidFill>
                  <a:schemeClr val="tx1"/>
                </a:solidFill>
                <a:latin typeface="+mn-lt"/>
                <a:ea typeface="VladaRHSans Bk" panose="02000000000000000000" pitchFamily="50" charset="-18"/>
              </a:rPr>
              <a:t> shema) ukupne vrijednosti </a:t>
            </a:r>
            <a:r>
              <a:rPr lang="hr-HR" sz="2400" b="1" dirty="0">
                <a:solidFill>
                  <a:schemeClr val="tx1"/>
                </a:solidFill>
                <a:latin typeface="+mn-lt"/>
                <a:ea typeface="VladaRHSans Bk" panose="02000000000000000000" pitchFamily="50" charset="-18"/>
              </a:rPr>
              <a:t>1.573.478.858,12 kuna </a:t>
            </a:r>
            <a:r>
              <a:rPr lang="hr-HR" sz="2400" dirty="0">
                <a:solidFill>
                  <a:schemeClr val="tx1"/>
                </a:solidFill>
                <a:latin typeface="+mn-lt"/>
                <a:ea typeface="VladaRHSans Bk" panose="02000000000000000000" pitchFamily="50" charset="-18"/>
              </a:rPr>
              <a:t>(207.036.691,06 EUR) za svih sedam urbanih područja – Zagreb, Split, Rijeku, Osijek, Slavonski Brod, Zadar i Pulu</a:t>
            </a:r>
          </a:p>
          <a:p>
            <a:pPr>
              <a:spcBef>
                <a:spcPts val="0"/>
              </a:spcBef>
            </a:pPr>
            <a:endParaRPr lang="hr-HR" sz="2400" dirty="0">
              <a:solidFill>
                <a:schemeClr val="tx1"/>
              </a:solidFill>
              <a:latin typeface="+mn-lt"/>
              <a:ea typeface="VladaRHSans Bk" panose="02000000000000000000" pitchFamily="50" charset="-18"/>
            </a:endParaRPr>
          </a:p>
          <a:p>
            <a:endParaRPr lang="hr-HR" sz="2400" dirty="0">
              <a:solidFill>
                <a:schemeClr val="tx1"/>
              </a:solidFill>
              <a:latin typeface="+mn-lt"/>
              <a:ea typeface="VladaRHSans Bk" panose="02000000000000000000" pitchFamily="50" charset="-18"/>
            </a:endParaRPr>
          </a:p>
          <a:p>
            <a:endParaRPr lang="hr-HR" sz="2400" dirty="0">
              <a:solidFill>
                <a:schemeClr val="tx1"/>
              </a:solidFill>
              <a:latin typeface="VladaRHSans Bk" panose="02000000000000000000" pitchFamily="50" charset="-18"/>
              <a:ea typeface="VladaRHSans Bk" panose="02000000000000000000" pitchFamily="50" charset="-18"/>
            </a:endParaRPr>
          </a:p>
          <a:p>
            <a:pPr marL="0" indent="0">
              <a:buNone/>
            </a:pPr>
            <a:endParaRPr lang="hr-HR" sz="2400" dirty="0">
              <a:solidFill>
                <a:schemeClr val="tx1"/>
              </a:solidFill>
              <a:latin typeface="VladaRHSans Bk" panose="02000000000000000000" pitchFamily="50" charset="-18"/>
              <a:ea typeface="VladaRHSans Bk" panose="02000000000000000000" pitchFamily="50" charset="-18"/>
            </a:endParaRPr>
          </a:p>
          <a:p>
            <a:pPr marL="0" indent="0">
              <a:buNone/>
            </a:pPr>
            <a:endParaRPr lang="hr-HR" dirty="0">
              <a:solidFill>
                <a:schemeClr val="tx1"/>
              </a:solidFill>
              <a:latin typeface="VladaRHSans Bk" panose="02000000000000000000" pitchFamily="50" charset="-18"/>
              <a:ea typeface="VladaRHSans Bk" panose="02000000000000000000" pitchFamily="50" charset="-18"/>
            </a:endParaRPr>
          </a:p>
        </p:txBody>
      </p:sp>
      <p:sp>
        <p:nvSpPr>
          <p:cNvPr id="4" name="Title 1"/>
          <p:cNvSpPr>
            <a:spLocks noGrp="1"/>
          </p:cNvSpPr>
          <p:nvPr>
            <p:ph type="title"/>
          </p:nvPr>
        </p:nvSpPr>
        <p:spPr>
          <a:xfrm>
            <a:off x="609600" y="214290"/>
            <a:ext cx="10972800" cy="836843"/>
          </a:xfrm>
        </p:spPr>
        <p:txBody>
          <a:bodyPr vert="horz" lIns="91440" tIns="45720" rIns="91440" bIns="45720" rtlCol="0" anchor="ctr">
            <a:noAutofit/>
          </a:bodyPr>
          <a:lstStyle/>
          <a:p>
            <a:r>
              <a:rPr lang="hr-HR" sz="3200" b="1" dirty="0">
                <a:latin typeface="+mn-lt"/>
                <a:ea typeface="VladaRHSans Bk" panose="02000000000000000000" pitchFamily="50" charset="-18"/>
                <a:cs typeface="+mn-cs"/>
              </a:rPr>
              <a:t>Informacija o provedbi Projekta Slavonija, Baranja i Srijem</a:t>
            </a:r>
            <a:endParaRPr lang="hr-HR" sz="3600" b="1" dirty="0">
              <a:latin typeface="+mn-lt"/>
            </a:endParaRPr>
          </a:p>
        </p:txBody>
      </p:sp>
    </p:spTree>
    <p:extLst>
      <p:ext uri="{BB962C8B-B14F-4D97-AF65-F5344CB8AC3E}">
        <p14:creationId xmlns:p14="http://schemas.microsoft.com/office/powerpoint/2010/main" val="23615386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09817"/>
            <a:ext cx="10972800" cy="5428734"/>
          </a:xfrm>
        </p:spPr>
        <p:txBody>
          <a:bodyPr>
            <a:normAutofit fontScale="25000" lnSpcReduction="20000"/>
          </a:bodyPr>
          <a:lstStyle/>
          <a:p>
            <a:pPr marL="0" indent="0" algn="ctr">
              <a:spcAft>
                <a:spcPts val="1200"/>
              </a:spcAft>
              <a:buNone/>
            </a:pPr>
            <a:r>
              <a:rPr lang="hr-HR" sz="9600" b="1" dirty="0">
                <a:solidFill>
                  <a:srgbClr val="002060"/>
                </a:solidFill>
                <a:latin typeface="+mn-lt"/>
                <a:ea typeface="VladaRHSans Bk" panose="02000000000000000000" pitchFamily="50" charset="-18"/>
              </a:rPr>
              <a:t>Integrirana teritorijalna ulaganja (ITU mehanizam)</a:t>
            </a:r>
          </a:p>
          <a:p>
            <a:pPr marL="0" indent="0">
              <a:lnSpc>
                <a:spcPct val="120000"/>
              </a:lnSpc>
              <a:spcBef>
                <a:spcPts val="0"/>
              </a:spcBef>
              <a:buNone/>
            </a:pPr>
            <a:r>
              <a:rPr lang="hr-HR" sz="6400" b="1" u="sng" dirty="0">
                <a:solidFill>
                  <a:schemeClr val="tx1"/>
                </a:solidFill>
                <a:latin typeface="+mn-lt"/>
                <a:ea typeface="VladaRHSans Bk" panose="02000000000000000000" pitchFamily="50" charset="-18"/>
              </a:rPr>
              <a:t>ITU Urbano područje Osijek: </a:t>
            </a:r>
          </a:p>
          <a:p>
            <a:pPr>
              <a:lnSpc>
                <a:spcPct val="120000"/>
              </a:lnSpc>
              <a:spcBef>
                <a:spcPts val="0"/>
              </a:spcBef>
            </a:pPr>
            <a:r>
              <a:rPr lang="hr-HR" sz="6400" dirty="0">
                <a:solidFill>
                  <a:schemeClr val="tx1"/>
                </a:solidFill>
                <a:latin typeface="+mn-lt"/>
                <a:ea typeface="VladaRHSans Bk" panose="02000000000000000000" pitchFamily="50" charset="-18"/>
              </a:rPr>
              <a:t>Alokacija </a:t>
            </a:r>
            <a:r>
              <a:rPr lang="hr-HR" sz="6400" b="1" dirty="0">
                <a:solidFill>
                  <a:schemeClr val="tx1"/>
                </a:solidFill>
                <a:latin typeface="+mn-lt"/>
                <a:ea typeface="VladaRHSans Bk" panose="02000000000000000000" pitchFamily="50" charset="-18"/>
              </a:rPr>
              <a:t>40 milijuna eura </a:t>
            </a:r>
            <a:r>
              <a:rPr lang="hr-HR" sz="6400" dirty="0">
                <a:solidFill>
                  <a:schemeClr val="tx1"/>
                </a:solidFill>
                <a:latin typeface="+mn-lt"/>
                <a:ea typeface="VladaRHSans Bk" panose="02000000000000000000" pitchFamily="50" charset="-18"/>
              </a:rPr>
              <a:t>(Operativni program Konkurentnost i kohezija - 35 milijuna eura  i Operativni program Učinkoviti ljudski potencijali - 5 milijuna eura)</a:t>
            </a:r>
          </a:p>
          <a:p>
            <a:pPr marL="0" indent="0">
              <a:lnSpc>
                <a:spcPct val="120000"/>
              </a:lnSpc>
              <a:spcBef>
                <a:spcPts val="0"/>
              </a:spcBef>
              <a:buNone/>
            </a:pPr>
            <a:endParaRPr lang="hr-HR" sz="6400" dirty="0">
              <a:solidFill>
                <a:schemeClr val="tx1"/>
              </a:solidFill>
              <a:latin typeface="+mn-lt"/>
              <a:ea typeface="VladaRHSans Bk" panose="02000000000000000000" pitchFamily="50" charset="-18"/>
            </a:endParaRPr>
          </a:p>
          <a:p>
            <a:pPr>
              <a:lnSpc>
                <a:spcPct val="120000"/>
              </a:lnSpc>
              <a:spcBef>
                <a:spcPts val="0"/>
              </a:spcBef>
            </a:pPr>
            <a:r>
              <a:rPr lang="hr-HR" sz="6400" dirty="0">
                <a:solidFill>
                  <a:schemeClr val="tx1"/>
                </a:solidFill>
                <a:latin typeface="+mn-lt"/>
                <a:ea typeface="VladaRHSans Bk" panose="02000000000000000000" pitchFamily="50" charset="-18"/>
              </a:rPr>
              <a:t>U okviru Operativnog programa Konkurentnost i kohezija </a:t>
            </a:r>
            <a:r>
              <a:rPr lang="hr-HR" sz="6400" b="1" dirty="0">
                <a:solidFill>
                  <a:schemeClr val="tx1"/>
                </a:solidFill>
                <a:latin typeface="+mn-lt"/>
                <a:ea typeface="VladaRHSans Bk" panose="02000000000000000000" pitchFamily="50" charset="-18"/>
              </a:rPr>
              <a:t>planirana je objava 9 Poziva (5 Strateških projekata i 4 </a:t>
            </a:r>
            <a:r>
              <a:rPr lang="hr-HR" sz="6400" b="1" i="1" dirty="0" err="1">
                <a:solidFill>
                  <a:schemeClr val="tx1"/>
                </a:solidFill>
                <a:latin typeface="+mn-lt"/>
                <a:ea typeface="VladaRHSans Bk" panose="02000000000000000000" pitchFamily="50" charset="-18"/>
              </a:rPr>
              <a:t>grant</a:t>
            </a:r>
            <a:r>
              <a:rPr lang="hr-HR" sz="6400" b="1" dirty="0">
                <a:solidFill>
                  <a:schemeClr val="tx1"/>
                </a:solidFill>
                <a:latin typeface="+mn-lt"/>
                <a:ea typeface="VladaRHSans Bk" panose="02000000000000000000" pitchFamily="50" charset="-18"/>
              </a:rPr>
              <a:t> sheme)</a:t>
            </a:r>
            <a:r>
              <a:rPr lang="hr-HR" sz="6400" dirty="0">
                <a:solidFill>
                  <a:schemeClr val="tx1"/>
                </a:solidFill>
                <a:latin typeface="+mn-lt"/>
                <a:ea typeface="VladaRHSans Bk" panose="02000000000000000000" pitchFamily="50" charset="-18"/>
              </a:rPr>
              <a:t> za specifične ciljeve: </a:t>
            </a:r>
          </a:p>
          <a:p>
            <a:pPr marL="0" indent="0">
              <a:lnSpc>
                <a:spcPct val="120000"/>
              </a:lnSpc>
              <a:spcBef>
                <a:spcPts val="0"/>
              </a:spcBef>
              <a:buNone/>
            </a:pPr>
            <a:endParaRPr lang="hr-HR" sz="6400" dirty="0">
              <a:solidFill>
                <a:schemeClr val="tx1"/>
              </a:solidFill>
              <a:latin typeface="+mn-lt"/>
              <a:ea typeface="VladaRHSans Bk" panose="02000000000000000000" pitchFamily="50" charset="-18"/>
            </a:endParaRPr>
          </a:p>
          <a:p>
            <a:pPr lvl="1">
              <a:lnSpc>
                <a:spcPct val="120000"/>
              </a:lnSpc>
              <a:spcBef>
                <a:spcPts val="0"/>
              </a:spcBef>
              <a:buFont typeface="Wingdings" panose="05000000000000000000" pitchFamily="2" charset="2"/>
              <a:buChar char="§"/>
            </a:pPr>
            <a:r>
              <a:rPr lang="hr-HR" sz="6400" b="1" dirty="0">
                <a:solidFill>
                  <a:srgbClr val="000000"/>
                </a:solidFill>
                <a:latin typeface="+mn-lt"/>
                <a:ea typeface="Times New Roman" panose="02020603050405020304" pitchFamily="18" charset="0"/>
              </a:rPr>
              <a:t>Specifični cilj 3a2 -</a:t>
            </a:r>
            <a:r>
              <a:rPr lang="hr-HR" sz="6400" dirty="0">
                <a:solidFill>
                  <a:srgbClr val="000000"/>
                </a:solidFill>
                <a:latin typeface="+mn-lt"/>
                <a:ea typeface="Times New Roman" panose="02020603050405020304" pitchFamily="18" charset="0"/>
              </a:rPr>
              <a:t> </a:t>
            </a:r>
            <a:r>
              <a:rPr lang="hr-HR" sz="6400" i="1" dirty="0">
                <a:solidFill>
                  <a:srgbClr val="000000"/>
                </a:solidFill>
                <a:latin typeface="+mn-lt"/>
                <a:ea typeface="Times New Roman" panose="02020603050405020304" pitchFamily="18" charset="0"/>
              </a:rPr>
              <a:t>Omogućavanje povoljnog okruženja za razvoj poduzetništva                                                                                                                                       </a:t>
            </a:r>
            <a:r>
              <a:rPr lang="hr-HR" sz="6400" dirty="0">
                <a:solidFill>
                  <a:srgbClr val="000000"/>
                </a:solidFill>
                <a:latin typeface="+mn-lt"/>
                <a:ea typeface="Times New Roman" panose="02020603050405020304" pitchFamily="18" charset="0"/>
              </a:rPr>
              <a:t>Indikativna alokacija -</a:t>
            </a:r>
            <a:r>
              <a:rPr lang="hr-HR" sz="6400" b="1" dirty="0">
                <a:solidFill>
                  <a:srgbClr val="000000"/>
                </a:solidFill>
                <a:latin typeface="+mn-lt"/>
                <a:ea typeface="Times New Roman" panose="02020603050405020304" pitchFamily="18" charset="0"/>
              </a:rPr>
              <a:t>  7.662.661,65 eura</a:t>
            </a:r>
            <a:r>
              <a:rPr lang="hr-HR" sz="6400" dirty="0">
                <a:solidFill>
                  <a:srgbClr val="000000"/>
                </a:solidFill>
                <a:latin typeface="+mn-lt"/>
                <a:ea typeface="Times New Roman" panose="02020603050405020304" pitchFamily="18" charset="0"/>
              </a:rPr>
              <a:t> - jedna </a:t>
            </a:r>
            <a:r>
              <a:rPr lang="hr-HR" sz="6400" i="1" dirty="0" err="1">
                <a:solidFill>
                  <a:srgbClr val="000000"/>
                </a:solidFill>
                <a:latin typeface="+mn-lt"/>
                <a:ea typeface="Times New Roman" panose="02020603050405020304" pitchFamily="18" charset="0"/>
              </a:rPr>
              <a:t>grant</a:t>
            </a:r>
            <a:r>
              <a:rPr lang="hr-HR" sz="6400" dirty="0">
                <a:solidFill>
                  <a:srgbClr val="000000"/>
                </a:solidFill>
                <a:latin typeface="+mn-lt"/>
                <a:ea typeface="Times New Roman" panose="02020603050405020304" pitchFamily="18" charset="0"/>
              </a:rPr>
              <a:t> shema i jedan strateški projekt/izravna dodjela</a:t>
            </a:r>
          </a:p>
          <a:p>
            <a:pPr lvl="1">
              <a:lnSpc>
                <a:spcPct val="120000"/>
              </a:lnSpc>
              <a:spcBef>
                <a:spcPts val="0"/>
              </a:spcBef>
              <a:buFont typeface="Wingdings" panose="05000000000000000000" pitchFamily="2" charset="2"/>
              <a:buChar char="§"/>
            </a:pPr>
            <a:r>
              <a:rPr lang="hr-HR" sz="6400" b="1" dirty="0">
                <a:solidFill>
                  <a:srgbClr val="000000"/>
                </a:solidFill>
                <a:latin typeface="+mn-lt"/>
                <a:ea typeface="Times New Roman" panose="02020603050405020304" pitchFamily="18" charset="0"/>
              </a:rPr>
              <a:t>Specifični cilj 4c3 -</a:t>
            </a:r>
            <a:r>
              <a:rPr lang="hr-HR" sz="6400" dirty="0">
                <a:solidFill>
                  <a:srgbClr val="000000"/>
                </a:solidFill>
                <a:latin typeface="+mn-lt"/>
                <a:ea typeface="Times New Roman" panose="02020603050405020304" pitchFamily="18" charset="0"/>
              </a:rPr>
              <a:t> </a:t>
            </a:r>
            <a:r>
              <a:rPr lang="hr-HR" sz="6400" i="1" dirty="0">
                <a:solidFill>
                  <a:srgbClr val="000000"/>
                </a:solidFill>
                <a:latin typeface="+mn-lt"/>
                <a:ea typeface="Times New Roman" panose="02020603050405020304" pitchFamily="18" charset="0"/>
              </a:rPr>
              <a:t>Povećanje učinkovitosti sustava </a:t>
            </a:r>
            <a:r>
              <a:rPr lang="hr-HR" sz="6400" i="1" dirty="0" err="1">
                <a:solidFill>
                  <a:srgbClr val="000000"/>
                </a:solidFill>
                <a:latin typeface="+mn-lt"/>
                <a:ea typeface="Times New Roman" panose="02020603050405020304" pitchFamily="18" charset="0"/>
              </a:rPr>
              <a:t>toplinarstva</a:t>
            </a:r>
            <a:r>
              <a:rPr lang="hr-HR" sz="6400" i="1" dirty="0">
                <a:solidFill>
                  <a:srgbClr val="000000"/>
                </a:solidFill>
                <a:latin typeface="+mn-lt"/>
                <a:ea typeface="Times New Roman" panose="02020603050405020304" pitchFamily="18" charset="0"/>
              </a:rPr>
              <a:t> </a:t>
            </a:r>
            <a:r>
              <a:rPr lang="hr-HR" sz="6400" i="1" dirty="0">
                <a:latin typeface="+mn-lt"/>
                <a:ea typeface="Times New Roman" panose="02020603050405020304" pitchFamily="18" charset="0"/>
              </a:rPr>
              <a:t>                                                                                                                                                </a:t>
            </a:r>
            <a:r>
              <a:rPr lang="hr-HR" sz="6400" dirty="0">
                <a:solidFill>
                  <a:srgbClr val="000000"/>
                </a:solidFill>
                <a:latin typeface="+mn-lt"/>
                <a:ea typeface="Times New Roman" panose="02020603050405020304" pitchFamily="18" charset="0"/>
              </a:rPr>
              <a:t>Indikativna alokacija -  </a:t>
            </a:r>
            <a:r>
              <a:rPr lang="hr-HR" sz="6400" b="1" dirty="0">
                <a:solidFill>
                  <a:srgbClr val="000000"/>
                </a:solidFill>
                <a:latin typeface="+mn-lt"/>
                <a:ea typeface="Times New Roman" panose="02020603050405020304" pitchFamily="18" charset="0"/>
              </a:rPr>
              <a:t>6.054.458,19 eura</a:t>
            </a:r>
            <a:r>
              <a:rPr lang="hr-HR" sz="6400" dirty="0">
                <a:solidFill>
                  <a:srgbClr val="000000"/>
                </a:solidFill>
                <a:latin typeface="+mn-lt"/>
                <a:ea typeface="Times New Roman" panose="02020603050405020304" pitchFamily="18" charset="0"/>
              </a:rPr>
              <a:t> - jedan strateški projekt/izravna dodjela </a:t>
            </a:r>
            <a:r>
              <a:rPr lang="hr-HR" sz="6400" dirty="0">
                <a:latin typeface="+mn-lt"/>
                <a:ea typeface="Times New Roman" panose="02020603050405020304" pitchFamily="18" charset="0"/>
              </a:rPr>
              <a:t>                                                                                                                           </a:t>
            </a:r>
            <a:r>
              <a:rPr lang="hr-HR" sz="6400" b="1" dirty="0">
                <a:solidFill>
                  <a:schemeClr val="tx1"/>
                </a:solidFill>
                <a:latin typeface="+mn-lt"/>
                <a:ea typeface="Times New Roman" panose="02020603050405020304" pitchFamily="18" charset="0"/>
              </a:rPr>
              <a:t>- u tijeku je izrada Poziva za strateški projekt „</a:t>
            </a:r>
            <a:r>
              <a:rPr lang="hr-HR" sz="6400" b="1" dirty="0">
                <a:solidFill>
                  <a:srgbClr val="000000"/>
                </a:solidFill>
                <a:latin typeface="+mn-lt"/>
                <a:ea typeface="Times New Roman" panose="02020603050405020304" pitchFamily="18" charset="0"/>
              </a:rPr>
              <a:t>Zamjena spojnog </a:t>
            </a:r>
            <a:r>
              <a:rPr lang="hr-HR" sz="6400" b="1" dirty="0" err="1">
                <a:solidFill>
                  <a:srgbClr val="000000"/>
                </a:solidFill>
                <a:latin typeface="+mn-lt"/>
                <a:ea typeface="Times New Roman" panose="02020603050405020304" pitchFamily="18" charset="0"/>
              </a:rPr>
              <a:t>vrelovoda</a:t>
            </a:r>
            <a:r>
              <a:rPr lang="hr-HR" sz="6400" b="1" dirty="0">
                <a:solidFill>
                  <a:srgbClr val="000000"/>
                </a:solidFill>
                <a:latin typeface="+mn-lt"/>
                <a:ea typeface="Times New Roman" panose="02020603050405020304" pitchFamily="18" charset="0"/>
              </a:rPr>
              <a:t> od TE-TO do toplane Pogona Osijek“</a:t>
            </a:r>
          </a:p>
          <a:p>
            <a:pPr lvl="1">
              <a:lnSpc>
                <a:spcPct val="120000"/>
              </a:lnSpc>
              <a:spcBef>
                <a:spcPts val="0"/>
              </a:spcBef>
              <a:buFont typeface="Wingdings" panose="05000000000000000000" pitchFamily="2" charset="2"/>
              <a:buChar char="§"/>
            </a:pPr>
            <a:r>
              <a:rPr lang="hr-HR" sz="6400" b="1" dirty="0">
                <a:solidFill>
                  <a:srgbClr val="000000"/>
                </a:solidFill>
                <a:latin typeface="+mn-lt"/>
                <a:ea typeface="Times New Roman" panose="02020603050405020304" pitchFamily="18" charset="0"/>
              </a:rPr>
              <a:t>Specifični cilj 6c1 -</a:t>
            </a:r>
            <a:r>
              <a:rPr lang="hr-HR" sz="6400" dirty="0">
                <a:solidFill>
                  <a:srgbClr val="000000"/>
                </a:solidFill>
                <a:latin typeface="+mn-lt"/>
                <a:ea typeface="Times New Roman" panose="02020603050405020304" pitchFamily="18" charset="0"/>
              </a:rPr>
              <a:t> </a:t>
            </a:r>
            <a:r>
              <a:rPr lang="hr-HR" sz="6400" i="1" dirty="0">
                <a:solidFill>
                  <a:srgbClr val="000000"/>
                </a:solidFill>
                <a:latin typeface="+mn-lt"/>
                <a:ea typeface="Times New Roman" panose="02020603050405020304" pitchFamily="18" charset="0"/>
              </a:rPr>
              <a:t>Povećanje zapošljavanja i turističkih izdataka kroz unapređenje kulturne baštine                                                                                           </a:t>
            </a:r>
            <a:r>
              <a:rPr lang="hr-HR" sz="6400" dirty="0">
                <a:solidFill>
                  <a:srgbClr val="000000"/>
                </a:solidFill>
                <a:latin typeface="+mn-lt"/>
                <a:ea typeface="Times New Roman" panose="02020603050405020304" pitchFamily="18" charset="0"/>
              </a:rPr>
              <a:t>Indikativna alokacija - </a:t>
            </a:r>
            <a:r>
              <a:rPr lang="hr-HR" sz="6400" b="1" dirty="0">
                <a:solidFill>
                  <a:srgbClr val="000000"/>
                </a:solidFill>
                <a:latin typeface="+mn-lt"/>
                <a:ea typeface="Times New Roman" panose="02020603050405020304" pitchFamily="18" charset="0"/>
              </a:rPr>
              <a:t>4.259.324,83 eura</a:t>
            </a:r>
            <a:r>
              <a:rPr lang="hr-HR" sz="6400" dirty="0">
                <a:solidFill>
                  <a:srgbClr val="000000"/>
                </a:solidFill>
                <a:latin typeface="+mn-lt"/>
                <a:ea typeface="Times New Roman" panose="02020603050405020304" pitchFamily="18" charset="0"/>
              </a:rPr>
              <a:t> - jedna ograničena </a:t>
            </a:r>
            <a:r>
              <a:rPr lang="hr-HR" sz="6400" i="1" dirty="0" err="1">
                <a:solidFill>
                  <a:srgbClr val="000000"/>
                </a:solidFill>
                <a:latin typeface="+mn-lt"/>
                <a:ea typeface="Times New Roman" panose="02020603050405020304" pitchFamily="18" charset="0"/>
              </a:rPr>
              <a:t>grant</a:t>
            </a:r>
            <a:r>
              <a:rPr lang="hr-HR" sz="6400" dirty="0">
                <a:solidFill>
                  <a:srgbClr val="000000"/>
                </a:solidFill>
                <a:latin typeface="+mn-lt"/>
                <a:ea typeface="Times New Roman" panose="02020603050405020304" pitchFamily="18" charset="0"/>
              </a:rPr>
              <a:t> shema</a:t>
            </a:r>
            <a:r>
              <a:rPr lang="hr-HR" sz="6400" dirty="0">
                <a:latin typeface="+mn-lt"/>
                <a:ea typeface="Times New Roman" panose="02020603050405020304" pitchFamily="18" charset="0"/>
              </a:rPr>
              <a:t>                                                                                                                                                         </a:t>
            </a:r>
            <a:r>
              <a:rPr lang="hr-HR" sz="6400" b="1" dirty="0">
                <a:solidFill>
                  <a:schemeClr val="tx1"/>
                </a:solidFill>
                <a:latin typeface="+mn-lt"/>
                <a:ea typeface="Times New Roman" panose="02020603050405020304" pitchFamily="18" charset="0"/>
              </a:rPr>
              <a:t>- u tijeku je izrada ograničenog Poziva „Rekonstrukcija kulturnih dobara UA Osijek“</a:t>
            </a:r>
          </a:p>
          <a:p>
            <a:pPr lvl="1">
              <a:lnSpc>
                <a:spcPct val="120000"/>
              </a:lnSpc>
              <a:spcBef>
                <a:spcPts val="0"/>
              </a:spcBef>
              <a:buFont typeface="Wingdings" panose="05000000000000000000" pitchFamily="2" charset="2"/>
              <a:buChar char="§"/>
            </a:pPr>
            <a:r>
              <a:rPr lang="hr-HR" sz="6400" b="1" dirty="0">
                <a:solidFill>
                  <a:srgbClr val="000000"/>
                </a:solidFill>
                <a:latin typeface="+mn-lt"/>
                <a:ea typeface="Times New Roman" panose="02020603050405020304" pitchFamily="18" charset="0"/>
              </a:rPr>
              <a:t>Specifični cilj 6e2 -</a:t>
            </a:r>
            <a:r>
              <a:rPr lang="hr-HR" sz="6400" dirty="0">
                <a:solidFill>
                  <a:srgbClr val="000000"/>
                </a:solidFill>
                <a:latin typeface="+mn-lt"/>
                <a:ea typeface="Times New Roman" panose="02020603050405020304" pitchFamily="18" charset="0"/>
              </a:rPr>
              <a:t> </a:t>
            </a:r>
            <a:r>
              <a:rPr lang="hr-HR" sz="6400" i="1" dirty="0">
                <a:solidFill>
                  <a:srgbClr val="000000"/>
                </a:solidFill>
                <a:latin typeface="+mn-lt"/>
                <a:ea typeface="Times New Roman" panose="02020603050405020304" pitchFamily="18" charset="0"/>
              </a:rPr>
              <a:t>Obnova </a:t>
            </a:r>
            <a:r>
              <a:rPr lang="hr-HR" sz="6400" i="1" dirty="0" err="1">
                <a:solidFill>
                  <a:srgbClr val="000000"/>
                </a:solidFill>
                <a:latin typeface="+mn-lt"/>
                <a:ea typeface="Times New Roman" panose="02020603050405020304" pitchFamily="18" charset="0"/>
              </a:rPr>
              <a:t>brownfield</a:t>
            </a:r>
            <a:r>
              <a:rPr lang="hr-HR" sz="6400" i="1" dirty="0">
                <a:solidFill>
                  <a:srgbClr val="000000"/>
                </a:solidFill>
                <a:latin typeface="+mn-lt"/>
                <a:ea typeface="Times New Roman" panose="02020603050405020304" pitchFamily="18" charset="0"/>
              </a:rPr>
              <a:t> lokacija </a:t>
            </a:r>
            <a:endParaRPr lang="hr-HR" sz="6400" i="1" dirty="0">
              <a:latin typeface="+mn-lt"/>
              <a:ea typeface="Times New Roman" panose="02020603050405020304" pitchFamily="18" charset="0"/>
            </a:endParaRPr>
          </a:p>
          <a:p>
            <a:pPr marL="400050" lvl="1" indent="0">
              <a:lnSpc>
                <a:spcPct val="120000"/>
              </a:lnSpc>
              <a:spcBef>
                <a:spcPts val="0"/>
              </a:spcBef>
              <a:buNone/>
            </a:pPr>
            <a:r>
              <a:rPr lang="hr-HR" sz="6400" dirty="0">
                <a:solidFill>
                  <a:srgbClr val="000000"/>
                </a:solidFill>
                <a:latin typeface="+mn-lt"/>
                <a:ea typeface="Times New Roman" panose="02020603050405020304" pitchFamily="18" charset="0"/>
              </a:rPr>
              <a:t>        Indikativna alokacija - </a:t>
            </a:r>
            <a:r>
              <a:rPr lang="hr-HR" sz="6400" b="1" dirty="0">
                <a:solidFill>
                  <a:srgbClr val="000000"/>
                </a:solidFill>
                <a:latin typeface="+mn-lt"/>
                <a:ea typeface="Times New Roman" panose="02020603050405020304" pitchFamily="18" charset="0"/>
              </a:rPr>
              <a:t>10.216.882,20 eura</a:t>
            </a:r>
            <a:r>
              <a:rPr lang="hr-HR" sz="6400" dirty="0">
                <a:solidFill>
                  <a:srgbClr val="000000"/>
                </a:solidFill>
                <a:latin typeface="+mn-lt"/>
                <a:ea typeface="Times New Roman" panose="02020603050405020304" pitchFamily="18" charset="0"/>
              </a:rPr>
              <a:t> - tri strateška projekta/ izravne dodjele</a:t>
            </a:r>
            <a:r>
              <a:rPr lang="hr-HR" sz="6400" dirty="0">
                <a:latin typeface="+mn-lt"/>
                <a:ea typeface="Times New Roman" panose="02020603050405020304" pitchFamily="18" charset="0"/>
              </a:rPr>
              <a:t> </a:t>
            </a:r>
          </a:p>
          <a:p>
            <a:pPr marL="400050" lvl="1" indent="0">
              <a:lnSpc>
                <a:spcPct val="120000"/>
              </a:lnSpc>
              <a:spcBef>
                <a:spcPts val="0"/>
              </a:spcBef>
              <a:buNone/>
            </a:pPr>
            <a:r>
              <a:rPr lang="hr-HR" sz="6400" dirty="0">
                <a:solidFill>
                  <a:srgbClr val="000000"/>
                </a:solidFill>
                <a:latin typeface="+mn-lt"/>
                <a:ea typeface="Times New Roman" panose="02020603050405020304" pitchFamily="18" charset="0"/>
              </a:rPr>
              <a:t>        </a:t>
            </a:r>
            <a:r>
              <a:rPr lang="hr-HR" sz="6400" b="1" dirty="0">
                <a:solidFill>
                  <a:srgbClr val="000000"/>
                </a:solidFill>
                <a:latin typeface="+mn-lt"/>
                <a:ea typeface="Times New Roman" panose="02020603050405020304" pitchFamily="18" charset="0"/>
              </a:rPr>
              <a:t>- u tijeku</a:t>
            </a:r>
            <a:r>
              <a:rPr lang="hr-HR" sz="6400" b="1" dirty="0">
                <a:latin typeface="+mn-lt"/>
                <a:ea typeface="Times New Roman" panose="02020603050405020304" pitchFamily="18" charset="0"/>
              </a:rPr>
              <a:t> </a:t>
            </a:r>
            <a:r>
              <a:rPr lang="hr-HR" sz="6400" b="1" dirty="0">
                <a:solidFill>
                  <a:srgbClr val="000000"/>
                </a:solidFill>
                <a:latin typeface="+mn-lt"/>
                <a:ea typeface="Times New Roman" panose="02020603050405020304" pitchFamily="18" charset="0"/>
              </a:rPr>
              <a:t>je</a:t>
            </a:r>
            <a:r>
              <a:rPr lang="hr-HR" sz="6400" b="1" dirty="0">
                <a:latin typeface="+mn-lt"/>
                <a:ea typeface="Times New Roman" panose="02020603050405020304" pitchFamily="18" charset="0"/>
              </a:rPr>
              <a:t> Izr</a:t>
            </a:r>
            <a:r>
              <a:rPr lang="hr-HR" sz="6400" b="1" dirty="0">
                <a:solidFill>
                  <a:schemeClr val="tx1"/>
                </a:solidFill>
                <a:latin typeface="+mn-lt"/>
                <a:ea typeface="Times New Roman" panose="02020603050405020304" pitchFamily="18" charset="0"/>
              </a:rPr>
              <a:t>ada Poziva za </a:t>
            </a:r>
            <a:r>
              <a:rPr lang="hr-HR" sz="6400" b="1" dirty="0">
                <a:solidFill>
                  <a:srgbClr val="000000"/>
                </a:solidFill>
                <a:latin typeface="+mn-lt"/>
                <a:ea typeface="Times New Roman" panose="02020603050405020304" pitchFamily="18" charset="0"/>
              </a:rPr>
              <a:t>Strateške projekte „Razvoj i unaprjeđenje osječke Tvrđe" i „Centar za posjetitelje“</a:t>
            </a:r>
          </a:p>
          <a:p>
            <a:pPr lvl="1">
              <a:lnSpc>
                <a:spcPct val="120000"/>
              </a:lnSpc>
              <a:spcBef>
                <a:spcPts val="0"/>
              </a:spcBef>
              <a:buFont typeface="Wingdings" panose="05000000000000000000" pitchFamily="2" charset="2"/>
              <a:buChar char="§"/>
            </a:pPr>
            <a:r>
              <a:rPr lang="hr-HR" sz="6400" b="1" dirty="0">
                <a:solidFill>
                  <a:srgbClr val="000000"/>
                </a:solidFill>
                <a:latin typeface="+mn-lt"/>
                <a:ea typeface="Times New Roman" panose="02020603050405020304" pitchFamily="18" charset="0"/>
              </a:rPr>
              <a:t>Specifični cilj 7ii2 -</a:t>
            </a:r>
            <a:r>
              <a:rPr lang="hr-HR" sz="6400" dirty="0">
                <a:solidFill>
                  <a:srgbClr val="000000"/>
                </a:solidFill>
                <a:latin typeface="+mn-lt"/>
                <a:ea typeface="Times New Roman" panose="02020603050405020304" pitchFamily="18" charset="0"/>
              </a:rPr>
              <a:t> </a:t>
            </a:r>
            <a:r>
              <a:rPr lang="hr-HR" sz="6400" i="1" dirty="0">
                <a:solidFill>
                  <a:srgbClr val="000000"/>
                </a:solidFill>
                <a:latin typeface="+mn-lt"/>
                <a:ea typeface="Times New Roman" panose="02020603050405020304" pitchFamily="18" charset="0"/>
              </a:rPr>
              <a:t>Povećanje broja putnika u javnom prijevozu </a:t>
            </a:r>
            <a:endParaRPr lang="hr-HR" sz="6400" i="1" dirty="0">
              <a:latin typeface="+mn-lt"/>
              <a:ea typeface="Times New Roman" panose="02020603050405020304" pitchFamily="18" charset="0"/>
            </a:endParaRPr>
          </a:p>
          <a:p>
            <a:pPr marL="400050" lvl="1" indent="0">
              <a:lnSpc>
                <a:spcPct val="120000"/>
              </a:lnSpc>
              <a:spcBef>
                <a:spcPts val="0"/>
              </a:spcBef>
              <a:buNone/>
            </a:pPr>
            <a:r>
              <a:rPr lang="hr-HR" sz="6400" dirty="0">
                <a:solidFill>
                  <a:srgbClr val="000000"/>
                </a:solidFill>
                <a:latin typeface="+mn-lt"/>
                <a:ea typeface="Times New Roman" panose="02020603050405020304" pitchFamily="18" charset="0"/>
              </a:rPr>
              <a:t>        Indikativna alokacija -  </a:t>
            </a:r>
            <a:r>
              <a:rPr lang="hr-HR" sz="6400" b="1" dirty="0">
                <a:solidFill>
                  <a:srgbClr val="000000"/>
                </a:solidFill>
                <a:latin typeface="+mn-lt"/>
                <a:ea typeface="Times New Roman" panose="02020603050405020304" pitchFamily="18" charset="0"/>
              </a:rPr>
              <a:t>6.385.551,37 eura</a:t>
            </a:r>
            <a:r>
              <a:rPr lang="hr-HR" sz="6400" dirty="0">
                <a:solidFill>
                  <a:srgbClr val="000000"/>
                </a:solidFill>
                <a:latin typeface="+mn-lt"/>
                <a:ea typeface="Times New Roman" panose="02020603050405020304" pitchFamily="18" charset="0"/>
              </a:rPr>
              <a:t> - dvije ograničene </a:t>
            </a:r>
            <a:r>
              <a:rPr lang="hr-HR" sz="6400" i="1" dirty="0" err="1">
                <a:solidFill>
                  <a:srgbClr val="000000"/>
                </a:solidFill>
                <a:latin typeface="+mn-lt"/>
                <a:ea typeface="Times New Roman" panose="02020603050405020304" pitchFamily="18" charset="0"/>
              </a:rPr>
              <a:t>grant</a:t>
            </a:r>
            <a:r>
              <a:rPr lang="hr-HR" sz="6400" dirty="0">
                <a:solidFill>
                  <a:srgbClr val="000000"/>
                </a:solidFill>
                <a:latin typeface="+mn-lt"/>
                <a:ea typeface="Times New Roman" panose="02020603050405020304" pitchFamily="18" charset="0"/>
              </a:rPr>
              <a:t> sheme</a:t>
            </a:r>
            <a:endParaRPr lang="hr-HR" sz="6400" dirty="0">
              <a:latin typeface="+mn-lt"/>
              <a:ea typeface="Times New Roman" panose="02020603050405020304" pitchFamily="18" charset="0"/>
            </a:endParaRPr>
          </a:p>
          <a:p>
            <a:pPr marL="0" indent="0">
              <a:lnSpc>
                <a:spcPct val="120000"/>
              </a:lnSpc>
              <a:spcBef>
                <a:spcPts val="0"/>
              </a:spcBef>
              <a:buNone/>
            </a:pPr>
            <a:r>
              <a:rPr lang="hr-HR" sz="7400" dirty="0">
                <a:solidFill>
                  <a:srgbClr val="000000"/>
                </a:solidFill>
                <a:latin typeface="+mn-lt"/>
                <a:ea typeface="Times New Roman" panose="02020603050405020304" pitchFamily="18" charset="0"/>
              </a:rPr>
              <a:t> </a:t>
            </a:r>
            <a:endParaRPr lang="hr-HR" sz="7400" dirty="0">
              <a:solidFill>
                <a:schemeClr val="tx1"/>
              </a:solidFill>
              <a:latin typeface="+mn-lt"/>
              <a:ea typeface="VladaRHSans Bk" panose="02000000000000000000" pitchFamily="50" charset="-18"/>
            </a:endParaRPr>
          </a:p>
          <a:p>
            <a:pPr>
              <a:lnSpc>
                <a:spcPct val="120000"/>
              </a:lnSpc>
              <a:spcBef>
                <a:spcPts val="500"/>
              </a:spcBef>
              <a:spcAft>
                <a:spcPts val="1200"/>
              </a:spcAft>
            </a:pPr>
            <a:endParaRPr lang="hr-HR" sz="2400" dirty="0">
              <a:solidFill>
                <a:schemeClr val="tx1"/>
              </a:solidFill>
              <a:latin typeface="+mn-lt"/>
              <a:ea typeface="VladaRHSans Bk" panose="02000000000000000000" pitchFamily="50" charset="-18"/>
            </a:endParaRPr>
          </a:p>
          <a:p>
            <a:pPr marL="0" indent="0">
              <a:lnSpc>
                <a:spcPct val="120000"/>
              </a:lnSpc>
              <a:spcBef>
                <a:spcPts val="500"/>
              </a:spcBef>
              <a:spcAft>
                <a:spcPts val="1200"/>
              </a:spcAft>
              <a:buNone/>
            </a:pPr>
            <a:endParaRPr lang="hr-HR" sz="2400" dirty="0">
              <a:solidFill>
                <a:schemeClr val="tx1"/>
              </a:solidFill>
              <a:latin typeface="+mn-lt"/>
              <a:ea typeface="VladaRHSans Bk" panose="02000000000000000000" pitchFamily="50" charset="-18"/>
            </a:endParaRPr>
          </a:p>
          <a:p>
            <a:pPr>
              <a:lnSpc>
                <a:spcPct val="120000"/>
              </a:lnSpc>
              <a:spcBef>
                <a:spcPts val="500"/>
              </a:spcBef>
            </a:pPr>
            <a:endParaRPr lang="hr-HR" sz="2400" dirty="0">
              <a:solidFill>
                <a:schemeClr val="tx1"/>
              </a:solidFill>
              <a:latin typeface="+mn-lt"/>
              <a:ea typeface="VladaRHSans Bk" panose="02000000000000000000" pitchFamily="50" charset="-18"/>
            </a:endParaRPr>
          </a:p>
          <a:p>
            <a:pPr>
              <a:lnSpc>
                <a:spcPct val="120000"/>
              </a:lnSpc>
              <a:spcBef>
                <a:spcPts val="500"/>
              </a:spcBef>
            </a:pPr>
            <a:endParaRPr lang="hr-HR" sz="2400" dirty="0">
              <a:solidFill>
                <a:schemeClr val="tx1"/>
              </a:solidFill>
              <a:latin typeface="+mn-lt"/>
              <a:ea typeface="VladaRHSans Bk" panose="02000000000000000000" pitchFamily="50" charset="-18"/>
            </a:endParaRPr>
          </a:p>
          <a:p>
            <a:pPr>
              <a:lnSpc>
                <a:spcPct val="120000"/>
              </a:lnSpc>
              <a:spcBef>
                <a:spcPts val="500"/>
              </a:spcBef>
            </a:pPr>
            <a:endParaRPr lang="hr-HR" sz="2400" dirty="0">
              <a:solidFill>
                <a:schemeClr val="tx1"/>
              </a:solidFill>
              <a:latin typeface="VladaRHSans Bk" panose="02000000000000000000" pitchFamily="50" charset="-18"/>
              <a:ea typeface="VladaRHSans Bk" panose="02000000000000000000" pitchFamily="50" charset="-18"/>
            </a:endParaRPr>
          </a:p>
          <a:p>
            <a:pPr marL="0" indent="0">
              <a:lnSpc>
                <a:spcPct val="120000"/>
              </a:lnSpc>
              <a:spcBef>
                <a:spcPts val="500"/>
              </a:spcBef>
              <a:buNone/>
            </a:pPr>
            <a:endParaRPr lang="hr-HR" sz="2400" dirty="0">
              <a:solidFill>
                <a:schemeClr val="tx1"/>
              </a:solidFill>
              <a:latin typeface="VladaRHSans Bk" panose="02000000000000000000" pitchFamily="50" charset="-18"/>
              <a:ea typeface="VladaRHSans Bk" panose="02000000000000000000" pitchFamily="50" charset="-18"/>
            </a:endParaRPr>
          </a:p>
          <a:p>
            <a:pPr marL="0" indent="0">
              <a:lnSpc>
                <a:spcPct val="120000"/>
              </a:lnSpc>
              <a:spcBef>
                <a:spcPts val="500"/>
              </a:spcBef>
              <a:buNone/>
            </a:pPr>
            <a:endParaRPr lang="hr-HR" dirty="0">
              <a:solidFill>
                <a:schemeClr val="tx1"/>
              </a:solidFill>
              <a:latin typeface="VladaRHSans Bk" panose="02000000000000000000" pitchFamily="50" charset="-18"/>
              <a:ea typeface="VladaRHSans Bk" panose="02000000000000000000" pitchFamily="50" charset="-18"/>
            </a:endParaRPr>
          </a:p>
        </p:txBody>
      </p:sp>
      <p:sp>
        <p:nvSpPr>
          <p:cNvPr id="4" name="Title 1"/>
          <p:cNvSpPr>
            <a:spLocks noGrp="1"/>
          </p:cNvSpPr>
          <p:nvPr>
            <p:ph type="title"/>
          </p:nvPr>
        </p:nvSpPr>
        <p:spPr>
          <a:xfrm>
            <a:off x="609600" y="214290"/>
            <a:ext cx="10972800" cy="836843"/>
          </a:xfrm>
        </p:spPr>
        <p:txBody>
          <a:bodyPr vert="horz" lIns="91440" tIns="45720" rIns="91440" bIns="45720" rtlCol="0" anchor="ctr">
            <a:noAutofit/>
          </a:bodyPr>
          <a:lstStyle/>
          <a:p>
            <a:r>
              <a:rPr lang="hr-HR" sz="3200" b="1" dirty="0">
                <a:latin typeface="+mn-lt"/>
                <a:ea typeface="VladaRHSans Bk" panose="02000000000000000000" pitchFamily="50" charset="-18"/>
                <a:cs typeface="+mn-cs"/>
              </a:rPr>
              <a:t>Informacija o provedbi Projekta Slavonija, Baranja i Srijem</a:t>
            </a:r>
            <a:endParaRPr lang="hr-HR" sz="3600" b="1" dirty="0">
              <a:latin typeface="+mn-lt"/>
            </a:endParaRPr>
          </a:p>
        </p:txBody>
      </p:sp>
    </p:spTree>
    <p:extLst>
      <p:ext uri="{BB962C8B-B14F-4D97-AF65-F5344CB8AC3E}">
        <p14:creationId xmlns:p14="http://schemas.microsoft.com/office/powerpoint/2010/main" val="3120669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6654" y="1342768"/>
            <a:ext cx="11198697" cy="5362831"/>
          </a:xfrm>
        </p:spPr>
        <p:txBody>
          <a:bodyPr>
            <a:noAutofit/>
          </a:bodyPr>
          <a:lstStyle/>
          <a:p>
            <a:pPr marL="0" indent="0">
              <a:spcAft>
                <a:spcPts val="1800"/>
              </a:spcAft>
              <a:buNone/>
            </a:pPr>
            <a:r>
              <a:rPr lang="hr-HR" sz="2400" b="1" dirty="0">
                <a:solidFill>
                  <a:schemeClr val="tx2">
                    <a:lumMod val="75000"/>
                  </a:schemeClr>
                </a:solidFill>
                <a:latin typeface="+mn-lt"/>
                <a:ea typeface="VladaRHSans Bk" panose="02000000000000000000" pitchFamily="50" charset="-18"/>
              </a:rPr>
              <a:t>3. Izlaganje potpredsjednice Vlade i ministrice gospodarstva, poduzetništva i obrta Martine Dalić o provedenim i planiranim aktivnostima Ministarstva gospodarstva, poduzetništva i obrta vezano uz Projekt Slavonija, Baranja i Srijem</a:t>
            </a:r>
          </a:p>
          <a:p>
            <a:pPr marL="0" indent="0">
              <a:buNone/>
            </a:pPr>
            <a:endParaRPr lang="hr-HR" sz="2400" b="1" dirty="0">
              <a:latin typeface="VladaRHSans Bk" panose="02000000000000000000" pitchFamily="50" charset="-18"/>
              <a:ea typeface="VladaRHSans Bk" panose="02000000000000000000" pitchFamily="50" charset="-18"/>
            </a:endParaRPr>
          </a:p>
        </p:txBody>
      </p:sp>
      <p:sp>
        <p:nvSpPr>
          <p:cNvPr id="4" name="Title 1"/>
          <p:cNvSpPr>
            <a:spLocks noGrp="1"/>
          </p:cNvSpPr>
          <p:nvPr>
            <p:ph type="title"/>
          </p:nvPr>
        </p:nvSpPr>
        <p:spPr>
          <a:xfrm>
            <a:off x="475377" y="205901"/>
            <a:ext cx="10972800" cy="857256"/>
          </a:xfrm>
        </p:spPr>
        <p:txBody>
          <a:bodyPr>
            <a:normAutofit/>
          </a:bodyPr>
          <a:lstStyle/>
          <a:p>
            <a:endParaRPr lang="hr-HR" sz="3600" dirty="0">
              <a:latin typeface="+mn-lt"/>
              <a:ea typeface="VladaRHSans Bk" panose="02000000000000000000" pitchFamily="50" charset="-18"/>
            </a:endParaRPr>
          </a:p>
        </p:txBody>
      </p:sp>
    </p:spTree>
    <p:extLst>
      <p:ext uri="{BB962C8B-B14F-4D97-AF65-F5344CB8AC3E}">
        <p14:creationId xmlns:p14="http://schemas.microsoft.com/office/powerpoint/2010/main" val="72870875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58349"/>
            <a:ext cx="11143376" cy="5447251"/>
          </a:xfrm>
        </p:spPr>
        <p:txBody>
          <a:bodyPr>
            <a:normAutofit fontScale="92500" lnSpcReduction="20000"/>
          </a:bodyPr>
          <a:lstStyle/>
          <a:p>
            <a:pPr marL="0" indent="0" algn="ctr">
              <a:spcAft>
                <a:spcPts val="1200"/>
              </a:spcAft>
              <a:buNone/>
            </a:pPr>
            <a:r>
              <a:rPr lang="hr-HR" sz="2600" b="1" dirty="0">
                <a:solidFill>
                  <a:srgbClr val="002060"/>
                </a:solidFill>
                <a:latin typeface="+mn-lt"/>
                <a:ea typeface="VladaRHSans Bk" panose="02000000000000000000" pitchFamily="50" charset="-18"/>
              </a:rPr>
              <a:t>Integrirana teritorijalna ulaganja (ITU mehanizam)</a:t>
            </a:r>
          </a:p>
          <a:p>
            <a:pPr marL="0" lvl="0" indent="0">
              <a:lnSpc>
                <a:spcPct val="120000"/>
              </a:lnSpc>
              <a:spcBef>
                <a:spcPts val="0"/>
              </a:spcBef>
              <a:buNone/>
            </a:pPr>
            <a:r>
              <a:rPr lang="hr-HR" sz="1700" b="1" u="sng" dirty="0">
                <a:solidFill>
                  <a:prstClr val="black"/>
                </a:solidFill>
                <a:latin typeface="+mn-lt"/>
                <a:ea typeface="VladaRHSans Bk" panose="02000000000000000000" pitchFamily="50" charset="-18"/>
              </a:rPr>
              <a:t>ITU Urbano područje Slavonski Brod: </a:t>
            </a:r>
          </a:p>
          <a:p>
            <a:pPr lvl="0">
              <a:lnSpc>
                <a:spcPct val="120000"/>
              </a:lnSpc>
              <a:spcBef>
                <a:spcPts val="0"/>
              </a:spcBef>
            </a:pPr>
            <a:r>
              <a:rPr lang="hr-HR" sz="1700" dirty="0">
                <a:solidFill>
                  <a:prstClr val="black"/>
                </a:solidFill>
                <a:latin typeface="+mn-lt"/>
                <a:ea typeface="VladaRHSans Bk" panose="02000000000000000000" pitchFamily="50" charset="-18"/>
              </a:rPr>
              <a:t>Alokacija </a:t>
            </a:r>
            <a:r>
              <a:rPr lang="hr-HR" sz="1700" b="1" dirty="0">
                <a:solidFill>
                  <a:prstClr val="black"/>
                </a:solidFill>
                <a:latin typeface="+mn-lt"/>
                <a:ea typeface="VladaRHSans Bk" panose="02000000000000000000" pitchFamily="50" charset="-18"/>
              </a:rPr>
              <a:t>24,7 milijuna eura </a:t>
            </a:r>
            <a:r>
              <a:rPr lang="hr-HR" sz="1700" dirty="0">
                <a:solidFill>
                  <a:prstClr val="black"/>
                </a:solidFill>
                <a:latin typeface="+mn-lt"/>
                <a:ea typeface="VladaRHSans Bk" panose="02000000000000000000" pitchFamily="50" charset="-18"/>
              </a:rPr>
              <a:t>(Operativni program Konkurentnost i kohezija - 21 milijuna eura i Operativni program Učinkoviti ljudski potencijali - 3,7 milijuna eura)</a:t>
            </a:r>
          </a:p>
          <a:p>
            <a:pPr marL="0" lvl="0" indent="0">
              <a:lnSpc>
                <a:spcPct val="120000"/>
              </a:lnSpc>
              <a:spcBef>
                <a:spcPts val="0"/>
              </a:spcBef>
              <a:buNone/>
            </a:pPr>
            <a:endParaRPr lang="hr-HR" sz="1700" dirty="0">
              <a:solidFill>
                <a:prstClr val="black"/>
              </a:solidFill>
              <a:latin typeface="+mn-lt"/>
              <a:ea typeface="VladaRHSans Bk" panose="02000000000000000000" pitchFamily="50" charset="-18"/>
            </a:endParaRPr>
          </a:p>
          <a:p>
            <a:pPr lvl="0">
              <a:lnSpc>
                <a:spcPct val="120000"/>
              </a:lnSpc>
              <a:spcBef>
                <a:spcPts val="0"/>
              </a:spcBef>
            </a:pPr>
            <a:r>
              <a:rPr lang="hr-HR" sz="1700" dirty="0">
                <a:solidFill>
                  <a:prstClr val="black"/>
                </a:solidFill>
                <a:latin typeface="+mn-lt"/>
                <a:ea typeface="VladaRHSans Bk" panose="02000000000000000000" pitchFamily="50" charset="-18"/>
              </a:rPr>
              <a:t>U okviru Operativnog programa Konkurentnost i kohezija </a:t>
            </a:r>
            <a:r>
              <a:rPr lang="hr-HR" sz="1700" b="1" dirty="0">
                <a:solidFill>
                  <a:prstClr val="black"/>
                </a:solidFill>
                <a:latin typeface="+mn-lt"/>
                <a:ea typeface="VladaRHSans Bk" panose="02000000000000000000" pitchFamily="50" charset="-18"/>
              </a:rPr>
              <a:t>planirana je objava 14 Poziva (10 Strateških projekata  i 4 </a:t>
            </a:r>
            <a:r>
              <a:rPr lang="hr-HR" sz="1700" b="1" dirty="0" err="1">
                <a:solidFill>
                  <a:prstClr val="black"/>
                </a:solidFill>
                <a:latin typeface="+mn-lt"/>
                <a:ea typeface="VladaRHSans Bk" panose="02000000000000000000" pitchFamily="50" charset="-18"/>
              </a:rPr>
              <a:t>grant</a:t>
            </a:r>
            <a:r>
              <a:rPr lang="hr-HR" sz="1700" b="1" dirty="0">
                <a:solidFill>
                  <a:prstClr val="black"/>
                </a:solidFill>
                <a:latin typeface="+mn-lt"/>
                <a:ea typeface="VladaRHSans Bk" panose="02000000000000000000" pitchFamily="50" charset="-18"/>
              </a:rPr>
              <a:t> sheme)</a:t>
            </a:r>
            <a:r>
              <a:rPr lang="hr-HR" sz="1700" dirty="0">
                <a:solidFill>
                  <a:prstClr val="black"/>
                </a:solidFill>
                <a:latin typeface="+mn-lt"/>
                <a:ea typeface="VladaRHSans Bk" panose="02000000000000000000" pitchFamily="50" charset="-18"/>
              </a:rPr>
              <a:t> za specifične ciljeve: </a:t>
            </a:r>
          </a:p>
          <a:p>
            <a:pPr marL="0" lvl="0" indent="0">
              <a:lnSpc>
                <a:spcPct val="120000"/>
              </a:lnSpc>
              <a:spcBef>
                <a:spcPts val="0"/>
              </a:spcBef>
              <a:buNone/>
            </a:pPr>
            <a:endParaRPr lang="hr-HR" sz="1700" dirty="0">
              <a:solidFill>
                <a:prstClr val="black"/>
              </a:solidFill>
              <a:latin typeface="+mn-lt"/>
              <a:ea typeface="VladaRHSans Bk" panose="02000000000000000000" pitchFamily="50" charset="-18"/>
            </a:endParaRPr>
          </a:p>
          <a:p>
            <a:pPr lvl="1">
              <a:lnSpc>
                <a:spcPct val="120000"/>
              </a:lnSpc>
              <a:spcBef>
                <a:spcPts val="0"/>
              </a:spcBef>
              <a:buFont typeface="Wingdings" panose="05000000000000000000" pitchFamily="2" charset="2"/>
              <a:buChar char="§"/>
            </a:pPr>
            <a:r>
              <a:rPr lang="hr-HR" sz="1500" b="1" dirty="0">
                <a:solidFill>
                  <a:srgbClr val="000000"/>
                </a:solidFill>
                <a:latin typeface="+mn-lt"/>
                <a:ea typeface="Times New Roman" panose="02020603050405020304" pitchFamily="18" charset="0"/>
              </a:rPr>
              <a:t>Specifični cilj 3a2 -</a:t>
            </a:r>
            <a:r>
              <a:rPr lang="hr-HR" sz="1500" dirty="0">
                <a:solidFill>
                  <a:srgbClr val="000000"/>
                </a:solidFill>
                <a:latin typeface="+mn-lt"/>
                <a:ea typeface="Times New Roman" panose="02020603050405020304" pitchFamily="18" charset="0"/>
              </a:rPr>
              <a:t> </a:t>
            </a:r>
            <a:r>
              <a:rPr lang="hr-HR" sz="1500" i="1" dirty="0">
                <a:solidFill>
                  <a:srgbClr val="000000"/>
                </a:solidFill>
                <a:latin typeface="+mn-lt"/>
                <a:ea typeface="Times New Roman" panose="02020603050405020304" pitchFamily="18" charset="0"/>
              </a:rPr>
              <a:t>Omogućavanje povoljnog okruženja za razvoj poduzetništva</a:t>
            </a:r>
            <a:r>
              <a:rPr lang="hr-HR" sz="1500" dirty="0">
                <a:solidFill>
                  <a:srgbClr val="000000"/>
                </a:solidFill>
                <a:latin typeface="+mn-lt"/>
                <a:ea typeface="Times New Roman" panose="02020603050405020304" pitchFamily="18" charset="0"/>
              </a:rPr>
              <a:t>                                                                                                                                      </a:t>
            </a:r>
          </a:p>
          <a:p>
            <a:pPr marL="457200" lvl="1" indent="0">
              <a:lnSpc>
                <a:spcPct val="120000"/>
              </a:lnSpc>
              <a:spcBef>
                <a:spcPts val="0"/>
              </a:spcBef>
              <a:buNone/>
            </a:pPr>
            <a:r>
              <a:rPr lang="hr-HR" sz="1500" dirty="0">
                <a:solidFill>
                  <a:srgbClr val="000000"/>
                </a:solidFill>
                <a:latin typeface="+mn-lt"/>
                <a:ea typeface="Times New Roman" panose="02020603050405020304" pitchFamily="18" charset="0"/>
              </a:rPr>
              <a:t>       Indikativna alokacija - </a:t>
            </a:r>
            <a:r>
              <a:rPr lang="hr-HR" sz="1500" b="1" dirty="0">
                <a:solidFill>
                  <a:srgbClr val="000000"/>
                </a:solidFill>
                <a:latin typeface="+mn-lt"/>
                <a:ea typeface="Times New Roman" panose="02020603050405020304" pitchFamily="18" charset="0"/>
              </a:rPr>
              <a:t>5.398.373,56 eura </a:t>
            </a:r>
            <a:r>
              <a:rPr lang="hr-HR" sz="1500" dirty="0">
                <a:solidFill>
                  <a:srgbClr val="000000"/>
                </a:solidFill>
                <a:latin typeface="+mn-lt"/>
                <a:ea typeface="Times New Roman" panose="02020603050405020304" pitchFamily="18" charset="0"/>
              </a:rPr>
              <a:t>- dva strateška projekta/izravne dodjele i dvije </a:t>
            </a:r>
            <a:r>
              <a:rPr lang="hr-HR" sz="1500" i="1" dirty="0" err="1">
                <a:solidFill>
                  <a:srgbClr val="000000"/>
                </a:solidFill>
                <a:latin typeface="+mn-lt"/>
                <a:ea typeface="Times New Roman" panose="02020603050405020304" pitchFamily="18" charset="0"/>
              </a:rPr>
              <a:t>grant</a:t>
            </a:r>
            <a:r>
              <a:rPr lang="hr-HR" sz="1500" dirty="0">
                <a:solidFill>
                  <a:srgbClr val="000000"/>
                </a:solidFill>
                <a:latin typeface="+mn-lt"/>
                <a:ea typeface="Times New Roman" panose="02020603050405020304" pitchFamily="18" charset="0"/>
              </a:rPr>
              <a:t> sheme/otvorena poziva.</a:t>
            </a:r>
          </a:p>
          <a:p>
            <a:pPr marL="0" lvl="0" indent="0">
              <a:lnSpc>
                <a:spcPct val="120000"/>
              </a:lnSpc>
              <a:spcBef>
                <a:spcPts val="0"/>
              </a:spcBef>
              <a:buNone/>
            </a:pPr>
            <a:r>
              <a:rPr lang="pl-PL" sz="1600" b="1" dirty="0">
                <a:solidFill>
                  <a:srgbClr val="000000"/>
                </a:solidFill>
                <a:latin typeface="+mn-lt"/>
                <a:ea typeface="Times New Roman" panose="02020603050405020304" pitchFamily="18" charset="0"/>
              </a:rPr>
              <a:t>                  </a:t>
            </a:r>
            <a:r>
              <a:rPr lang="pl-PL" sz="1500" b="1" dirty="0">
                <a:solidFill>
                  <a:srgbClr val="000000"/>
                </a:solidFill>
                <a:latin typeface="+mn-lt"/>
                <a:ea typeface="Times New Roman" panose="02020603050405020304" pitchFamily="18" charset="0"/>
              </a:rPr>
              <a:t>- u tijeku je izrada Poziva za strateški projekt „Inovacijski inkubator InnoBROD”</a:t>
            </a:r>
            <a:endParaRPr lang="hr-HR" sz="1500" b="1" dirty="0">
              <a:solidFill>
                <a:srgbClr val="000000"/>
              </a:solidFill>
              <a:latin typeface="+mn-lt"/>
              <a:ea typeface="Times New Roman" panose="02020603050405020304" pitchFamily="18" charset="0"/>
            </a:endParaRPr>
          </a:p>
          <a:p>
            <a:pPr lvl="1">
              <a:lnSpc>
                <a:spcPct val="120000"/>
              </a:lnSpc>
              <a:spcBef>
                <a:spcPts val="0"/>
              </a:spcBef>
              <a:buFont typeface="Wingdings" panose="05000000000000000000" pitchFamily="2" charset="2"/>
              <a:buChar char="§"/>
            </a:pPr>
            <a:r>
              <a:rPr lang="hr-HR" sz="1500" b="1" dirty="0">
                <a:solidFill>
                  <a:srgbClr val="000000"/>
                </a:solidFill>
                <a:latin typeface="+mn-lt"/>
                <a:ea typeface="Times New Roman" panose="02020603050405020304" pitchFamily="18" charset="0"/>
              </a:rPr>
              <a:t>Specifični cilj 4c3 -</a:t>
            </a:r>
            <a:r>
              <a:rPr lang="hr-HR" sz="1500" dirty="0">
                <a:solidFill>
                  <a:srgbClr val="000000"/>
                </a:solidFill>
                <a:latin typeface="+mn-lt"/>
                <a:ea typeface="Times New Roman" panose="02020603050405020304" pitchFamily="18" charset="0"/>
              </a:rPr>
              <a:t> </a:t>
            </a:r>
            <a:r>
              <a:rPr lang="hr-HR" sz="1500" i="1" dirty="0">
                <a:solidFill>
                  <a:srgbClr val="000000"/>
                </a:solidFill>
                <a:latin typeface="+mn-lt"/>
                <a:ea typeface="Times New Roman" panose="02020603050405020304" pitchFamily="18" charset="0"/>
              </a:rPr>
              <a:t>Povećanje učinkovitosti sustava </a:t>
            </a:r>
            <a:r>
              <a:rPr lang="hr-HR" sz="1500" i="1" dirty="0" err="1">
                <a:solidFill>
                  <a:srgbClr val="000000"/>
                </a:solidFill>
                <a:latin typeface="+mn-lt"/>
                <a:ea typeface="Times New Roman" panose="02020603050405020304" pitchFamily="18" charset="0"/>
              </a:rPr>
              <a:t>toplinarstva</a:t>
            </a:r>
            <a:r>
              <a:rPr lang="hr-HR" sz="1500" i="1" dirty="0">
                <a:solidFill>
                  <a:srgbClr val="000000"/>
                </a:solidFill>
                <a:latin typeface="+mn-lt"/>
                <a:ea typeface="Times New Roman" panose="02020603050405020304" pitchFamily="18" charset="0"/>
              </a:rPr>
              <a:t> </a:t>
            </a:r>
            <a:r>
              <a:rPr lang="hr-HR" sz="1500" i="1" dirty="0">
                <a:solidFill>
                  <a:srgbClr val="1F497D">
                    <a:lumMod val="50000"/>
                  </a:srgbClr>
                </a:solidFill>
                <a:latin typeface="+mn-lt"/>
                <a:ea typeface="Times New Roman" panose="02020603050405020304" pitchFamily="18" charset="0"/>
              </a:rPr>
              <a:t>                                                                                                                                                                                    </a:t>
            </a:r>
            <a:r>
              <a:rPr lang="hr-HR" sz="1500" dirty="0">
                <a:solidFill>
                  <a:srgbClr val="000000"/>
                </a:solidFill>
                <a:latin typeface="+mn-lt"/>
                <a:ea typeface="Times New Roman" panose="02020603050405020304" pitchFamily="18" charset="0"/>
              </a:rPr>
              <a:t>Indikativna alokacija - </a:t>
            </a:r>
            <a:r>
              <a:rPr lang="hr-HR" sz="1500" b="1" dirty="0">
                <a:solidFill>
                  <a:srgbClr val="000000"/>
                </a:solidFill>
                <a:latin typeface="+mn-lt"/>
                <a:ea typeface="Times New Roman" panose="02020603050405020304" pitchFamily="18" charset="0"/>
              </a:rPr>
              <a:t>847.624,15  eura</a:t>
            </a:r>
            <a:r>
              <a:rPr lang="hr-HR" sz="1500" dirty="0">
                <a:solidFill>
                  <a:srgbClr val="000000"/>
                </a:solidFill>
                <a:latin typeface="+mn-lt"/>
                <a:ea typeface="Times New Roman" panose="02020603050405020304" pitchFamily="18" charset="0"/>
              </a:rPr>
              <a:t> - jedan strateški projekt/izravna dodjela </a:t>
            </a:r>
            <a:r>
              <a:rPr lang="hr-HR" sz="1500" dirty="0">
                <a:solidFill>
                  <a:srgbClr val="1F497D">
                    <a:lumMod val="50000"/>
                  </a:srgbClr>
                </a:solidFill>
                <a:latin typeface="+mn-lt"/>
                <a:ea typeface="Times New Roman" panose="02020603050405020304" pitchFamily="18" charset="0"/>
              </a:rPr>
              <a:t>                                                                                                                           </a:t>
            </a:r>
          </a:p>
          <a:p>
            <a:pPr marL="457200" lvl="1" indent="0">
              <a:lnSpc>
                <a:spcPct val="120000"/>
              </a:lnSpc>
              <a:spcBef>
                <a:spcPts val="0"/>
              </a:spcBef>
              <a:buNone/>
            </a:pPr>
            <a:r>
              <a:rPr lang="hr-HR" sz="1500" b="1" dirty="0">
                <a:solidFill>
                  <a:schemeClr val="tx1"/>
                </a:solidFill>
                <a:latin typeface="+mn-lt"/>
                <a:ea typeface="Times New Roman" panose="02020603050405020304" pitchFamily="18" charset="0"/>
              </a:rPr>
              <a:t>        - u tijeku je izrada Poziva za strateški projekt „</a:t>
            </a:r>
            <a:r>
              <a:rPr lang="hr-HR" sz="1500" b="1" dirty="0" err="1">
                <a:solidFill>
                  <a:schemeClr val="tx1"/>
                </a:solidFill>
                <a:latin typeface="+mn-lt"/>
                <a:ea typeface="Times New Roman" panose="02020603050405020304" pitchFamily="18" charset="0"/>
              </a:rPr>
              <a:t>Toplovodi</a:t>
            </a:r>
            <a:r>
              <a:rPr lang="hr-HR" sz="1500" b="1" dirty="0">
                <a:solidFill>
                  <a:schemeClr val="tx1"/>
                </a:solidFill>
                <a:latin typeface="+mn-lt"/>
                <a:ea typeface="Times New Roman" panose="02020603050405020304" pitchFamily="18" charset="0"/>
              </a:rPr>
              <a:t> za naselja Slavonija I </a:t>
            </a:r>
            <a:r>
              <a:rPr lang="hr-HR" sz="1500" b="1" dirty="0" err="1">
                <a:solidFill>
                  <a:schemeClr val="tx1"/>
                </a:solidFill>
                <a:latin typeface="+mn-lt"/>
                <a:ea typeface="Times New Roman" panose="02020603050405020304" pitchFamily="18" charset="0"/>
              </a:rPr>
              <a:t>i</a:t>
            </a:r>
            <a:r>
              <a:rPr lang="hr-HR" sz="1500" b="1" dirty="0">
                <a:solidFill>
                  <a:schemeClr val="tx1"/>
                </a:solidFill>
                <a:latin typeface="+mn-lt"/>
                <a:ea typeface="Times New Roman" panose="02020603050405020304" pitchFamily="18" charset="0"/>
              </a:rPr>
              <a:t> Slavonija II - projekt zamjene dotrajalih </a:t>
            </a:r>
            <a:r>
              <a:rPr lang="hr-HR" sz="1500" b="1" dirty="0" err="1">
                <a:solidFill>
                  <a:schemeClr val="tx1"/>
                </a:solidFill>
                <a:latin typeface="+mn-lt"/>
                <a:ea typeface="Times New Roman" panose="02020603050405020304" pitchFamily="18" charset="0"/>
              </a:rPr>
              <a:t>toplovoda</a:t>
            </a:r>
            <a:r>
              <a:rPr lang="hr-HR" sz="1500" b="1" dirty="0">
                <a:solidFill>
                  <a:schemeClr val="tx1"/>
                </a:solidFill>
                <a:latin typeface="+mn-lt"/>
                <a:ea typeface="Times New Roman" panose="02020603050405020304" pitchFamily="18" charset="0"/>
              </a:rPr>
              <a:t>“ </a:t>
            </a:r>
          </a:p>
          <a:p>
            <a:pPr lvl="1">
              <a:lnSpc>
                <a:spcPct val="120000"/>
              </a:lnSpc>
              <a:spcBef>
                <a:spcPts val="0"/>
              </a:spcBef>
              <a:buFont typeface="Wingdings" panose="05000000000000000000" pitchFamily="2" charset="2"/>
              <a:buChar char="§"/>
            </a:pPr>
            <a:r>
              <a:rPr lang="hr-HR" sz="1500" b="1" dirty="0">
                <a:solidFill>
                  <a:srgbClr val="000000"/>
                </a:solidFill>
                <a:latin typeface="+mn-lt"/>
                <a:ea typeface="Times New Roman" panose="02020603050405020304" pitchFamily="18" charset="0"/>
              </a:rPr>
              <a:t>Specifični cilj 6c1 -</a:t>
            </a:r>
            <a:r>
              <a:rPr lang="hr-HR" sz="1500" dirty="0">
                <a:solidFill>
                  <a:srgbClr val="000000"/>
                </a:solidFill>
                <a:latin typeface="+mn-lt"/>
                <a:ea typeface="Times New Roman" panose="02020603050405020304" pitchFamily="18" charset="0"/>
              </a:rPr>
              <a:t> </a:t>
            </a:r>
            <a:r>
              <a:rPr lang="hr-HR" sz="1500" i="1" dirty="0">
                <a:solidFill>
                  <a:srgbClr val="000000"/>
                </a:solidFill>
                <a:latin typeface="+mn-lt"/>
                <a:ea typeface="Times New Roman" panose="02020603050405020304" pitchFamily="18" charset="0"/>
              </a:rPr>
              <a:t>Povećanje zapošljavanja i turističkih izdataka kroz unapređenje kulturne baštine                                                                                          </a:t>
            </a:r>
          </a:p>
          <a:p>
            <a:pPr marL="457200" lvl="1" indent="0">
              <a:lnSpc>
                <a:spcPct val="120000"/>
              </a:lnSpc>
              <a:spcBef>
                <a:spcPts val="0"/>
              </a:spcBef>
              <a:buNone/>
            </a:pPr>
            <a:r>
              <a:rPr lang="hr-HR" sz="1500" dirty="0">
                <a:solidFill>
                  <a:srgbClr val="000000"/>
                </a:solidFill>
                <a:latin typeface="+mn-lt"/>
                <a:ea typeface="Times New Roman" panose="02020603050405020304" pitchFamily="18" charset="0"/>
              </a:rPr>
              <a:t>        Indikativna alokacija - </a:t>
            </a:r>
            <a:r>
              <a:rPr lang="hr-HR" sz="1500" b="1" dirty="0">
                <a:solidFill>
                  <a:srgbClr val="000000"/>
                </a:solidFill>
                <a:latin typeface="+mn-lt"/>
                <a:ea typeface="Times New Roman" panose="02020603050405020304" pitchFamily="18" charset="0"/>
              </a:rPr>
              <a:t>3.000.710,14 eura</a:t>
            </a:r>
            <a:r>
              <a:rPr lang="hr-HR" sz="1500" dirty="0">
                <a:solidFill>
                  <a:srgbClr val="000000"/>
                </a:solidFill>
                <a:latin typeface="+mn-lt"/>
                <a:ea typeface="Times New Roman" panose="02020603050405020304" pitchFamily="18" charset="0"/>
              </a:rPr>
              <a:t> - dva strateška projekta/izravne dodjele i jedna </a:t>
            </a:r>
            <a:r>
              <a:rPr lang="hr-HR" sz="1500" i="1" dirty="0" err="1">
                <a:solidFill>
                  <a:srgbClr val="000000"/>
                </a:solidFill>
                <a:latin typeface="+mn-lt"/>
                <a:ea typeface="Times New Roman" panose="02020603050405020304" pitchFamily="18" charset="0"/>
              </a:rPr>
              <a:t>grant</a:t>
            </a:r>
            <a:r>
              <a:rPr lang="hr-HR" sz="1500" dirty="0">
                <a:solidFill>
                  <a:srgbClr val="000000"/>
                </a:solidFill>
                <a:latin typeface="+mn-lt"/>
                <a:ea typeface="Times New Roman" panose="02020603050405020304" pitchFamily="18" charset="0"/>
              </a:rPr>
              <a:t> shema/ograničeni poziv</a:t>
            </a:r>
            <a:r>
              <a:rPr lang="hr-HR" sz="1500" dirty="0">
                <a:solidFill>
                  <a:srgbClr val="1F497D">
                    <a:lumMod val="50000"/>
                  </a:srgbClr>
                </a:solidFill>
                <a:latin typeface="+mn-lt"/>
                <a:ea typeface="Times New Roman" panose="02020603050405020304" pitchFamily="18" charset="0"/>
              </a:rPr>
              <a:t>                                                                                                                                                      </a:t>
            </a:r>
          </a:p>
          <a:p>
            <a:pPr lvl="1">
              <a:lnSpc>
                <a:spcPct val="120000"/>
              </a:lnSpc>
              <a:spcBef>
                <a:spcPts val="0"/>
              </a:spcBef>
              <a:buFont typeface="Wingdings" panose="05000000000000000000" pitchFamily="2" charset="2"/>
              <a:buChar char="§"/>
            </a:pPr>
            <a:r>
              <a:rPr lang="hr-HR" sz="1500" b="1" dirty="0">
                <a:solidFill>
                  <a:srgbClr val="000000"/>
                </a:solidFill>
                <a:latin typeface="+mn-lt"/>
                <a:ea typeface="Times New Roman" panose="02020603050405020304" pitchFamily="18" charset="0"/>
              </a:rPr>
              <a:t>Specifični cilj 6e2 -</a:t>
            </a:r>
            <a:r>
              <a:rPr lang="hr-HR" sz="1500" dirty="0">
                <a:solidFill>
                  <a:srgbClr val="000000"/>
                </a:solidFill>
                <a:latin typeface="+mn-lt"/>
                <a:ea typeface="Times New Roman" panose="02020603050405020304" pitchFamily="18" charset="0"/>
              </a:rPr>
              <a:t> </a:t>
            </a:r>
            <a:r>
              <a:rPr lang="hr-HR" sz="1500" i="1" dirty="0">
                <a:solidFill>
                  <a:srgbClr val="000000"/>
                </a:solidFill>
                <a:latin typeface="+mn-lt"/>
                <a:ea typeface="Times New Roman" panose="02020603050405020304" pitchFamily="18" charset="0"/>
              </a:rPr>
              <a:t>Obnova </a:t>
            </a:r>
            <a:r>
              <a:rPr lang="hr-HR" sz="1500" i="1" dirty="0" err="1">
                <a:solidFill>
                  <a:srgbClr val="000000"/>
                </a:solidFill>
                <a:latin typeface="+mn-lt"/>
                <a:ea typeface="Times New Roman" panose="02020603050405020304" pitchFamily="18" charset="0"/>
              </a:rPr>
              <a:t>brownfield</a:t>
            </a:r>
            <a:r>
              <a:rPr lang="hr-HR" sz="1500" i="1" dirty="0">
                <a:solidFill>
                  <a:srgbClr val="000000"/>
                </a:solidFill>
                <a:latin typeface="+mn-lt"/>
                <a:ea typeface="Times New Roman" panose="02020603050405020304" pitchFamily="18" charset="0"/>
              </a:rPr>
              <a:t> lokacija </a:t>
            </a:r>
            <a:endParaRPr lang="hr-HR" sz="1500" i="1" dirty="0">
              <a:solidFill>
                <a:srgbClr val="1F497D">
                  <a:lumMod val="50000"/>
                </a:srgbClr>
              </a:solidFill>
              <a:latin typeface="+mn-lt"/>
              <a:ea typeface="Times New Roman" panose="02020603050405020304" pitchFamily="18" charset="0"/>
            </a:endParaRPr>
          </a:p>
          <a:p>
            <a:pPr marL="400050" lvl="1" indent="0">
              <a:lnSpc>
                <a:spcPct val="120000"/>
              </a:lnSpc>
              <a:spcBef>
                <a:spcPts val="0"/>
              </a:spcBef>
              <a:buNone/>
            </a:pPr>
            <a:r>
              <a:rPr lang="hr-HR" sz="1500" dirty="0">
                <a:solidFill>
                  <a:srgbClr val="000000"/>
                </a:solidFill>
                <a:latin typeface="+mn-lt"/>
                <a:ea typeface="Times New Roman" panose="02020603050405020304" pitchFamily="18" charset="0"/>
              </a:rPr>
              <a:t>        Indikativna alokacija - </a:t>
            </a:r>
            <a:r>
              <a:rPr lang="hr-HR" sz="1500" b="1" dirty="0">
                <a:solidFill>
                  <a:srgbClr val="000000"/>
                </a:solidFill>
                <a:latin typeface="+mn-lt"/>
                <a:ea typeface="Times New Roman" panose="02020603050405020304" pitchFamily="18" charset="0"/>
              </a:rPr>
              <a:t>7.197.831,41 eura</a:t>
            </a:r>
            <a:r>
              <a:rPr lang="hr-HR" sz="1500" dirty="0">
                <a:solidFill>
                  <a:srgbClr val="000000"/>
                </a:solidFill>
                <a:latin typeface="+mn-lt"/>
                <a:ea typeface="Times New Roman" panose="02020603050405020304" pitchFamily="18" charset="0"/>
              </a:rPr>
              <a:t> - tri strateška projekta/izravne dodjele</a:t>
            </a:r>
            <a:r>
              <a:rPr lang="hr-HR" sz="1500" dirty="0">
                <a:solidFill>
                  <a:srgbClr val="1F497D">
                    <a:lumMod val="50000"/>
                  </a:srgbClr>
                </a:solidFill>
                <a:latin typeface="+mn-lt"/>
                <a:ea typeface="Times New Roman" panose="02020603050405020304" pitchFamily="18" charset="0"/>
              </a:rPr>
              <a:t> </a:t>
            </a:r>
          </a:p>
          <a:p>
            <a:pPr marL="400050" lvl="1" indent="0">
              <a:lnSpc>
                <a:spcPct val="120000"/>
              </a:lnSpc>
              <a:spcBef>
                <a:spcPts val="0"/>
              </a:spcBef>
              <a:buNone/>
            </a:pPr>
            <a:r>
              <a:rPr lang="hr-HR" sz="1500" dirty="0">
                <a:solidFill>
                  <a:srgbClr val="000000"/>
                </a:solidFill>
                <a:latin typeface="+mn-lt"/>
                <a:ea typeface="Times New Roman" panose="02020603050405020304" pitchFamily="18" charset="0"/>
              </a:rPr>
              <a:t>        </a:t>
            </a:r>
            <a:r>
              <a:rPr lang="hr-HR" sz="1500" b="1" dirty="0">
                <a:solidFill>
                  <a:srgbClr val="000000"/>
                </a:solidFill>
                <a:latin typeface="+mn-lt"/>
                <a:ea typeface="Times New Roman" panose="02020603050405020304" pitchFamily="18" charset="0"/>
              </a:rPr>
              <a:t>- u tijeku</a:t>
            </a:r>
            <a:r>
              <a:rPr lang="hr-HR" sz="1500" b="1" dirty="0">
                <a:solidFill>
                  <a:srgbClr val="1F497D">
                    <a:lumMod val="50000"/>
                  </a:srgbClr>
                </a:solidFill>
                <a:latin typeface="+mn-lt"/>
                <a:ea typeface="Times New Roman" panose="02020603050405020304" pitchFamily="18" charset="0"/>
              </a:rPr>
              <a:t> </a:t>
            </a:r>
            <a:r>
              <a:rPr lang="hr-HR" sz="1500" b="1" dirty="0">
                <a:solidFill>
                  <a:srgbClr val="000000"/>
                </a:solidFill>
                <a:latin typeface="+mn-lt"/>
                <a:ea typeface="Times New Roman" panose="02020603050405020304" pitchFamily="18" charset="0"/>
              </a:rPr>
              <a:t>je</a:t>
            </a:r>
            <a:r>
              <a:rPr lang="hr-HR" sz="1500" b="1" dirty="0">
                <a:solidFill>
                  <a:srgbClr val="1F497D">
                    <a:lumMod val="50000"/>
                  </a:srgbClr>
                </a:solidFill>
                <a:latin typeface="+mn-lt"/>
                <a:ea typeface="Times New Roman" panose="02020603050405020304" pitchFamily="18" charset="0"/>
              </a:rPr>
              <a:t> </a:t>
            </a:r>
            <a:r>
              <a:rPr lang="hr-HR" sz="1500" b="1" dirty="0">
                <a:solidFill>
                  <a:schemeClr val="tx1"/>
                </a:solidFill>
                <a:latin typeface="+mn-lt"/>
                <a:ea typeface="Times New Roman" panose="02020603050405020304" pitchFamily="18" charset="0"/>
              </a:rPr>
              <a:t>Izrada Poziva za </a:t>
            </a:r>
            <a:r>
              <a:rPr lang="hr-HR" sz="1500" b="1" dirty="0">
                <a:solidFill>
                  <a:srgbClr val="000000"/>
                </a:solidFill>
                <a:latin typeface="+mn-lt"/>
                <a:ea typeface="Times New Roman" panose="02020603050405020304" pitchFamily="18" charset="0"/>
              </a:rPr>
              <a:t>Strateški projekt „Kuća tambure - Slavonska notna bajka - infrastrukturni radovi“</a:t>
            </a:r>
          </a:p>
          <a:p>
            <a:pPr marL="685800" lvl="1">
              <a:lnSpc>
                <a:spcPct val="120000"/>
              </a:lnSpc>
              <a:spcBef>
                <a:spcPts val="0"/>
              </a:spcBef>
              <a:buFont typeface="Wingdings" panose="05000000000000000000" pitchFamily="2" charset="2"/>
              <a:buChar char="§"/>
            </a:pPr>
            <a:r>
              <a:rPr lang="hr-HR" sz="1500" b="1" dirty="0">
                <a:solidFill>
                  <a:srgbClr val="000000"/>
                </a:solidFill>
                <a:latin typeface="+mn-lt"/>
                <a:ea typeface="Times New Roman" panose="02020603050405020304" pitchFamily="18" charset="0"/>
              </a:rPr>
              <a:t>Specifični cilj 7ii2 -</a:t>
            </a:r>
            <a:r>
              <a:rPr lang="hr-HR" sz="1500" dirty="0">
                <a:solidFill>
                  <a:srgbClr val="000000"/>
                </a:solidFill>
                <a:latin typeface="+mn-lt"/>
                <a:ea typeface="Times New Roman" panose="02020603050405020304" pitchFamily="18" charset="0"/>
              </a:rPr>
              <a:t> </a:t>
            </a:r>
            <a:r>
              <a:rPr lang="hr-HR" sz="1500" i="1" dirty="0">
                <a:solidFill>
                  <a:srgbClr val="000000"/>
                </a:solidFill>
                <a:latin typeface="+mn-lt"/>
                <a:ea typeface="Times New Roman" panose="02020603050405020304" pitchFamily="18" charset="0"/>
              </a:rPr>
              <a:t>Povećanje broja putnika u javnom prijevozu </a:t>
            </a:r>
            <a:endParaRPr lang="hr-HR" sz="1500" i="1" dirty="0">
              <a:solidFill>
                <a:srgbClr val="1F497D">
                  <a:lumMod val="50000"/>
                </a:srgbClr>
              </a:solidFill>
              <a:latin typeface="+mn-lt"/>
              <a:ea typeface="Times New Roman" panose="02020603050405020304" pitchFamily="18" charset="0"/>
            </a:endParaRPr>
          </a:p>
          <a:p>
            <a:pPr marL="400050" lvl="1" indent="0">
              <a:lnSpc>
                <a:spcPct val="120000"/>
              </a:lnSpc>
              <a:spcBef>
                <a:spcPts val="0"/>
              </a:spcBef>
              <a:buNone/>
            </a:pPr>
            <a:r>
              <a:rPr lang="hr-HR" sz="1500" dirty="0">
                <a:solidFill>
                  <a:srgbClr val="000000"/>
                </a:solidFill>
                <a:latin typeface="+mn-lt"/>
                <a:ea typeface="Times New Roman" panose="02020603050405020304" pitchFamily="18" charset="0"/>
              </a:rPr>
              <a:t>        Indikativna alokacija - </a:t>
            </a:r>
            <a:r>
              <a:rPr lang="hr-HR" sz="1500" b="1" dirty="0">
                <a:solidFill>
                  <a:srgbClr val="000000"/>
                </a:solidFill>
                <a:latin typeface="+mn-lt"/>
                <a:ea typeface="Times New Roman" panose="02020603050405020304" pitchFamily="18" charset="0"/>
              </a:rPr>
              <a:t>4.498.644,63 eura</a:t>
            </a:r>
            <a:r>
              <a:rPr lang="hr-HR" sz="1500" dirty="0">
                <a:solidFill>
                  <a:srgbClr val="000000"/>
                </a:solidFill>
                <a:latin typeface="+mn-lt"/>
                <a:ea typeface="Times New Roman" panose="02020603050405020304" pitchFamily="18" charset="0"/>
              </a:rPr>
              <a:t> - dva strateška projekta/izravne dodjele i jedna </a:t>
            </a:r>
            <a:r>
              <a:rPr lang="hr-HR" sz="1500" i="1" dirty="0" err="1">
                <a:solidFill>
                  <a:srgbClr val="000000"/>
                </a:solidFill>
                <a:latin typeface="+mn-lt"/>
                <a:ea typeface="Times New Roman" panose="02020603050405020304" pitchFamily="18" charset="0"/>
              </a:rPr>
              <a:t>grant</a:t>
            </a:r>
            <a:r>
              <a:rPr lang="hr-HR" sz="1500" dirty="0">
                <a:solidFill>
                  <a:srgbClr val="000000"/>
                </a:solidFill>
                <a:latin typeface="+mn-lt"/>
                <a:ea typeface="Times New Roman" panose="02020603050405020304" pitchFamily="18" charset="0"/>
              </a:rPr>
              <a:t> shema/ograničeni poziv. </a:t>
            </a:r>
            <a:endParaRPr lang="hr-HR" sz="1500" dirty="0">
              <a:solidFill>
                <a:prstClr val="black"/>
              </a:solidFill>
              <a:latin typeface="+mn-lt"/>
              <a:ea typeface="VladaRHSans Bk" panose="02000000000000000000" pitchFamily="50" charset="-18"/>
            </a:endParaRPr>
          </a:p>
          <a:p>
            <a:pPr marL="400050" lvl="1" indent="0">
              <a:buNone/>
            </a:pPr>
            <a:r>
              <a:rPr lang="hr-HR" sz="1500" b="1" dirty="0">
                <a:solidFill>
                  <a:schemeClr val="tx1"/>
                </a:solidFill>
                <a:latin typeface="+mn-lt"/>
                <a:ea typeface="Times New Roman" panose="02020603050405020304" pitchFamily="18" charset="0"/>
              </a:rPr>
              <a:t>        - u tijeku je izrada Poziva za strateški projekt „Plan održive urbane mobilnosti UP Slavonski Brod“ </a:t>
            </a:r>
            <a:endParaRPr lang="hr-HR" sz="1500" b="1" dirty="0">
              <a:solidFill>
                <a:schemeClr val="tx1"/>
              </a:solidFill>
              <a:latin typeface="+mn-lt"/>
              <a:ea typeface="VladaRHSans Bk" panose="02000000000000000000" pitchFamily="50" charset="-18"/>
            </a:endParaRPr>
          </a:p>
          <a:p>
            <a:endParaRPr lang="hr-HR" sz="1500" dirty="0">
              <a:solidFill>
                <a:schemeClr val="tx1"/>
              </a:solidFill>
              <a:latin typeface="+mn-lt"/>
              <a:ea typeface="VladaRHSans Bk" panose="02000000000000000000" pitchFamily="50" charset="-18"/>
            </a:endParaRPr>
          </a:p>
          <a:p>
            <a:endParaRPr lang="hr-HR" sz="2400" dirty="0">
              <a:solidFill>
                <a:schemeClr val="tx1"/>
              </a:solidFill>
              <a:latin typeface="VladaRHSans Bk" panose="02000000000000000000" pitchFamily="50" charset="-18"/>
              <a:ea typeface="VladaRHSans Bk" panose="02000000000000000000" pitchFamily="50" charset="-18"/>
            </a:endParaRPr>
          </a:p>
          <a:p>
            <a:pPr marL="0" indent="0">
              <a:buNone/>
            </a:pPr>
            <a:endParaRPr lang="hr-HR" sz="2400" dirty="0">
              <a:solidFill>
                <a:schemeClr val="tx1"/>
              </a:solidFill>
              <a:latin typeface="VladaRHSans Bk" panose="02000000000000000000" pitchFamily="50" charset="-18"/>
              <a:ea typeface="VladaRHSans Bk" panose="02000000000000000000" pitchFamily="50" charset="-18"/>
            </a:endParaRPr>
          </a:p>
          <a:p>
            <a:pPr marL="0" indent="0">
              <a:buNone/>
            </a:pPr>
            <a:endParaRPr lang="hr-HR" dirty="0">
              <a:solidFill>
                <a:schemeClr val="tx1"/>
              </a:solidFill>
              <a:latin typeface="VladaRHSans Bk" panose="02000000000000000000" pitchFamily="50" charset="-18"/>
              <a:ea typeface="VladaRHSans Bk" panose="02000000000000000000" pitchFamily="50" charset="-18"/>
            </a:endParaRPr>
          </a:p>
        </p:txBody>
      </p:sp>
      <p:sp>
        <p:nvSpPr>
          <p:cNvPr id="4" name="Title 1"/>
          <p:cNvSpPr>
            <a:spLocks noGrp="1"/>
          </p:cNvSpPr>
          <p:nvPr>
            <p:ph type="title"/>
          </p:nvPr>
        </p:nvSpPr>
        <p:spPr>
          <a:xfrm>
            <a:off x="609600" y="214290"/>
            <a:ext cx="10972800" cy="836843"/>
          </a:xfrm>
        </p:spPr>
        <p:txBody>
          <a:bodyPr vert="horz" lIns="91440" tIns="45720" rIns="91440" bIns="45720" rtlCol="0" anchor="ctr">
            <a:noAutofit/>
          </a:bodyPr>
          <a:lstStyle/>
          <a:p>
            <a:r>
              <a:rPr lang="hr-HR" sz="3200" b="1" dirty="0">
                <a:latin typeface="+mn-lt"/>
                <a:ea typeface="VladaRHSans Bk" panose="02000000000000000000" pitchFamily="50" charset="-18"/>
                <a:cs typeface="+mn-cs"/>
              </a:rPr>
              <a:t>Informacija o provedbi Projekta Slavonija, Baranja i Srijem</a:t>
            </a:r>
            <a:endParaRPr lang="hr-HR" sz="3600" b="1" dirty="0">
              <a:latin typeface="+mn-lt"/>
            </a:endParaRPr>
          </a:p>
        </p:txBody>
      </p:sp>
    </p:spTree>
    <p:extLst>
      <p:ext uri="{BB962C8B-B14F-4D97-AF65-F5344CB8AC3E}">
        <p14:creationId xmlns:p14="http://schemas.microsoft.com/office/powerpoint/2010/main" val="17932093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9609" y="1383957"/>
            <a:ext cx="11252791" cy="5261392"/>
          </a:xfrm>
        </p:spPr>
        <p:txBody>
          <a:bodyPr>
            <a:normAutofit fontScale="92500" lnSpcReduction="10000"/>
          </a:bodyPr>
          <a:lstStyle/>
          <a:p>
            <a:pPr marL="0" indent="0" algn="ctr">
              <a:buNone/>
            </a:pPr>
            <a:r>
              <a:rPr lang="hr-HR" sz="2600" b="1" dirty="0">
                <a:solidFill>
                  <a:schemeClr val="tx2">
                    <a:lumMod val="75000"/>
                  </a:schemeClr>
                </a:solidFill>
                <a:latin typeface="+mn-lt"/>
                <a:ea typeface="VladaRHSans Lt" panose="02000000000000000000" pitchFamily="50" charset="-18"/>
              </a:rPr>
              <a:t>Europska teritorijalna suradnja</a:t>
            </a:r>
          </a:p>
          <a:p>
            <a:pPr marL="0" lvl="0" indent="0">
              <a:spcAft>
                <a:spcPts val="1200"/>
              </a:spcAft>
              <a:buNone/>
            </a:pPr>
            <a:r>
              <a:rPr lang="hr-HR" sz="1800" b="1" dirty="0">
                <a:solidFill>
                  <a:prstClr val="black"/>
                </a:solidFill>
                <a:latin typeface="Calibri"/>
                <a:ea typeface="VladaRHSans Lt" panose="02000000000000000000" pitchFamily="50" charset="-18"/>
              </a:rPr>
              <a:t>U planu je objava idućih poziva:</a:t>
            </a:r>
          </a:p>
          <a:p>
            <a:pPr marL="0" lvl="0" indent="0">
              <a:spcAft>
                <a:spcPts val="1200"/>
              </a:spcAft>
              <a:buNone/>
            </a:pPr>
            <a:r>
              <a:rPr lang="hr-HR" sz="1800" dirty="0">
                <a:solidFill>
                  <a:prstClr val="black"/>
                </a:solidFill>
                <a:latin typeface="Calibri"/>
                <a:ea typeface="VladaRHSans Lt" panose="02000000000000000000" pitchFamily="50" charset="-18"/>
              </a:rPr>
              <a:t>• objava 2. poziva u okviru </a:t>
            </a:r>
            <a:r>
              <a:rPr lang="hr-HR" sz="1800" b="1" dirty="0" err="1">
                <a:solidFill>
                  <a:prstClr val="black"/>
                </a:solidFill>
                <a:latin typeface="Calibri"/>
                <a:ea typeface="VladaRHSans Lt" panose="02000000000000000000" pitchFamily="50" charset="-18"/>
              </a:rPr>
              <a:t>Interreg</a:t>
            </a:r>
            <a:r>
              <a:rPr lang="hr-HR" sz="1800" b="1" dirty="0">
                <a:solidFill>
                  <a:prstClr val="black"/>
                </a:solidFill>
                <a:latin typeface="Calibri"/>
                <a:ea typeface="VladaRHSans Lt" panose="02000000000000000000" pitchFamily="50" charset="-18"/>
              </a:rPr>
              <a:t> IPA programa Hrvatska – Srbija </a:t>
            </a:r>
            <a:r>
              <a:rPr lang="hr-HR" sz="1800" dirty="0">
                <a:solidFill>
                  <a:prstClr val="black"/>
                </a:solidFill>
                <a:latin typeface="Calibri"/>
                <a:ea typeface="VladaRHSans Lt" panose="02000000000000000000" pitchFamily="50" charset="-18"/>
              </a:rPr>
              <a:t>(ožujak 2018.)</a:t>
            </a:r>
          </a:p>
          <a:p>
            <a:pPr marL="0" lvl="0" indent="0">
              <a:spcAft>
                <a:spcPts val="1200"/>
              </a:spcAft>
              <a:buNone/>
            </a:pPr>
            <a:r>
              <a:rPr lang="hr-HR" sz="1800" dirty="0">
                <a:solidFill>
                  <a:prstClr val="black"/>
                </a:solidFill>
                <a:latin typeface="Calibri"/>
                <a:ea typeface="VladaRHSans Lt" panose="02000000000000000000" pitchFamily="50" charset="-18"/>
              </a:rPr>
              <a:t>• objava 2. poziva u okviru </a:t>
            </a:r>
            <a:r>
              <a:rPr lang="hr-HR" sz="1800" b="1" dirty="0" err="1">
                <a:solidFill>
                  <a:prstClr val="black"/>
                </a:solidFill>
                <a:latin typeface="Calibri"/>
                <a:ea typeface="VladaRHSans Lt" panose="02000000000000000000" pitchFamily="50" charset="-18"/>
              </a:rPr>
              <a:t>Interreg</a:t>
            </a:r>
            <a:r>
              <a:rPr lang="hr-HR" sz="1800" b="1" dirty="0">
                <a:solidFill>
                  <a:prstClr val="black"/>
                </a:solidFill>
                <a:latin typeface="Calibri"/>
                <a:ea typeface="VladaRHSans Lt" panose="02000000000000000000" pitchFamily="50" charset="-18"/>
              </a:rPr>
              <a:t> IPA programa Hrvatska – BiH – Crna Gora </a:t>
            </a:r>
            <a:r>
              <a:rPr lang="hr-HR" sz="1800" dirty="0">
                <a:solidFill>
                  <a:prstClr val="black"/>
                </a:solidFill>
                <a:latin typeface="Calibri"/>
                <a:ea typeface="VladaRHSans Lt" panose="02000000000000000000" pitchFamily="50" charset="-18"/>
              </a:rPr>
              <a:t>(travanj 2018.)</a:t>
            </a:r>
          </a:p>
          <a:p>
            <a:pPr marL="0" lvl="0" indent="0">
              <a:spcAft>
                <a:spcPts val="1200"/>
              </a:spcAft>
              <a:buNone/>
            </a:pPr>
            <a:r>
              <a:rPr lang="hr-HR" sz="1800" dirty="0">
                <a:solidFill>
                  <a:prstClr val="black"/>
                </a:solidFill>
                <a:latin typeface="Calibri"/>
                <a:ea typeface="VladaRHSans Lt" panose="02000000000000000000" pitchFamily="50" charset="-18"/>
              </a:rPr>
              <a:t>• objava ciljanog poziva na dostavu projektnih prijedloga, a koji će doprinijeti ciljevima Strategije EU za jadransku i    </a:t>
            </a:r>
          </a:p>
          <a:p>
            <a:pPr marL="0" lvl="0" indent="0">
              <a:spcAft>
                <a:spcPts val="1200"/>
              </a:spcAft>
              <a:buNone/>
            </a:pPr>
            <a:r>
              <a:rPr lang="hr-HR" sz="1800" dirty="0">
                <a:solidFill>
                  <a:prstClr val="black"/>
                </a:solidFill>
                <a:latin typeface="Calibri"/>
                <a:ea typeface="VladaRHSans Lt" panose="02000000000000000000" pitchFamily="50" charset="-18"/>
              </a:rPr>
              <a:t>   jonsku regiju u okviru programa </a:t>
            </a:r>
            <a:r>
              <a:rPr lang="hr-HR" sz="1800" b="1" dirty="0" err="1">
                <a:solidFill>
                  <a:prstClr val="black"/>
                </a:solidFill>
                <a:latin typeface="Calibri"/>
                <a:ea typeface="VladaRHSans Lt" panose="02000000000000000000" pitchFamily="50" charset="-18"/>
              </a:rPr>
              <a:t>Interreg</a:t>
            </a:r>
            <a:r>
              <a:rPr lang="hr-HR" sz="1800" b="1" dirty="0">
                <a:solidFill>
                  <a:prstClr val="black"/>
                </a:solidFill>
                <a:latin typeface="Calibri"/>
                <a:ea typeface="VladaRHSans Lt" panose="02000000000000000000" pitchFamily="50" charset="-18"/>
              </a:rPr>
              <a:t> V-B </a:t>
            </a:r>
            <a:r>
              <a:rPr lang="hr-HR" sz="1800" b="1" dirty="0" err="1">
                <a:solidFill>
                  <a:prstClr val="black"/>
                </a:solidFill>
                <a:latin typeface="Calibri"/>
                <a:ea typeface="VladaRHSans Lt" panose="02000000000000000000" pitchFamily="50" charset="-18"/>
              </a:rPr>
              <a:t>Adrion</a:t>
            </a:r>
            <a:r>
              <a:rPr lang="hr-HR" sz="1800" b="1" dirty="0">
                <a:solidFill>
                  <a:prstClr val="black"/>
                </a:solidFill>
                <a:latin typeface="Calibri"/>
                <a:ea typeface="VladaRHSans Lt" panose="02000000000000000000" pitchFamily="50" charset="-18"/>
              </a:rPr>
              <a:t> </a:t>
            </a:r>
            <a:r>
              <a:rPr lang="hr-HR" sz="1800" dirty="0">
                <a:solidFill>
                  <a:prstClr val="black"/>
                </a:solidFill>
                <a:latin typeface="Calibri"/>
                <a:ea typeface="VladaRHSans Lt" panose="02000000000000000000" pitchFamily="50" charset="-18"/>
              </a:rPr>
              <a:t>(ožujak/travanj 2018.)</a:t>
            </a:r>
          </a:p>
          <a:p>
            <a:pPr marL="0" lvl="0" indent="0">
              <a:spcAft>
                <a:spcPts val="1200"/>
              </a:spcAft>
              <a:buNone/>
            </a:pPr>
            <a:r>
              <a:rPr lang="hr-HR" sz="1800" dirty="0">
                <a:solidFill>
                  <a:prstClr val="black"/>
                </a:solidFill>
                <a:latin typeface="Calibri"/>
                <a:ea typeface="VladaRHSans Lt" panose="02000000000000000000" pitchFamily="50" charset="-18"/>
              </a:rPr>
              <a:t>• objava 4. poziva u okviru programa </a:t>
            </a:r>
            <a:r>
              <a:rPr lang="hr-HR" sz="1800" b="1" dirty="0" err="1">
                <a:solidFill>
                  <a:prstClr val="black"/>
                </a:solidFill>
                <a:latin typeface="Calibri"/>
                <a:ea typeface="VladaRHSans Lt" panose="02000000000000000000" pitchFamily="50" charset="-18"/>
              </a:rPr>
              <a:t>Interreg</a:t>
            </a:r>
            <a:r>
              <a:rPr lang="hr-HR" sz="1800" b="1" dirty="0">
                <a:solidFill>
                  <a:prstClr val="black"/>
                </a:solidFill>
                <a:latin typeface="Calibri"/>
                <a:ea typeface="VladaRHSans Lt" panose="02000000000000000000" pitchFamily="50" charset="-18"/>
              </a:rPr>
              <a:t> Europe </a:t>
            </a:r>
            <a:r>
              <a:rPr lang="hr-HR" sz="1800" dirty="0">
                <a:solidFill>
                  <a:prstClr val="black"/>
                </a:solidFill>
                <a:latin typeface="Calibri"/>
                <a:ea typeface="VladaRHSans Lt" panose="02000000000000000000" pitchFamily="50" charset="-18"/>
              </a:rPr>
              <a:t>(svibanj 2018.)</a:t>
            </a:r>
          </a:p>
          <a:p>
            <a:pPr marL="0" lvl="0" indent="0">
              <a:spcAft>
                <a:spcPts val="1200"/>
              </a:spcAft>
              <a:buNone/>
            </a:pPr>
            <a:r>
              <a:rPr lang="hr-HR" sz="1800" dirty="0">
                <a:solidFill>
                  <a:prstClr val="black"/>
                </a:solidFill>
                <a:latin typeface="Calibri"/>
                <a:ea typeface="VladaRHSans Lt" panose="02000000000000000000" pitchFamily="50" charset="-18"/>
              </a:rPr>
              <a:t>• objava 2. redovnog poziva na dostavu projektnih prijedloga (rujan 2018.) te 2. poziva u sklopu strateškog projekta B-</a:t>
            </a:r>
            <a:r>
              <a:rPr lang="hr-HR" sz="1800" dirty="0" err="1">
                <a:solidFill>
                  <a:prstClr val="black"/>
                </a:solidFill>
                <a:latin typeface="Calibri"/>
                <a:ea typeface="VladaRHSans Lt" panose="02000000000000000000" pitchFamily="50" charset="-18"/>
              </a:rPr>
              <a:t>light</a:t>
            </a:r>
            <a:r>
              <a:rPr lang="hr-HR" sz="1800" dirty="0">
                <a:solidFill>
                  <a:prstClr val="black"/>
                </a:solidFill>
                <a:latin typeface="Calibri"/>
                <a:ea typeface="VladaRHSans Lt" panose="02000000000000000000" pitchFamily="50" charset="-18"/>
              </a:rPr>
              <a:t> shema za potporu malim i srednjim poduzetnicima (svibanj 2018.) u okviru programa </a:t>
            </a:r>
            <a:r>
              <a:rPr lang="hr-HR" sz="1800" b="1" dirty="0" err="1">
                <a:solidFill>
                  <a:prstClr val="black"/>
                </a:solidFill>
                <a:latin typeface="Calibri"/>
                <a:ea typeface="VladaRHSans Lt" panose="02000000000000000000" pitchFamily="50" charset="-18"/>
              </a:rPr>
              <a:t>Interreg</a:t>
            </a:r>
            <a:r>
              <a:rPr lang="hr-HR" sz="1800" b="1" dirty="0">
                <a:solidFill>
                  <a:prstClr val="black"/>
                </a:solidFill>
                <a:latin typeface="Calibri"/>
                <a:ea typeface="VladaRHSans Lt" panose="02000000000000000000" pitchFamily="50" charset="-18"/>
              </a:rPr>
              <a:t> V-A Mađarska – Hrvatska</a:t>
            </a:r>
          </a:p>
          <a:p>
            <a:pPr marL="0" lvl="0" indent="0">
              <a:spcAft>
                <a:spcPts val="1200"/>
              </a:spcAft>
              <a:buNone/>
            </a:pPr>
            <a:r>
              <a:rPr lang="hr-HR" sz="1800" dirty="0">
                <a:solidFill>
                  <a:prstClr val="black"/>
                </a:solidFill>
                <a:latin typeface="Calibri"/>
                <a:ea typeface="VladaRHSans Lt" panose="02000000000000000000" pitchFamily="50" charset="-18"/>
              </a:rPr>
              <a:t>• objava 3. poziva u okviru programa </a:t>
            </a:r>
            <a:r>
              <a:rPr lang="hr-HR" sz="1800" b="1" dirty="0" err="1">
                <a:solidFill>
                  <a:prstClr val="black"/>
                </a:solidFill>
                <a:latin typeface="Calibri"/>
                <a:ea typeface="VladaRHSans Lt" panose="02000000000000000000" pitchFamily="50" charset="-18"/>
              </a:rPr>
              <a:t>Interreg</a:t>
            </a:r>
            <a:r>
              <a:rPr lang="hr-HR" sz="1800" b="1" dirty="0">
                <a:solidFill>
                  <a:prstClr val="black"/>
                </a:solidFill>
                <a:latin typeface="Calibri"/>
                <a:ea typeface="VladaRHSans Lt" panose="02000000000000000000" pitchFamily="50" charset="-18"/>
              </a:rPr>
              <a:t> V-B Mediteran </a:t>
            </a:r>
            <a:r>
              <a:rPr lang="hr-HR" sz="1800" dirty="0">
                <a:solidFill>
                  <a:prstClr val="black"/>
                </a:solidFill>
                <a:latin typeface="Calibri"/>
                <a:ea typeface="VladaRHSans Lt" panose="02000000000000000000" pitchFamily="50" charset="-18"/>
              </a:rPr>
              <a:t>(kraj 2018./početak 2019.)</a:t>
            </a:r>
          </a:p>
          <a:p>
            <a:pPr marL="0" lvl="0" indent="0">
              <a:spcAft>
                <a:spcPts val="1200"/>
              </a:spcAft>
              <a:buNone/>
            </a:pPr>
            <a:r>
              <a:rPr lang="hr-HR" sz="1800" dirty="0">
                <a:solidFill>
                  <a:prstClr val="black"/>
                </a:solidFill>
                <a:latin typeface="Calibri"/>
                <a:ea typeface="VladaRHSans Lt" panose="02000000000000000000" pitchFamily="50" charset="-18"/>
              </a:rPr>
              <a:t>• objava 3. poziva u okviru programa </a:t>
            </a:r>
            <a:r>
              <a:rPr lang="hr-HR" sz="1800" b="1" dirty="0" err="1">
                <a:solidFill>
                  <a:prstClr val="black"/>
                </a:solidFill>
                <a:latin typeface="Calibri"/>
                <a:ea typeface="VladaRHSans Lt" panose="02000000000000000000" pitchFamily="50" charset="-18"/>
              </a:rPr>
              <a:t>Interreg</a:t>
            </a:r>
            <a:r>
              <a:rPr lang="hr-HR" sz="1800" b="1" dirty="0">
                <a:solidFill>
                  <a:prstClr val="black"/>
                </a:solidFill>
                <a:latin typeface="Calibri"/>
                <a:ea typeface="VladaRHSans Lt" panose="02000000000000000000" pitchFamily="50" charset="-18"/>
              </a:rPr>
              <a:t> V-B Dunav </a:t>
            </a:r>
            <a:r>
              <a:rPr lang="hr-HR" sz="1800" dirty="0">
                <a:solidFill>
                  <a:prstClr val="black"/>
                </a:solidFill>
                <a:latin typeface="Calibri"/>
                <a:ea typeface="VladaRHSans Lt" panose="02000000000000000000" pitchFamily="50" charset="-18"/>
              </a:rPr>
              <a:t>(siječanj 2019.)</a:t>
            </a:r>
          </a:p>
          <a:p>
            <a:pPr marL="0" lvl="0" indent="0">
              <a:spcAft>
                <a:spcPts val="1200"/>
              </a:spcAft>
              <a:buNone/>
            </a:pPr>
            <a:r>
              <a:rPr lang="hr-HR" sz="1800" dirty="0">
                <a:solidFill>
                  <a:prstClr val="black"/>
                </a:solidFill>
                <a:latin typeface="Calibri"/>
                <a:ea typeface="VladaRHSans Lt" panose="02000000000000000000" pitchFamily="50" charset="-18"/>
              </a:rPr>
              <a:t>• objava 4. poziva u okviru programa </a:t>
            </a:r>
            <a:r>
              <a:rPr lang="hr-HR" sz="1800" b="1" dirty="0" err="1">
                <a:solidFill>
                  <a:prstClr val="black"/>
                </a:solidFill>
                <a:latin typeface="Calibri"/>
                <a:ea typeface="VladaRHSans Lt" panose="02000000000000000000" pitchFamily="50" charset="-18"/>
              </a:rPr>
              <a:t>Interreg</a:t>
            </a:r>
            <a:r>
              <a:rPr lang="hr-HR" sz="1800" b="1" dirty="0">
                <a:solidFill>
                  <a:prstClr val="black"/>
                </a:solidFill>
                <a:latin typeface="Calibri"/>
                <a:ea typeface="VladaRHSans Lt" panose="02000000000000000000" pitchFamily="50" charset="-18"/>
              </a:rPr>
              <a:t> Središnja Europa </a:t>
            </a:r>
            <a:r>
              <a:rPr lang="hr-HR" sz="1800" dirty="0">
                <a:solidFill>
                  <a:prstClr val="black"/>
                </a:solidFill>
                <a:latin typeface="Calibri"/>
                <a:ea typeface="VladaRHSans Lt" panose="02000000000000000000" pitchFamily="50" charset="-18"/>
              </a:rPr>
              <a:t>(tijekom 2019.)</a:t>
            </a:r>
          </a:p>
          <a:p>
            <a:pPr marL="0" indent="0" algn="ctr">
              <a:buNone/>
            </a:pPr>
            <a:endParaRPr lang="hr-HR" sz="3000" b="1" dirty="0">
              <a:solidFill>
                <a:schemeClr val="tx1"/>
              </a:solidFill>
              <a:latin typeface="+mn-lt"/>
              <a:ea typeface="VladaRHSans Lt" panose="02000000000000000000" pitchFamily="50" charset="-18"/>
            </a:endParaRPr>
          </a:p>
          <a:p>
            <a:pPr marL="0" indent="0" algn="ctr">
              <a:buNone/>
            </a:pPr>
            <a:endParaRPr lang="hr-HR" sz="3000" b="1" dirty="0">
              <a:solidFill>
                <a:schemeClr val="tx1"/>
              </a:solidFill>
              <a:latin typeface="+mn-lt"/>
              <a:ea typeface="VladaRHSans Lt" panose="02000000000000000000" pitchFamily="50" charset="-18"/>
            </a:endParaRPr>
          </a:p>
          <a:p>
            <a:pPr marL="0" indent="0">
              <a:buNone/>
            </a:pPr>
            <a:endParaRPr lang="hr-HR" sz="2400" b="1" dirty="0">
              <a:solidFill>
                <a:schemeClr val="tx1"/>
              </a:solidFill>
              <a:latin typeface="+mn-lt"/>
              <a:ea typeface="VladaRHSans Bk" panose="02000000000000000000" pitchFamily="50" charset="-18"/>
            </a:endParaRPr>
          </a:p>
        </p:txBody>
      </p:sp>
      <p:sp>
        <p:nvSpPr>
          <p:cNvPr id="4" name="Title 1"/>
          <p:cNvSpPr>
            <a:spLocks noGrp="1"/>
          </p:cNvSpPr>
          <p:nvPr>
            <p:ph type="title"/>
          </p:nvPr>
        </p:nvSpPr>
        <p:spPr>
          <a:xfrm>
            <a:off x="609600" y="214290"/>
            <a:ext cx="10972800" cy="836843"/>
          </a:xfrm>
        </p:spPr>
        <p:txBody>
          <a:bodyPr vert="horz" lIns="91440" tIns="45720" rIns="91440" bIns="45720" rtlCol="0" anchor="ctr">
            <a:noAutofit/>
          </a:bodyPr>
          <a:lstStyle/>
          <a:p>
            <a:r>
              <a:rPr lang="hr-HR" sz="3200" b="1" dirty="0">
                <a:latin typeface="+mn-lt"/>
                <a:ea typeface="VladaRHSans Bk" panose="02000000000000000000" pitchFamily="50" charset="-18"/>
                <a:cs typeface="+mn-cs"/>
              </a:rPr>
              <a:t>Informacija o provedbi Projekta Slavonija, Baranja i Srijem</a:t>
            </a:r>
            <a:endParaRPr lang="hr-HR" sz="3600" b="1" dirty="0">
              <a:latin typeface="+mn-lt"/>
            </a:endParaRPr>
          </a:p>
        </p:txBody>
      </p:sp>
    </p:spTree>
    <p:extLst>
      <p:ext uri="{BB962C8B-B14F-4D97-AF65-F5344CB8AC3E}">
        <p14:creationId xmlns:p14="http://schemas.microsoft.com/office/powerpoint/2010/main" val="124109695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56360"/>
            <a:ext cx="10972800" cy="4907279"/>
          </a:xfrm>
        </p:spPr>
        <p:txBody>
          <a:bodyPr>
            <a:noAutofit/>
          </a:bodyPr>
          <a:lstStyle/>
          <a:p>
            <a:pPr marL="0" indent="0" algn="ctr">
              <a:buNone/>
            </a:pPr>
            <a:r>
              <a:rPr lang="hr-HR" sz="2400" b="1" dirty="0">
                <a:solidFill>
                  <a:srgbClr val="002060"/>
                </a:solidFill>
                <a:latin typeface="+mn-lt"/>
                <a:ea typeface="VladaRHSans Bk" panose="02000000000000000000" pitchFamily="50" charset="-18"/>
              </a:rPr>
              <a:t>Izrada pilot Razvojnog sporazuma za Projekt Slavonija, Baranja i Srijem</a:t>
            </a:r>
          </a:p>
          <a:p>
            <a:pPr marL="0" indent="0" algn="ctr">
              <a:buNone/>
            </a:pPr>
            <a:r>
              <a:rPr lang="hr-HR" sz="2400" b="1" dirty="0">
                <a:solidFill>
                  <a:srgbClr val="002060"/>
                </a:solidFill>
                <a:latin typeface="+mn-lt"/>
                <a:ea typeface="VladaRHSans Bk" panose="02000000000000000000" pitchFamily="50" charset="-18"/>
              </a:rPr>
              <a:t> </a:t>
            </a:r>
          </a:p>
          <a:p>
            <a:r>
              <a:rPr lang="en-GB" sz="1800" dirty="0">
                <a:solidFill>
                  <a:schemeClr val="tx1"/>
                </a:solidFill>
                <a:latin typeface="+mn-lt"/>
                <a:ea typeface="VladaRHSans Bk" panose="02000000000000000000" pitchFamily="50" charset="-18"/>
              </a:rPr>
              <a:t>Z</a:t>
            </a:r>
            <a:r>
              <a:rPr lang="hr-HR" sz="1800" dirty="0">
                <a:solidFill>
                  <a:schemeClr val="tx1"/>
                </a:solidFill>
                <a:latin typeface="+mn-lt"/>
                <a:ea typeface="VladaRHSans Bk" panose="02000000000000000000" pitchFamily="50" charset="-18"/>
              </a:rPr>
              <a:t>akon o regionalnom razvoju Republike Hrvatske donosi </a:t>
            </a:r>
            <a:r>
              <a:rPr lang="hr-HR" sz="1800" b="1" dirty="0">
                <a:solidFill>
                  <a:schemeClr val="tx1"/>
                </a:solidFill>
                <a:latin typeface="+mn-lt"/>
                <a:ea typeface="VladaRHSans Bk" panose="02000000000000000000" pitchFamily="50" charset="-18"/>
              </a:rPr>
              <a:t>mogućnost izrade Razvojnog sporazuma </a:t>
            </a:r>
            <a:r>
              <a:rPr lang="hr-HR" sz="1800" dirty="0">
                <a:solidFill>
                  <a:schemeClr val="tx1"/>
                </a:solidFill>
                <a:latin typeface="+mn-lt"/>
                <a:ea typeface="VladaRHSans Bk" panose="02000000000000000000" pitchFamily="50" charset="-18"/>
              </a:rPr>
              <a:t>za Projekt Slavonija, Baranja i Srijem</a:t>
            </a:r>
          </a:p>
          <a:p>
            <a:endParaRPr lang="hr-HR" sz="1800" dirty="0">
              <a:solidFill>
                <a:schemeClr val="tx1"/>
              </a:solidFill>
              <a:latin typeface="+mn-lt"/>
              <a:ea typeface="VladaRHSans Bk" panose="02000000000000000000" pitchFamily="50" charset="-18"/>
            </a:endParaRPr>
          </a:p>
          <a:p>
            <a:pPr>
              <a:spcAft>
                <a:spcPts val="600"/>
              </a:spcAft>
            </a:pPr>
            <a:r>
              <a:rPr lang="hr-HR" sz="1800" dirty="0">
                <a:solidFill>
                  <a:schemeClr val="tx1"/>
                </a:solidFill>
                <a:latin typeface="+mn-lt"/>
                <a:ea typeface="VladaRHSans Bk" panose="02000000000000000000" pitchFamily="50" charset="-18"/>
              </a:rPr>
              <a:t>Razvojnim sporazumom se:</a:t>
            </a:r>
          </a:p>
          <a:p>
            <a:pPr marL="857250" lvl="2" indent="0">
              <a:spcBef>
                <a:spcPts val="0"/>
              </a:spcBef>
              <a:buNone/>
            </a:pPr>
            <a:r>
              <a:rPr lang="hr-HR" sz="1800" b="1" dirty="0">
                <a:solidFill>
                  <a:schemeClr val="tx1"/>
                </a:solidFill>
                <a:latin typeface="+mn-lt"/>
                <a:ea typeface="VladaRHSans Bk" panose="02000000000000000000" pitchFamily="50" charset="-18"/>
              </a:rPr>
              <a:t>- usuglašavaju prioriteti razvoja državne i županijske razine </a:t>
            </a:r>
          </a:p>
          <a:p>
            <a:pPr marL="857250" lvl="2" indent="0">
              <a:spcBef>
                <a:spcPts val="0"/>
              </a:spcBef>
              <a:buNone/>
            </a:pPr>
            <a:r>
              <a:rPr lang="hr-HR" sz="1800" b="1" dirty="0">
                <a:solidFill>
                  <a:schemeClr val="tx1"/>
                </a:solidFill>
                <a:latin typeface="+mn-lt"/>
                <a:ea typeface="VladaRHSans Bk" panose="02000000000000000000" pitchFamily="50" charset="-18"/>
              </a:rPr>
              <a:t>- određuju strateški projekti regionalnog razvoja </a:t>
            </a:r>
          </a:p>
          <a:p>
            <a:pPr marL="857250" lvl="2" indent="0">
              <a:spcBef>
                <a:spcPts val="0"/>
              </a:spcBef>
              <a:buNone/>
            </a:pPr>
            <a:r>
              <a:rPr lang="hr-HR" sz="1800" b="1" dirty="0">
                <a:solidFill>
                  <a:schemeClr val="tx1"/>
                </a:solidFill>
                <a:latin typeface="+mn-lt"/>
                <a:ea typeface="VladaRHSans Bk" panose="02000000000000000000" pitchFamily="50" charset="-18"/>
              </a:rPr>
              <a:t>- planiraju financijska sredstva za provedbu prioriteta/strateških projekata razvojnog sporazuma</a:t>
            </a:r>
          </a:p>
          <a:p>
            <a:pPr marL="57150" indent="0">
              <a:spcBef>
                <a:spcPts val="0"/>
              </a:spcBef>
              <a:buNone/>
            </a:pPr>
            <a:endParaRPr lang="hr-HR" sz="1800" dirty="0">
              <a:solidFill>
                <a:schemeClr val="tx1"/>
              </a:solidFill>
              <a:latin typeface="+mn-lt"/>
              <a:ea typeface="VladaRHSans Bk" panose="02000000000000000000" pitchFamily="50" charset="-18"/>
            </a:endParaRPr>
          </a:p>
          <a:p>
            <a:pPr indent="-285750">
              <a:spcBef>
                <a:spcPts val="0"/>
              </a:spcBef>
            </a:pPr>
            <a:r>
              <a:rPr lang="hr-HR" sz="1800" dirty="0">
                <a:solidFill>
                  <a:schemeClr val="tx1"/>
                </a:solidFill>
                <a:latin typeface="+mn-lt"/>
                <a:ea typeface="VladaRHSans Bk" panose="02000000000000000000" pitchFamily="50" charset="-18"/>
              </a:rPr>
              <a:t>Sklapa se na temelju planskih dokumenta politike regionalnoga razvoja </a:t>
            </a:r>
          </a:p>
          <a:p>
            <a:pPr marL="57150" indent="0">
              <a:spcBef>
                <a:spcPts val="0"/>
              </a:spcBef>
              <a:buNone/>
            </a:pPr>
            <a:endParaRPr lang="hr-HR" sz="1800" dirty="0">
              <a:solidFill>
                <a:schemeClr val="tx1"/>
              </a:solidFill>
              <a:latin typeface="+mn-lt"/>
              <a:ea typeface="VladaRHSans Bk" panose="02000000000000000000" pitchFamily="50" charset="-18"/>
            </a:endParaRPr>
          </a:p>
          <a:p>
            <a:pPr>
              <a:spcAft>
                <a:spcPts val="600"/>
              </a:spcAft>
            </a:pPr>
            <a:r>
              <a:rPr lang="hr-HR" sz="1800" dirty="0">
                <a:solidFill>
                  <a:schemeClr val="tx1"/>
                </a:solidFill>
                <a:latin typeface="+mn-lt"/>
                <a:ea typeface="VladaRHSans Bk" panose="02000000000000000000" pitchFamily="50" charset="-18"/>
              </a:rPr>
              <a:t>Razvojni sporazum </a:t>
            </a:r>
            <a:r>
              <a:rPr lang="hr-HR" sz="1800" b="1" dirty="0">
                <a:solidFill>
                  <a:schemeClr val="tx1"/>
                </a:solidFill>
                <a:latin typeface="+mn-lt"/>
                <a:ea typeface="VladaRHSans Bk" panose="02000000000000000000" pitchFamily="50" charset="-18"/>
              </a:rPr>
              <a:t>sklapaju Ministarstvo regionalnoga razvoja i fondova Europske unije </a:t>
            </a:r>
            <a:r>
              <a:rPr lang="hr-HR" sz="1800" dirty="0">
                <a:solidFill>
                  <a:schemeClr val="tx1"/>
                </a:solidFill>
                <a:latin typeface="+mn-lt"/>
                <a:ea typeface="VladaRHSans Bk" panose="02000000000000000000" pitchFamily="50" charset="-18"/>
              </a:rPr>
              <a:t>kao nositelj politike regionalnog razvoja i </a:t>
            </a:r>
            <a:r>
              <a:rPr lang="hr-HR" sz="1800" b="1" dirty="0">
                <a:solidFill>
                  <a:schemeClr val="tx1"/>
                </a:solidFill>
                <a:latin typeface="+mn-lt"/>
                <a:ea typeface="VladaRHSans Bk" panose="02000000000000000000" pitchFamily="50" charset="-18"/>
              </a:rPr>
              <a:t>županije sa područja za koje se on sklapa </a:t>
            </a:r>
            <a:endParaRPr lang="hr-HR" sz="1800" b="1" i="1" dirty="0">
              <a:solidFill>
                <a:schemeClr val="tx1"/>
              </a:solidFill>
              <a:latin typeface="+mn-lt"/>
              <a:ea typeface="VladaRHSans Bk" panose="02000000000000000000" pitchFamily="50" charset="-18"/>
            </a:endParaRPr>
          </a:p>
          <a:p>
            <a:pPr>
              <a:spcAft>
                <a:spcPts val="600"/>
              </a:spcAft>
            </a:pPr>
            <a:endParaRPr lang="hr-HR" sz="2400" dirty="0">
              <a:solidFill>
                <a:schemeClr val="tx1"/>
              </a:solidFill>
              <a:latin typeface="VladaRHSans Bk" panose="02000000000000000000" pitchFamily="50" charset="-18"/>
              <a:ea typeface="VladaRHSans Bk" panose="02000000000000000000" pitchFamily="50" charset="-18"/>
            </a:endParaRPr>
          </a:p>
        </p:txBody>
      </p:sp>
      <p:sp>
        <p:nvSpPr>
          <p:cNvPr id="5" name="Title 1"/>
          <p:cNvSpPr>
            <a:spLocks noGrp="1"/>
          </p:cNvSpPr>
          <p:nvPr>
            <p:ph type="title"/>
          </p:nvPr>
        </p:nvSpPr>
        <p:spPr>
          <a:xfrm>
            <a:off x="609600" y="214290"/>
            <a:ext cx="10972800" cy="836843"/>
          </a:xfrm>
        </p:spPr>
        <p:txBody>
          <a:bodyPr vert="horz" lIns="91440" tIns="45720" rIns="91440" bIns="45720" rtlCol="0" anchor="ctr">
            <a:noAutofit/>
          </a:bodyPr>
          <a:lstStyle/>
          <a:p>
            <a:r>
              <a:rPr lang="hr-HR" sz="3200" b="1" dirty="0">
                <a:latin typeface="+mj-lt"/>
                <a:ea typeface="VladaRHSans Bk" panose="02000000000000000000" pitchFamily="50" charset="-18"/>
                <a:cs typeface="+mn-cs"/>
              </a:rPr>
              <a:t>Informacija o provedbi Projekta Slavonija, Baranja i Srijem</a:t>
            </a:r>
            <a:endParaRPr lang="hr-HR" sz="3600" b="1" dirty="0">
              <a:latin typeface="+mj-lt"/>
            </a:endParaRPr>
          </a:p>
        </p:txBody>
      </p:sp>
    </p:spTree>
    <p:extLst>
      <p:ext uri="{BB962C8B-B14F-4D97-AF65-F5344CB8AC3E}">
        <p14:creationId xmlns:p14="http://schemas.microsoft.com/office/powerpoint/2010/main" val="16382086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56360"/>
            <a:ext cx="10972800" cy="4907279"/>
          </a:xfrm>
        </p:spPr>
        <p:txBody>
          <a:bodyPr>
            <a:noAutofit/>
          </a:bodyPr>
          <a:lstStyle/>
          <a:p>
            <a:pPr marL="0" indent="0" algn="ctr">
              <a:spcBef>
                <a:spcPts val="0"/>
              </a:spcBef>
              <a:buNone/>
            </a:pPr>
            <a:r>
              <a:rPr lang="hr-HR" sz="2400" b="1" dirty="0">
                <a:solidFill>
                  <a:srgbClr val="002060"/>
                </a:solidFill>
                <a:latin typeface="+mn-lt"/>
                <a:ea typeface="VladaRHSans Bk" panose="02000000000000000000" pitchFamily="50" charset="-18"/>
              </a:rPr>
              <a:t>Izrada pilot Razvojnog sporazuma za Projekt Slavonija, Baranja i Srijem </a:t>
            </a:r>
          </a:p>
          <a:p>
            <a:pPr marL="0" indent="0" algn="ctr">
              <a:spcBef>
                <a:spcPts val="0"/>
              </a:spcBef>
              <a:buNone/>
            </a:pPr>
            <a:endParaRPr lang="hr-HR" sz="2400" b="1" dirty="0">
              <a:solidFill>
                <a:srgbClr val="002060"/>
              </a:solidFill>
              <a:latin typeface="+mn-lt"/>
              <a:ea typeface="VladaRHSans Bk" panose="02000000000000000000" pitchFamily="50" charset="-18"/>
            </a:endParaRPr>
          </a:p>
          <a:p>
            <a:r>
              <a:rPr lang="hr-HR" sz="2000" dirty="0">
                <a:solidFill>
                  <a:schemeClr val="tx1"/>
                </a:solidFill>
                <a:latin typeface="+mn-lt"/>
                <a:ea typeface="VladaRHSans Bk" panose="02000000000000000000" pitchFamily="50" charset="-18"/>
              </a:rPr>
              <a:t>U Ministarstvu regionalnoga razvoja i fondova Europske unije se </a:t>
            </a:r>
            <a:r>
              <a:rPr lang="hr-HR" sz="2000" b="1" dirty="0">
                <a:solidFill>
                  <a:schemeClr val="tx1"/>
                </a:solidFill>
                <a:latin typeface="+mn-lt"/>
                <a:ea typeface="VladaRHSans Bk" panose="02000000000000000000" pitchFamily="50" charset="-18"/>
              </a:rPr>
              <a:t>privodi kraju projekt tehničke pomoći u razradi metodologije izrade, obveznog sadržaja i postupka sklapanja razvojnog sporazuma te stručne podrške</a:t>
            </a:r>
            <a:r>
              <a:rPr lang="hr-HR" sz="2000" dirty="0">
                <a:solidFill>
                  <a:schemeClr val="tx1"/>
                </a:solidFill>
                <a:latin typeface="+mn-lt"/>
                <a:ea typeface="VladaRHSans Bk" panose="02000000000000000000" pitchFamily="50" charset="-18"/>
              </a:rPr>
              <a:t> u izradi prvog (pilot) razvojnog sporazuma za područje Slavonije, Baranje i Srijema</a:t>
            </a:r>
          </a:p>
          <a:p>
            <a:r>
              <a:rPr lang="hr-HR" sz="2000" b="1" dirty="0">
                <a:solidFill>
                  <a:schemeClr val="tx1"/>
                </a:solidFill>
                <a:latin typeface="+mn-lt"/>
                <a:ea typeface="VladaRHSans Bk" panose="02000000000000000000" pitchFamily="50" charset="-18"/>
              </a:rPr>
              <a:t>Izrađen je draft pilot razvojnog sporazuma </a:t>
            </a:r>
            <a:r>
              <a:rPr lang="hr-HR" sz="2000" dirty="0">
                <a:solidFill>
                  <a:schemeClr val="tx1"/>
                </a:solidFill>
                <a:latin typeface="+mn-lt"/>
                <a:ea typeface="VladaRHSans Bk" panose="02000000000000000000" pitchFamily="50" charset="-18"/>
              </a:rPr>
              <a:t>sa sljedećim ključnim elementima:</a:t>
            </a:r>
          </a:p>
          <a:p>
            <a:pPr lvl="1">
              <a:spcBef>
                <a:spcPts val="0"/>
              </a:spcBef>
              <a:buFontTx/>
              <a:buChar char="-"/>
            </a:pPr>
            <a:r>
              <a:rPr lang="hr-HR" sz="1600" dirty="0">
                <a:solidFill>
                  <a:schemeClr val="tx1"/>
                </a:solidFill>
                <a:latin typeface="+mn-lt"/>
                <a:ea typeface="VladaRHSans Bk" panose="02000000000000000000" pitchFamily="50" charset="-18"/>
              </a:rPr>
              <a:t>svrha razvojnog sporazuma</a:t>
            </a:r>
          </a:p>
          <a:p>
            <a:pPr lvl="1">
              <a:spcBef>
                <a:spcPts val="0"/>
              </a:spcBef>
              <a:buFontTx/>
              <a:buChar char="-"/>
            </a:pPr>
            <a:r>
              <a:rPr lang="hr-HR" sz="1600" dirty="0">
                <a:solidFill>
                  <a:schemeClr val="tx1"/>
                </a:solidFill>
                <a:latin typeface="+mn-lt"/>
                <a:ea typeface="VladaRHSans Bk" panose="02000000000000000000" pitchFamily="50" charset="-18"/>
              </a:rPr>
              <a:t>područja, načini i ciljevi suradnje</a:t>
            </a:r>
          </a:p>
          <a:p>
            <a:pPr lvl="1">
              <a:spcBef>
                <a:spcPts val="0"/>
              </a:spcBef>
              <a:buFontTx/>
              <a:buChar char="-"/>
            </a:pPr>
            <a:r>
              <a:rPr lang="hr-HR" sz="1600" dirty="0">
                <a:solidFill>
                  <a:schemeClr val="tx1"/>
                </a:solidFill>
                <a:latin typeface="+mn-lt"/>
                <a:ea typeface="VladaRHSans Bk" panose="02000000000000000000" pitchFamily="50" charset="-18"/>
              </a:rPr>
              <a:t>pokazatelji uspješnosti suradnje</a:t>
            </a:r>
          </a:p>
          <a:p>
            <a:pPr lvl="1">
              <a:spcBef>
                <a:spcPts val="0"/>
              </a:spcBef>
              <a:buFontTx/>
              <a:buChar char="-"/>
            </a:pPr>
            <a:r>
              <a:rPr lang="hr-HR" sz="1600" dirty="0">
                <a:solidFill>
                  <a:schemeClr val="tx1"/>
                </a:solidFill>
                <a:latin typeface="+mn-lt"/>
                <a:ea typeface="VladaRHSans Bk" panose="02000000000000000000" pitchFamily="50" charset="-18"/>
              </a:rPr>
              <a:t>hodogram sklapanja razvojnog sporazuma</a:t>
            </a:r>
          </a:p>
          <a:p>
            <a:pPr lvl="1">
              <a:spcBef>
                <a:spcPts val="0"/>
              </a:spcBef>
              <a:buFontTx/>
              <a:buChar char="-"/>
            </a:pPr>
            <a:r>
              <a:rPr lang="hr-HR" sz="1600" dirty="0">
                <a:solidFill>
                  <a:schemeClr val="tx1"/>
                </a:solidFill>
                <a:latin typeface="+mn-lt"/>
                <a:ea typeface="VladaRHSans Bk" panose="02000000000000000000" pitchFamily="50" charset="-18"/>
              </a:rPr>
              <a:t>trajanje sporazuma</a:t>
            </a:r>
          </a:p>
          <a:p>
            <a:pPr lvl="1">
              <a:spcBef>
                <a:spcPts val="0"/>
              </a:spcBef>
              <a:buFontTx/>
              <a:buChar char="-"/>
            </a:pPr>
            <a:r>
              <a:rPr lang="hr-HR" sz="1600" dirty="0">
                <a:solidFill>
                  <a:schemeClr val="tx1"/>
                </a:solidFill>
                <a:latin typeface="+mn-lt"/>
                <a:ea typeface="VladaRHSans Bk" panose="02000000000000000000" pitchFamily="50" charset="-18"/>
              </a:rPr>
              <a:t>financiranje provedbe razvojnog sporazuma</a:t>
            </a:r>
          </a:p>
          <a:p>
            <a:pPr lvl="1">
              <a:spcBef>
                <a:spcPts val="0"/>
              </a:spcBef>
              <a:buFontTx/>
              <a:buChar char="-"/>
            </a:pPr>
            <a:r>
              <a:rPr lang="hr-HR" sz="1600" dirty="0">
                <a:solidFill>
                  <a:schemeClr val="tx1"/>
                </a:solidFill>
                <a:latin typeface="+mn-lt"/>
                <a:ea typeface="VladaRHSans Bk" panose="02000000000000000000" pitchFamily="50" charset="-18"/>
              </a:rPr>
              <a:t>način izvještavanja</a:t>
            </a:r>
          </a:p>
          <a:p>
            <a:pPr lvl="1">
              <a:spcBef>
                <a:spcPts val="0"/>
              </a:spcBef>
              <a:buFontTx/>
              <a:buChar char="-"/>
            </a:pPr>
            <a:r>
              <a:rPr lang="hr-HR" sz="1600" dirty="0">
                <a:solidFill>
                  <a:schemeClr val="tx1"/>
                </a:solidFill>
                <a:latin typeface="+mn-lt"/>
                <a:ea typeface="VladaRHSans Bk" panose="02000000000000000000" pitchFamily="50" charset="-18"/>
              </a:rPr>
              <a:t>prilozi: popis strateških projekata, popis javnih poziva za dodjelu bespovratnih sredstava, tehničke pomoći</a:t>
            </a:r>
          </a:p>
          <a:p>
            <a:pPr lvl="1">
              <a:spcBef>
                <a:spcPts val="0"/>
              </a:spcBef>
              <a:buFontTx/>
              <a:buChar char="-"/>
            </a:pPr>
            <a:endParaRPr lang="hr-HR" sz="1600" dirty="0">
              <a:solidFill>
                <a:schemeClr val="tx1"/>
              </a:solidFill>
              <a:latin typeface="+mn-lt"/>
              <a:ea typeface="VladaRHSans Bk" panose="02000000000000000000" pitchFamily="50" charset="-18"/>
            </a:endParaRPr>
          </a:p>
          <a:p>
            <a:pPr>
              <a:spcAft>
                <a:spcPts val="600"/>
              </a:spcAft>
            </a:pPr>
            <a:r>
              <a:rPr lang="hr-HR" sz="2000" b="1" dirty="0">
                <a:solidFill>
                  <a:schemeClr val="tx1"/>
                </a:solidFill>
                <a:latin typeface="+mn-lt"/>
                <a:ea typeface="VladaRHSans Bk" panose="02000000000000000000" pitchFamily="50" charset="-18"/>
              </a:rPr>
              <a:t>U tijeku je izrada Prijedloga pravilnika o sadržaju, postupku izrade i sklapanju razvojnog sporazuma (javno savjetovanje krajem veljače/početkom ožujka)</a:t>
            </a:r>
          </a:p>
          <a:p>
            <a:pPr>
              <a:spcAft>
                <a:spcPts val="600"/>
              </a:spcAft>
              <a:buFontTx/>
              <a:buChar char="-"/>
            </a:pPr>
            <a:endParaRPr lang="hr-HR" sz="2000" dirty="0">
              <a:solidFill>
                <a:schemeClr val="tx1"/>
              </a:solidFill>
              <a:latin typeface="VladaRHSans Bk" panose="02000000000000000000" pitchFamily="50" charset="-18"/>
              <a:ea typeface="VladaRHSans Bk" panose="02000000000000000000" pitchFamily="50" charset="-18"/>
            </a:endParaRPr>
          </a:p>
          <a:p>
            <a:pPr lvl="3">
              <a:spcAft>
                <a:spcPts val="600"/>
              </a:spcAft>
            </a:pPr>
            <a:endParaRPr lang="hr-HR" sz="1200" dirty="0">
              <a:solidFill>
                <a:schemeClr val="tx1"/>
              </a:solidFill>
              <a:latin typeface="VladaRHSans Bk" panose="02000000000000000000" pitchFamily="50" charset="-18"/>
              <a:ea typeface="VladaRHSans Bk" panose="02000000000000000000" pitchFamily="50" charset="-18"/>
            </a:endParaRPr>
          </a:p>
          <a:p>
            <a:pPr>
              <a:spcAft>
                <a:spcPts val="600"/>
              </a:spcAft>
            </a:pPr>
            <a:endParaRPr lang="hr-HR" sz="2400" dirty="0">
              <a:solidFill>
                <a:schemeClr val="tx1"/>
              </a:solidFill>
              <a:latin typeface="VladaRHSans Bk" panose="02000000000000000000" pitchFamily="50" charset="-18"/>
              <a:ea typeface="VladaRHSans Bk" panose="02000000000000000000" pitchFamily="50" charset="-18"/>
            </a:endParaRPr>
          </a:p>
          <a:p>
            <a:endParaRPr lang="en-GB" sz="2200" dirty="0"/>
          </a:p>
        </p:txBody>
      </p:sp>
      <p:sp>
        <p:nvSpPr>
          <p:cNvPr id="5" name="Title 1"/>
          <p:cNvSpPr>
            <a:spLocks noGrp="1"/>
          </p:cNvSpPr>
          <p:nvPr>
            <p:ph type="title"/>
          </p:nvPr>
        </p:nvSpPr>
        <p:spPr>
          <a:xfrm>
            <a:off x="609600" y="214290"/>
            <a:ext cx="10972800" cy="836843"/>
          </a:xfrm>
        </p:spPr>
        <p:txBody>
          <a:bodyPr vert="horz" lIns="91440" tIns="45720" rIns="91440" bIns="45720" rtlCol="0" anchor="ctr">
            <a:noAutofit/>
          </a:bodyPr>
          <a:lstStyle/>
          <a:p>
            <a:r>
              <a:rPr lang="hr-HR" sz="3200" b="1" dirty="0">
                <a:latin typeface="+mj-lt"/>
                <a:ea typeface="VladaRHSans Bk" panose="02000000000000000000" pitchFamily="50" charset="-18"/>
                <a:cs typeface="+mn-cs"/>
              </a:rPr>
              <a:t>Informacija o provedbi Projekta Slavonija, Baranja i Srijem</a:t>
            </a:r>
            <a:endParaRPr lang="hr-HR" sz="3600" b="1" dirty="0">
              <a:latin typeface="+mj-lt"/>
            </a:endParaRPr>
          </a:p>
        </p:txBody>
      </p:sp>
    </p:spTree>
    <p:extLst>
      <p:ext uri="{BB962C8B-B14F-4D97-AF65-F5344CB8AC3E}">
        <p14:creationId xmlns:p14="http://schemas.microsoft.com/office/powerpoint/2010/main" val="317075555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zervirano mjesto sadržaja 1">
            <a:extLst>
              <a:ext uri="{FF2B5EF4-FFF2-40B4-BE49-F238E27FC236}">
                <a16:creationId xmlns:a16="http://schemas.microsoft.com/office/drawing/2014/main" id="{4B1112DF-33D8-4E9A-9DBA-22DDE11E5535}"/>
              </a:ext>
            </a:extLst>
          </p:cNvPr>
          <p:cNvSpPr>
            <a:spLocks noGrp="1"/>
          </p:cNvSpPr>
          <p:nvPr>
            <p:ph idx="1"/>
          </p:nvPr>
        </p:nvSpPr>
        <p:spPr>
          <a:xfrm>
            <a:off x="609600" y="1441622"/>
            <a:ext cx="10972800" cy="4684543"/>
          </a:xfrm>
        </p:spPr>
        <p:txBody>
          <a:bodyPr>
            <a:normAutofit fontScale="85000" lnSpcReduction="20000"/>
          </a:bodyPr>
          <a:lstStyle/>
          <a:p>
            <a:pPr marL="0" lvl="0" indent="0" algn="ctr">
              <a:buNone/>
            </a:pPr>
            <a:r>
              <a:rPr lang="hr-HR" sz="3300" b="1" dirty="0">
                <a:solidFill>
                  <a:schemeClr val="tx2">
                    <a:lumMod val="75000"/>
                  </a:schemeClr>
                </a:solidFill>
                <a:latin typeface="+mn-lt"/>
              </a:rPr>
              <a:t>Ugovaranje Svjetske banke (RAS) za podršku Projektu Slavonija</a:t>
            </a:r>
            <a:endParaRPr lang="hr-HR" sz="3300" b="1" dirty="0">
              <a:solidFill>
                <a:srgbClr val="1F497D">
                  <a:lumMod val="75000"/>
                </a:srgbClr>
              </a:solidFill>
              <a:latin typeface="+mn-lt"/>
            </a:endParaRPr>
          </a:p>
          <a:p>
            <a:pPr marL="0" indent="0" algn="ctr">
              <a:buNone/>
            </a:pPr>
            <a:endParaRPr lang="hr-HR" sz="3300" b="1" dirty="0">
              <a:solidFill>
                <a:schemeClr val="tx1"/>
              </a:solidFill>
              <a:latin typeface="+mn-lt"/>
            </a:endParaRPr>
          </a:p>
          <a:p>
            <a:pPr marL="0" indent="0" algn="ctr">
              <a:buNone/>
            </a:pPr>
            <a:r>
              <a:rPr lang="hr-HR" sz="3300" b="1" dirty="0">
                <a:solidFill>
                  <a:schemeClr val="tx1"/>
                </a:solidFill>
                <a:latin typeface="+mn-lt"/>
              </a:rPr>
              <a:t>Model ugovaranja</a:t>
            </a:r>
          </a:p>
          <a:p>
            <a:pPr marL="0" indent="0" algn="ctr">
              <a:buNone/>
            </a:pPr>
            <a:endParaRPr lang="hr-HR" sz="3300" b="1" dirty="0">
              <a:solidFill>
                <a:schemeClr val="tx1"/>
              </a:solidFill>
              <a:latin typeface="+mn-lt"/>
            </a:endParaRPr>
          </a:p>
          <a:p>
            <a:pPr algn="just"/>
            <a:r>
              <a:rPr lang="hr-HR" dirty="0">
                <a:solidFill>
                  <a:schemeClr val="tx1"/>
                </a:solidFill>
                <a:latin typeface="+mn-lt"/>
              </a:rPr>
              <a:t>Za ugovor dodijeljen u skladu s međunarodnim pravilima sukladno posebnim postupcima međunarodne organizacije (prema čl. 9 Direktive 2014/24/EU) moguće je direktno ugovaranje tima Svjetske banke.</a:t>
            </a:r>
          </a:p>
          <a:p>
            <a:pPr algn="just"/>
            <a:endParaRPr lang="hr-HR" dirty="0">
              <a:solidFill>
                <a:schemeClr val="tx1"/>
              </a:solidFill>
              <a:latin typeface="+mn-lt"/>
            </a:endParaRPr>
          </a:p>
          <a:p>
            <a:pPr algn="just"/>
            <a:r>
              <a:rPr lang="hr-HR" dirty="0">
                <a:solidFill>
                  <a:schemeClr val="tx1"/>
                </a:solidFill>
                <a:latin typeface="+mn-lt"/>
              </a:rPr>
              <a:t>Ministarstvo regionalnoga razvoja i fondova Europske unije </a:t>
            </a:r>
            <a:r>
              <a:rPr lang="hr-HR" b="1" dirty="0">
                <a:solidFill>
                  <a:schemeClr val="tx1"/>
                </a:solidFill>
                <a:latin typeface="+mn-lt"/>
              </a:rPr>
              <a:t>planira ugovoriti savjetodavne usluge Svjetske banke za podršku provedbi Projekta Slavonija (RAS Slavonija)</a:t>
            </a:r>
            <a:endParaRPr lang="en-US" b="1" dirty="0">
              <a:solidFill>
                <a:schemeClr val="tx1"/>
              </a:solidFill>
              <a:latin typeface="+mn-lt"/>
            </a:endParaRPr>
          </a:p>
          <a:p>
            <a:endParaRPr lang="en-US" dirty="0"/>
          </a:p>
        </p:txBody>
      </p:sp>
      <p:sp>
        <p:nvSpPr>
          <p:cNvPr id="3" name="Naslov 2">
            <a:extLst>
              <a:ext uri="{FF2B5EF4-FFF2-40B4-BE49-F238E27FC236}">
                <a16:creationId xmlns:a16="http://schemas.microsoft.com/office/drawing/2014/main" id="{E33F304B-83C7-4A27-BBB6-1BBA22B20FB4}"/>
              </a:ext>
            </a:extLst>
          </p:cNvPr>
          <p:cNvSpPr>
            <a:spLocks noGrp="1"/>
          </p:cNvSpPr>
          <p:nvPr>
            <p:ph type="title"/>
          </p:nvPr>
        </p:nvSpPr>
        <p:spPr/>
        <p:txBody>
          <a:bodyPr>
            <a:normAutofit fontScale="90000"/>
          </a:bodyPr>
          <a:lstStyle/>
          <a:p>
            <a:r>
              <a:rPr lang="hr-HR" b="1" dirty="0">
                <a:solidFill>
                  <a:prstClr val="white"/>
                </a:solidFill>
                <a:latin typeface="Calibri"/>
                <a:ea typeface="VladaRHSans Bk" panose="02000000000000000000" pitchFamily="50" charset="-18"/>
              </a:rPr>
              <a:t/>
            </a:r>
            <a:br>
              <a:rPr lang="hr-HR" b="1" dirty="0">
                <a:solidFill>
                  <a:prstClr val="white"/>
                </a:solidFill>
                <a:latin typeface="Calibri"/>
                <a:ea typeface="VladaRHSans Bk" panose="02000000000000000000" pitchFamily="50" charset="-18"/>
              </a:rPr>
            </a:br>
            <a:r>
              <a:rPr lang="hr-HR" sz="3600" b="1" dirty="0">
                <a:solidFill>
                  <a:prstClr val="white"/>
                </a:solidFill>
                <a:latin typeface="+mj-lt"/>
                <a:ea typeface="VladaRHSans Bk" panose="02000000000000000000" pitchFamily="50" charset="-18"/>
              </a:rPr>
              <a:t>Informacija o provedbi Projekta Slavonija, Baranja i Srijem </a:t>
            </a:r>
            <a:r>
              <a:rPr lang="hr-HR" b="1" dirty="0">
                <a:solidFill>
                  <a:prstClr val="white"/>
                </a:solidFill>
                <a:latin typeface="Calibri"/>
                <a:ea typeface="VladaRHSans Bk" panose="02000000000000000000" pitchFamily="50" charset="-18"/>
              </a:rPr>
              <a:t/>
            </a:r>
            <a:br>
              <a:rPr lang="hr-HR" b="1" dirty="0">
                <a:solidFill>
                  <a:prstClr val="white"/>
                </a:solidFill>
                <a:latin typeface="Calibri"/>
                <a:ea typeface="VladaRHSans Bk" panose="02000000000000000000" pitchFamily="50" charset="-18"/>
              </a:rPr>
            </a:br>
            <a:endParaRPr lang="en-US" dirty="0">
              <a:solidFill>
                <a:schemeClr val="tx1"/>
              </a:solidFill>
            </a:endParaRPr>
          </a:p>
        </p:txBody>
      </p:sp>
    </p:spTree>
    <p:extLst>
      <p:ext uri="{BB962C8B-B14F-4D97-AF65-F5344CB8AC3E}">
        <p14:creationId xmlns:p14="http://schemas.microsoft.com/office/powerpoint/2010/main" val="74156394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1</a:t>
            </a:r>
            <a:r>
              <a:rPr lang="en-US" dirty="0"/>
              <a:t/>
            </a:r>
            <a:br>
              <a:rPr lang="en-US" dirty="0"/>
            </a:br>
            <a:endParaRPr lang="en-US" dirty="0"/>
          </a:p>
        </p:txBody>
      </p:sp>
      <p:sp>
        <p:nvSpPr>
          <p:cNvPr id="3" name="Content Placeholder 2"/>
          <p:cNvSpPr>
            <a:spLocks noGrp="1"/>
          </p:cNvSpPr>
          <p:nvPr>
            <p:ph sz="quarter" idx="10"/>
          </p:nvPr>
        </p:nvSpPr>
        <p:spPr>
          <a:xfrm>
            <a:off x="518101" y="5432350"/>
            <a:ext cx="11132399" cy="1103613"/>
          </a:xfrm>
        </p:spPr>
        <p:txBody>
          <a:bodyPr>
            <a:noAutofit/>
          </a:bodyPr>
          <a:lstStyle/>
          <a:p>
            <a:pPr lvl="0">
              <a:lnSpc>
                <a:spcPct val="100000"/>
              </a:lnSpc>
            </a:pPr>
            <a:r>
              <a:rPr lang="en-US" sz="1600" dirty="0" err="1">
                <a:solidFill>
                  <a:schemeClr val="tx1"/>
                </a:solidFill>
              </a:rPr>
              <a:t>Slavoni</a:t>
            </a:r>
            <a:r>
              <a:rPr lang="hr-HR" sz="1600" dirty="0">
                <a:solidFill>
                  <a:schemeClr val="tx1"/>
                </a:solidFill>
              </a:rPr>
              <a:t>j</a:t>
            </a:r>
            <a:r>
              <a:rPr lang="en-US" sz="1600" dirty="0">
                <a:solidFill>
                  <a:schemeClr val="tx1"/>
                </a:solidFill>
              </a:rPr>
              <a:t>a</a:t>
            </a:r>
            <a:r>
              <a:rPr lang="hr-HR" sz="1600" dirty="0">
                <a:solidFill>
                  <a:schemeClr val="tx1"/>
                </a:solidFill>
              </a:rPr>
              <a:t> je jedna od najnerazvijenijih regija u Europskoj uniji …</a:t>
            </a:r>
            <a:endParaRPr lang="en-US" sz="1600" dirty="0">
              <a:solidFill>
                <a:schemeClr val="tx1"/>
              </a:solidFill>
            </a:endParaRPr>
          </a:p>
          <a:p>
            <a:pPr lvl="0">
              <a:lnSpc>
                <a:spcPct val="100000"/>
              </a:lnSpc>
            </a:pPr>
            <a:r>
              <a:rPr lang="hr-HR" sz="1600" dirty="0">
                <a:solidFill>
                  <a:schemeClr val="tx1"/>
                </a:solidFill>
              </a:rPr>
              <a:t>… ali to se može promijeniti </a:t>
            </a:r>
            <a:r>
              <a:rPr lang="en-US" sz="1600" dirty="0">
                <a:solidFill>
                  <a:schemeClr val="tx1"/>
                </a:solidFill>
              </a:rPr>
              <a:t>…  </a:t>
            </a:r>
          </a:p>
          <a:p>
            <a:pPr lvl="0">
              <a:lnSpc>
                <a:spcPct val="100000"/>
              </a:lnSpc>
            </a:pPr>
            <a:r>
              <a:rPr lang="hr-HR" sz="1600" dirty="0">
                <a:solidFill>
                  <a:schemeClr val="tx1"/>
                </a:solidFill>
              </a:rPr>
              <a:t>Velik broj regija koje su bile u sličnom položaju u Poljskoj, Rumunjskoj i Slovačkoj uz podršku Svjetske banke uspjele su promijeniti trend rasta i učinkovitim upravljanjem razvoja počele sustizati naprednije regije u EU.</a:t>
            </a:r>
            <a:endParaRPr lang="en-US" sz="1600" dirty="0">
              <a:solidFill>
                <a:schemeClr val="tx1"/>
              </a:solidFill>
            </a:endParaRPr>
          </a:p>
        </p:txBody>
      </p:sp>
      <p:grpSp>
        <p:nvGrpSpPr>
          <p:cNvPr id="10" name="Group 9">
            <a:extLst>
              <a:ext uri="{FF2B5EF4-FFF2-40B4-BE49-F238E27FC236}">
                <a16:creationId xmlns:a16="http://schemas.microsoft.com/office/drawing/2014/main" id="{F9E9108D-43B1-4202-B88B-EAA61390D640}"/>
              </a:ext>
            </a:extLst>
          </p:cNvPr>
          <p:cNvGrpSpPr/>
          <p:nvPr/>
        </p:nvGrpSpPr>
        <p:grpSpPr>
          <a:xfrm>
            <a:off x="337947" y="1820411"/>
            <a:ext cx="11524343" cy="3611939"/>
            <a:chOff x="348343" y="2293257"/>
            <a:chExt cx="11524343" cy="3984171"/>
          </a:xfrm>
        </p:grpSpPr>
        <p:sp>
          <p:nvSpPr>
            <p:cNvPr id="8" name="Rectangle 7">
              <a:extLst>
                <a:ext uri="{FF2B5EF4-FFF2-40B4-BE49-F238E27FC236}">
                  <a16:creationId xmlns:a16="http://schemas.microsoft.com/office/drawing/2014/main" id="{12B55C88-30E0-4270-9A0A-27504B662ACB}"/>
                </a:ext>
              </a:extLst>
            </p:cNvPr>
            <p:cNvSpPr/>
            <p:nvPr/>
          </p:nvSpPr>
          <p:spPr bwMode="auto">
            <a:xfrm>
              <a:off x="6701051" y="2293257"/>
              <a:ext cx="2879677" cy="3634283"/>
            </a:xfrm>
            <a:prstGeom prst="rect">
              <a:avLst/>
            </a:prstGeom>
            <a:solidFill>
              <a:schemeClr val="bg1">
                <a:lumMod val="8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algn="l" defTabSz="914400" rtl="0" eaLnBrk="1" fontAlgn="base" latinLnBrk="0" hangingPunct="1">
                <a:lnSpc>
                  <a:spcPct val="100000"/>
                </a:lnSpc>
                <a:spcBef>
                  <a:spcPct val="50000"/>
                </a:spcBef>
                <a:spcAft>
                  <a:spcPct val="0"/>
                </a:spcAft>
                <a:buClrTx/>
                <a:buSzTx/>
                <a:tabLst/>
              </a:pPr>
              <a:endParaRPr kumimoji="0" lang="en-US" sz="1300" b="0" i="0" u="none" strike="noStrike" cap="none" normalizeH="0" baseline="0" dirty="0">
                <a:ln>
                  <a:noFill/>
                </a:ln>
                <a:solidFill>
                  <a:schemeClr val="tx1"/>
                </a:solidFill>
                <a:effectLst/>
                <a:latin typeface="Trebuchet MS" pitchFamily="34" charset="0"/>
                <a:cs typeface="Times New Roman" pitchFamily="18" charset="0"/>
              </a:endParaRPr>
            </a:p>
          </p:txBody>
        </p:sp>
        <p:graphicFrame>
          <p:nvGraphicFramePr>
            <p:cNvPr id="5" name="Chart 4">
              <a:extLst>
                <a:ext uri="{FF2B5EF4-FFF2-40B4-BE49-F238E27FC236}">
                  <a16:creationId xmlns:a16="http://schemas.microsoft.com/office/drawing/2014/main" id="{CBB2C01E-6BA3-43BC-9EA8-6C982AF5AC21}"/>
                </a:ext>
              </a:extLst>
            </p:cNvPr>
            <p:cNvGraphicFramePr>
              <a:graphicFrameLocks/>
            </p:cNvGraphicFramePr>
            <p:nvPr>
              <p:extLst/>
            </p:nvPr>
          </p:nvGraphicFramePr>
          <p:xfrm>
            <a:off x="348343" y="2293257"/>
            <a:ext cx="11524343" cy="3984171"/>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6F464394-E01E-4551-AB53-5B8A1386097D}"/>
                </a:ext>
              </a:extLst>
            </p:cNvPr>
            <p:cNvSpPr txBox="1"/>
            <p:nvPr/>
          </p:nvSpPr>
          <p:spPr>
            <a:xfrm>
              <a:off x="6741993" y="2332313"/>
              <a:ext cx="2697057" cy="923330"/>
            </a:xfrm>
            <a:prstGeom prst="rect">
              <a:avLst/>
            </a:prstGeom>
            <a:noFill/>
          </p:spPr>
          <p:txBody>
            <a:bodyPr wrap="square" rtlCol="0">
              <a:spAutoFit/>
            </a:bodyPr>
            <a:lstStyle/>
            <a:p>
              <a:r>
                <a:rPr lang="hr-HR" b="0" dirty="0">
                  <a:solidFill>
                    <a:schemeClr val="accent6">
                      <a:lumMod val="75000"/>
                    </a:schemeClr>
                  </a:solidFill>
                  <a:latin typeface="+mj-lt"/>
                </a:rPr>
                <a:t>Trenutno stanje temeljem podataka </a:t>
              </a:r>
              <a:r>
                <a:rPr lang="en-US" b="0" dirty="0">
                  <a:solidFill>
                    <a:schemeClr val="accent6">
                      <a:lumMod val="75000"/>
                    </a:schemeClr>
                  </a:solidFill>
                  <a:latin typeface="+mj-lt"/>
                </a:rPr>
                <a:t>2008-2014 </a:t>
              </a:r>
              <a:r>
                <a:rPr lang="hr-HR" b="0" dirty="0">
                  <a:solidFill>
                    <a:schemeClr val="accent6">
                      <a:lumMod val="75000"/>
                    </a:schemeClr>
                  </a:solidFill>
                  <a:latin typeface="+mj-lt"/>
                </a:rPr>
                <a:t>o stopama rasta</a:t>
              </a:r>
              <a:endParaRPr lang="en-US" b="0" dirty="0">
                <a:solidFill>
                  <a:schemeClr val="accent6">
                    <a:lumMod val="75000"/>
                  </a:schemeClr>
                </a:solidFill>
                <a:latin typeface="+mj-lt"/>
              </a:endParaRPr>
            </a:p>
          </p:txBody>
        </p:sp>
      </p:grpSp>
      <p:sp>
        <p:nvSpPr>
          <p:cNvPr id="11" name="Naslov 2">
            <a:extLst>
              <a:ext uri="{FF2B5EF4-FFF2-40B4-BE49-F238E27FC236}">
                <a16:creationId xmlns:a16="http://schemas.microsoft.com/office/drawing/2014/main" id="{5D1C80B6-90CF-47F0-96CD-0ABD25051446}"/>
              </a:ext>
            </a:extLst>
          </p:cNvPr>
          <p:cNvSpPr txBox="1">
            <a:spLocks/>
          </p:cNvSpPr>
          <p:nvPr/>
        </p:nvSpPr>
        <p:spPr>
          <a:xfrm>
            <a:off x="322130" y="214290"/>
            <a:ext cx="11328370" cy="857256"/>
          </a:xfrm>
          <a:prstGeom prst="rect">
            <a:avLst/>
          </a:prstGeom>
        </p:spPr>
        <p:txBody>
          <a:bodyPr vert="horz" lIns="91440" tIns="45720" rIns="91440" bIns="45720" rtlCol="0" anchor="ctr">
            <a:normAutofit fontScale="30000" lnSpcReduction="20000"/>
          </a:bodyPr>
          <a:lstStyle>
            <a:lvl1pPr algn="ctr" defTabSz="914400" rtl="0" eaLnBrk="1" latinLnBrk="0" hangingPunct="1">
              <a:spcBef>
                <a:spcPct val="0"/>
              </a:spcBef>
              <a:buNone/>
              <a:defRPr sz="4000" b="0" i="0" kern="1200" cap="none" baseline="0">
                <a:solidFill>
                  <a:schemeClr val="tx1"/>
                </a:solidFill>
                <a:latin typeface="+mn-lt"/>
                <a:ea typeface="+mj-ea"/>
                <a:cs typeface="Andes ExtraLight"/>
              </a:defRPr>
            </a:lvl1pPr>
          </a:lstStyle>
          <a:p>
            <a:r>
              <a:rPr lang="hr-HR" b="1" dirty="0">
                <a:solidFill>
                  <a:prstClr val="white"/>
                </a:solidFill>
                <a:latin typeface="Calibri"/>
                <a:ea typeface="VladaRHSans Bk" panose="02000000000000000000" pitchFamily="50" charset="-18"/>
              </a:rPr>
              <a:t/>
            </a:r>
            <a:br>
              <a:rPr lang="hr-HR" b="1" dirty="0">
                <a:solidFill>
                  <a:prstClr val="white"/>
                </a:solidFill>
                <a:latin typeface="Calibri"/>
                <a:ea typeface="VladaRHSans Bk" panose="02000000000000000000" pitchFamily="50" charset="-18"/>
              </a:rPr>
            </a:br>
            <a:r>
              <a:rPr lang="hr-HR" sz="9600" b="1" dirty="0">
                <a:solidFill>
                  <a:prstClr val="white"/>
                </a:solidFill>
                <a:latin typeface="+mj-lt"/>
                <a:ea typeface="VladaRHSans Bk" panose="02000000000000000000" pitchFamily="50" charset="-18"/>
              </a:rPr>
              <a:t>Informacija o provedbi Projekta Slavonija, Baranja i Srijem </a:t>
            </a:r>
            <a:r>
              <a:rPr lang="hr-HR" b="1" dirty="0">
                <a:solidFill>
                  <a:prstClr val="white"/>
                </a:solidFill>
                <a:latin typeface="Calibri"/>
                <a:ea typeface="VladaRHSans Bk" panose="02000000000000000000" pitchFamily="50" charset="-18"/>
              </a:rPr>
              <a:t/>
            </a:r>
            <a:br>
              <a:rPr lang="hr-HR" b="1" dirty="0">
                <a:solidFill>
                  <a:prstClr val="white"/>
                </a:solidFill>
                <a:latin typeface="Calibri"/>
                <a:ea typeface="VladaRHSans Bk" panose="02000000000000000000" pitchFamily="50" charset="-18"/>
              </a:rPr>
            </a:br>
            <a:endParaRPr lang="en-US" dirty="0"/>
          </a:p>
        </p:txBody>
      </p:sp>
      <p:sp>
        <p:nvSpPr>
          <p:cNvPr id="12" name="Rectangle 2">
            <a:extLst>
              <a:ext uri="{FF2B5EF4-FFF2-40B4-BE49-F238E27FC236}">
                <a16:creationId xmlns:a16="http://schemas.microsoft.com/office/drawing/2014/main" id="{5EA1CFDA-B78D-4459-A002-AB9B3F58163D}"/>
              </a:ext>
            </a:extLst>
          </p:cNvPr>
          <p:cNvSpPr/>
          <p:nvPr/>
        </p:nvSpPr>
        <p:spPr>
          <a:xfrm>
            <a:off x="322130" y="1314796"/>
            <a:ext cx="11607114" cy="947952"/>
          </a:xfrm>
          <a:prstGeom prst="rect">
            <a:avLst/>
          </a:prstGeom>
        </p:spPr>
        <p:txBody>
          <a:bodyPr wrap="square">
            <a:spAutoFit/>
          </a:bodyPr>
          <a:lstStyle/>
          <a:p>
            <a:pPr lvl="0" algn="ctr">
              <a:spcBef>
                <a:spcPct val="20000"/>
              </a:spcBef>
            </a:pPr>
            <a:r>
              <a:rPr lang="hr-HR" sz="2800" b="1" dirty="0">
                <a:solidFill>
                  <a:srgbClr val="1F497D">
                    <a:lumMod val="75000"/>
                  </a:srgbClr>
                </a:solidFill>
              </a:rPr>
              <a:t>Razlozi za RAS sporazum za podršku Projektu Slavonija</a:t>
            </a:r>
          </a:p>
          <a:p>
            <a:pPr lvl="0">
              <a:spcBef>
                <a:spcPct val="20000"/>
              </a:spcBef>
            </a:pPr>
            <a:endParaRPr lang="hr-HR" sz="2300" b="1" dirty="0">
              <a:solidFill>
                <a:srgbClr val="1F497D">
                  <a:lumMod val="75000"/>
                </a:srgbClr>
              </a:solidFill>
            </a:endParaRPr>
          </a:p>
        </p:txBody>
      </p:sp>
    </p:spTree>
    <p:extLst>
      <p:ext uri="{BB962C8B-B14F-4D97-AF65-F5344CB8AC3E}">
        <p14:creationId xmlns:p14="http://schemas.microsoft.com/office/powerpoint/2010/main" val="34734930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507" y="236982"/>
            <a:ext cx="10602097" cy="773906"/>
          </a:xfrm>
        </p:spPr>
        <p:txBody>
          <a:bodyPr>
            <a:normAutofit fontScale="90000"/>
          </a:bodyPr>
          <a:lstStyle/>
          <a:p>
            <a:r>
              <a:rPr lang="hr-HR" sz="3600" b="1" dirty="0">
                <a:solidFill>
                  <a:prstClr val="white"/>
                </a:solidFill>
                <a:latin typeface="+mj-lt"/>
                <a:ea typeface="VladaRHSans Bk" panose="02000000000000000000" pitchFamily="50" charset="-18"/>
                <a:cs typeface="+mj-cs"/>
              </a:rPr>
              <a:t>Informacija o provedbi Projekta Slavonija, Baranja i Srijem</a:t>
            </a:r>
            <a:endParaRPr lang="en-US" b="1" dirty="0">
              <a:solidFill>
                <a:schemeClr val="bg1"/>
              </a:solidFill>
            </a:endParaRPr>
          </a:p>
        </p:txBody>
      </p:sp>
      <p:sp>
        <p:nvSpPr>
          <p:cNvPr id="7" name="Thought Bubble: Cloud 6">
            <a:extLst>
              <a:ext uri="{FF2B5EF4-FFF2-40B4-BE49-F238E27FC236}">
                <a16:creationId xmlns:a16="http://schemas.microsoft.com/office/drawing/2014/main" id="{A8DF655A-2AD9-4003-87A7-A984EA852434}"/>
              </a:ext>
            </a:extLst>
          </p:cNvPr>
          <p:cNvSpPr/>
          <p:nvPr/>
        </p:nvSpPr>
        <p:spPr bwMode="auto">
          <a:xfrm>
            <a:off x="1918485" y="3957626"/>
            <a:ext cx="3308569" cy="2345204"/>
          </a:xfrm>
          <a:prstGeom prst="cloudCallout">
            <a:avLst/>
          </a:prstGeom>
          <a:noFill/>
          <a:ln w="9525" cap="flat" cmpd="sng" algn="ctr">
            <a:solidFill>
              <a:schemeClr val="accent2">
                <a:lumMod val="50000"/>
              </a:schemeClr>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a:spcBef>
                <a:spcPct val="50000"/>
              </a:spcBef>
            </a:pPr>
            <a:r>
              <a:rPr lang="hr-HR" b="1" dirty="0">
                <a:solidFill>
                  <a:srgbClr val="0070C0"/>
                </a:solidFill>
              </a:rPr>
              <a:t>Povezana </a:t>
            </a:r>
            <a:r>
              <a:rPr lang="en-US" b="1" dirty="0" err="1">
                <a:solidFill>
                  <a:srgbClr val="0070C0"/>
                </a:solidFill>
              </a:rPr>
              <a:t>Slavoni</a:t>
            </a:r>
            <a:r>
              <a:rPr lang="hr-HR" b="1" dirty="0">
                <a:solidFill>
                  <a:srgbClr val="0070C0"/>
                </a:solidFill>
              </a:rPr>
              <a:t>j</a:t>
            </a:r>
            <a:r>
              <a:rPr lang="en-US" b="1" dirty="0">
                <a:solidFill>
                  <a:srgbClr val="0070C0"/>
                </a:solidFill>
              </a:rPr>
              <a:t>a!</a:t>
            </a:r>
            <a:br>
              <a:rPr lang="en-US" b="1" dirty="0">
                <a:solidFill>
                  <a:srgbClr val="0070C0"/>
                </a:solidFill>
              </a:rPr>
            </a:br>
            <a:r>
              <a:rPr lang="hr-HR" dirty="0">
                <a:solidFill>
                  <a:schemeClr val="tx2">
                    <a:lumMod val="50000"/>
                  </a:schemeClr>
                </a:solidFill>
              </a:rPr>
              <a:t>Slavonija postaje regionalni „hub” za integraciju lanaca vrijednosti i nabave</a:t>
            </a:r>
            <a:endParaRPr lang="en-US" dirty="0">
              <a:solidFill>
                <a:schemeClr val="tx2">
                  <a:lumMod val="50000"/>
                </a:schemeClr>
              </a:solidFill>
            </a:endParaRPr>
          </a:p>
        </p:txBody>
      </p:sp>
      <p:sp>
        <p:nvSpPr>
          <p:cNvPr id="8" name="Thought Bubble: Cloud 7">
            <a:extLst>
              <a:ext uri="{FF2B5EF4-FFF2-40B4-BE49-F238E27FC236}">
                <a16:creationId xmlns:a16="http://schemas.microsoft.com/office/drawing/2014/main" id="{2FD543E3-0796-479A-910B-A574F5CFBBD3}"/>
              </a:ext>
            </a:extLst>
          </p:cNvPr>
          <p:cNvSpPr/>
          <p:nvPr/>
        </p:nvSpPr>
        <p:spPr bwMode="auto">
          <a:xfrm>
            <a:off x="7105577" y="3865601"/>
            <a:ext cx="3308569" cy="2345204"/>
          </a:xfrm>
          <a:prstGeom prst="cloudCallout">
            <a:avLst/>
          </a:prstGeom>
          <a:noFill/>
          <a:ln w="9525" cap="flat" cmpd="sng" algn="ctr">
            <a:solidFill>
              <a:schemeClr val="accent2">
                <a:lumMod val="50000"/>
              </a:schemeClr>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a:spcBef>
                <a:spcPct val="50000"/>
              </a:spcBef>
            </a:pPr>
            <a:r>
              <a:rPr lang="hr-HR" b="1" dirty="0">
                <a:solidFill>
                  <a:srgbClr val="0070C0"/>
                </a:solidFill>
              </a:rPr>
              <a:t>Uključiva </a:t>
            </a:r>
            <a:r>
              <a:rPr lang="en-US" b="1" dirty="0" err="1">
                <a:solidFill>
                  <a:srgbClr val="0070C0"/>
                </a:solidFill>
              </a:rPr>
              <a:t>Slavoni</a:t>
            </a:r>
            <a:r>
              <a:rPr lang="hr-HR" b="1" dirty="0">
                <a:solidFill>
                  <a:srgbClr val="0070C0"/>
                </a:solidFill>
              </a:rPr>
              <a:t>j</a:t>
            </a:r>
            <a:r>
              <a:rPr lang="en-US" b="1" dirty="0">
                <a:solidFill>
                  <a:srgbClr val="0070C0"/>
                </a:solidFill>
              </a:rPr>
              <a:t>a!</a:t>
            </a:r>
            <a:br>
              <a:rPr lang="en-US" b="1" dirty="0">
                <a:solidFill>
                  <a:srgbClr val="0070C0"/>
                </a:solidFill>
              </a:rPr>
            </a:br>
            <a:r>
              <a:rPr lang="hr-HR" dirty="0">
                <a:solidFill>
                  <a:schemeClr val="tx2">
                    <a:lumMod val="50000"/>
                  </a:schemeClr>
                </a:solidFill>
              </a:rPr>
              <a:t>Svi dijelovi Slavonije imaju koristi od policentričnog rasta i razvoja</a:t>
            </a:r>
            <a:endParaRPr lang="en-US" dirty="0">
              <a:solidFill>
                <a:schemeClr val="tx2">
                  <a:lumMod val="50000"/>
                </a:schemeClr>
              </a:solidFill>
            </a:endParaRPr>
          </a:p>
        </p:txBody>
      </p:sp>
      <p:sp>
        <p:nvSpPr>
          <p:cNvPr id="9" name="Thought Bubble: Cloud 8">
            <a:extLst>
              <a:ext uri="{FF2B5EF4-FFF2-40B4-BE49-F238E27FC236}">
                <a16:creationId xmlns:a16="http://schemas.microsoft.com/office/drawing/2014/main" id="{CB7BEE87-2070-484D-A937-1FB0ACF4A7B2}"/>
              </a:ext>
            </a:extLst>
          </p:cNvPr>
          <p:cNvSpPr/>
          <p:nvPr/>
        </p:nvSpPr>
        <p:spPr bwMode="auto">
          <a:xfrm>
            <a:off x="4005201" y="1927654"/>
            <a:ext cx="4680519" cy="3047893"/>
          </a:xfrm>
          <a:prstGeom prst="cloudCallout">
            <a:avLst/>
          </a:prstGeom>
          <a:noFill/>
          <a:ln w="9525" cap="flat" cmpd="sng" algn="ctr">
            <a:solidFill>
              <a:schemeClr val="accent2">
                <a:lumMod val="50000"/>
              </a:schemeClr>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ctr">
              <a:spcBef>
                <a:spcPct val="50000"/>
              </a:spcBef>
            </a:pPr>
            <a:r>
              <a:rPr lang="hr-HR" b="1" dirty="0">
                <a:solidFill>
                  <a:srgbClr val="0070C0"/>
                </a:solidFill>
              </a:rPr>
              <a:t>Inovativna Slavonija</a:t>
            </a:r>
            <a:r>
              <a:rPr lang="en-US" b="1" dirty="0">
                <a:solidFill>
                  <a:srgbClr val="0070C0"/>
                </a:solidFill>
              </a:rPr>
              <a:t>!</a:t>
            </a:r>
            <a:br>
              <a:rPr lang="en-US" b="1" dirty="0">
                <a:solidFill>
                  <a:srgbClr val="0070C0"/>
                </a:solidFill>
              </a:rPr>
            </a:br>
            <a:r>
              <a:rPr lang="hr-HR" dirty="0">
                <a:solidFill>
                  <a:schemeClr val="tx2">
                    <a:lumMod val="50000"/>
                  </a:schemeClr>
                </a:solidFill>
              </a:rPr>
              <a:t>Pametna specijalizacija temeljena na tradicionalnim sektorima sa većom dodanom vrijednosti (Agrofood, Wood), selektivnim oblicima turizma i industrijama u nastajanju (ICT)</a:t>
            </a:r>
            <a:endParaRPr lang="en-US" dirty="0">
              <a:solidFill>
                <a:schemeClr val="tx2">
                  <a:lumMod val="50000"/>
                </a:schemeClr>
              </a:solidFill>
            </a:endParaRPr>
          </a:p>
        </p:txBody>
      </p:sp>
      <p:sp>
        <p:nvSpPr>
          <p:cNvPr id="3" name="Rectangle 2"/>
          <p:cNvSpPr/>
          <p:nvPr/>
        </p:nvSpPr>
        <p:spPr>
          <a:xfrm>
            <a:off x="296562" y="1395085"/>
            <a:ext cx="11607114" cy="947952"/>
          </a:xfrm>
          <a:prstGeom prst="rect">
            <a:avLst/>
          </a:prstGeom>
        </p:spPr>
        <p:txBody>
          <a:bodyPr wrap="square">
            <a:spAutoFit/>
          </a:bodyPr>
          <a:lstStyle/>
          <a:p>
            <a:pPr lvl="0" algn="ctr">
              <a:spcBef>
                <a:spcPct val="20000"/>
              </a:spcBef>
            </a:pPr>
            <a:r>
              <a:rPr lang="hr-HR" sz="2800" b="1" dirty="0">
                <a:solidFill>
                  <a:srgbClr val="1F497D">
                    <a:lumMod val="75000"/>
                  </a:srgbClr>
                </a:solidFill>
              </a:rPr>
              <a:t>Cilj RAS sporazuma za podršku Projektu Slavonija</a:t>
            </a:r>
          </a:p>
          <a:p>
            <a:pPr lvl="0">
              <a:spcBef>
                <a:spcPct val="20000"/>
              </a:spcBef>
            </a:pPr>
            <a:endParaRPr lang="hr-HR" sz="2300" b="1" dirty="0">
              <a:solidFill>
                <a:srgbClr val="1F497D">
                  <a:lumMod val="75000"/>
                </a:srgbClr>
              </a:solidFill>
            </a:endParaRPr>
          </a:p>
        </p:txBody>
      </p:sp>
      <p:pic>
        <p:nvPicPr>
          <p:cNvPr id="10" name="Picture 2" descr="Image result for transformation">
            <a:extLst>
              <a:ext uri="{FF2B5EF4-FFF2-40B4-BE49-F238E27FC236}">
                <a16:creationId xmlns:a16="http://schemas.microsoft.com/office/drawing/2014/main" id="{8485A25C-37C3-41A2-A1F2-F0EB9C48456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49342" y="1720192"/>
            <a:ext cx="2028677" cy="23155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81299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930C92DB-C51D-43C4-A9CD-E9411A94F748}"/>
              </a:ext>
            </a:extLst>
          </p:cNvPr>
          <p:cNvGraphicFramePr/>
          <p:nvPr>
            <p:extLst>
              <p:ext uri="{D42A27DB-BD31-4B8C-83A1-F6EECF244321}">
                <p14:modId xmlns:p14="http://schemas.microsoft.com/office/powerpoint/2010/main" val="1000961362"/>
              </p:ext>
            </p:extLst>
          </p:nvPr>
        </p:nvGraphicFramePr>
        <p:xfrm>
          <a:off x="1827257" y="2026508"/>
          <a:ext cx="8348589" cy="39947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790832" y="487667"/>
            <a:ext cx="10396151" cy="443815"/>
          </a:xfrm>
        </p:spPr>
        <p:txBody>
          <a:bodyPr>
            <a:normAutofit fontScale="90000"/>
          </a:bodyPr>
          <a:lstStyle/>
          <a:p>
            <a:pPr algn="just"/>
            <a:r>
              <a:rPr lang="hr-HR" sz="3600" b="1" dirty="0">
                <a:solidFill>
                  <a:prstClr val="white"/>
                </a:solidFill>
                <a:ea typeface="VladaRHSans Bk" panose="02000000000000000000" pitchFamily="50" charset="-18"/>
                <a:cs typeface="+mj-cs"/>
              </a:rPr>
              <a:t>Informacija o provedbi Projekta Slavonija, Baranja i Srijem </a:t>
            </a:r>
            <a:endParaRPr lang="en-US" b="1" dirty="0">
              <a:solidFill>
                <a:schemeClr val="bg1"/>
              </a:solidFill>
            </a:endParaRPr>
          </a:p>
        </p:txBody>
      </p:sp>
      <p:sp>
        <p:nvSpPr>
          <p:cNvPr id="3" name="Rectangle 2"/>
          <p:cNvSpPr/>
          <p:nvPr/>
        </p:nvSpPr>
        <p:spPr>
          <a:xfrm>
            <a:off x="654341" y="1047779"/>
            <a:ext cx="11173834" cy="978729"/>
          </a:xfrm>
          <a:prstGeom prst="rect">
            <a:avLst/>
          </a:prstGeom>
        </p:spPr>
        <p:txBody>
          <a:bodyPr wrap="square">
            <a:spAutoFit/>
          </a:bodyPr>
          <a:lstStyle/>
          <a:p>
            <a:pPr lvl="0" algn="ctr">
              <a:spcBef>
                <a:spcPct val="20000"/>
              </a:spcBef>
            </a:pPr>
            <a:endParaRPr lang="hr-HR" sz="2400" b="1" dirty="0"/>
          </a:p>
          <a:p>
            <a:pPr lvl="0" algn="ctr">
              <a:spcBef>
                <a:spcPct val="20000"/>
              </a:spcBef>
            </a:pPr>
            <a:r>
              <a:rPr lang="hr-HR" sz="2800" b="1" dirty="0"/>
              <a:t>Kako ćemo to postići?</a:t>
            </a:r>
          </a:p>
        </p:txBody>
      </p:sp>
    </p:spTree>
    <p:extLst>
      <p:ext uri="{BB962C8B-B14F-4D97-AF65-F5344CB8AC3E}">
        <p14:creationId xmlns:p14="http://schemas.microsoft.com/office/powerpoint/2010/main" val="377157439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D8E9AF0B-B2E6-423B-979C-57938E270653}"/>
              </a:ext>
            </a:extLst>
          </p:cNvPr>
          <p:cNvGraphicFramePr>
            <a:graphicFrameLocks noGrp="1"/>
          </p:cNvGraphicFramePr>
          <p:nvPr>
            <p:extLst>
              <p:ext uri="{D42A27DB-BD31-4B8C-83A1-F6EECF244321}">
                <p14:modId xmlns:p14="http://schemas.microsoft.com/office/powerpoint/2010/main" val="1582150870"/>
              </p:ext>
            </p:extLst>
          </p:nvPr>
        </p:nvGraphicFramePr>
        <p:xfrm>
          <a:off x="1828801" y="1940558"/>
          <a:ext cx="10251346" cy="4918281"/>
        </p:xfrm>
        <a:graphic>
          <a:graphicData uri="http://schemas.openxmlformats.org/drawingml/2006/table">
            <a:tbl>
              <a:tblPr>
                <a:tableStyleId>{5C22544A-7EE6-4342-B048-85BDC9FD1C3A}</a:tableStyleId>
              </a:tblPr>
              <a:tblGrid>
                <a:gridCol w="1548561">
                  <a:extLst>
                    <a:ext uri="{9D8B030D-6E8A-4147-A177-3AD203B41FA5}">
                      <a16:colId xmlns:a16="http://schemas.microsoft.com/office/drawing/2014/main" val="476349626"/>
                    </a:ext>
                  </a:extLst>
                </a:gridCol>
                <a:gridCol w="8702785">
                  <a:extLst>
                    <a:ext uri="{9D8B030D-6E8A-4147-A177-3AD203B41FA5}">
                      <a16:colId xmlns:a16="http://schemas.microsoft.com/office/drawing/2014/main" val="2029775295"/>
                    </a:ext>
                  </a:extLst>
                </a:gridCol>
              </a:tblGrid>
              <a:tr h="358806">
                <a:tc rowSpan="2">
                  <a:txBody>
                    <a:bodyPr/>
                    <a:lstStyle/>
                    <a:p>
                      <a:r>
                        <a:rPr lang="hr-HR" sz="1000" b="1" dirty="0"/>
                        <a:t>Poljoprivreda</a:t>
                      </a:r>
                      <a:endParaRPr lang="en-US" sz="1000" b="1" dirty="0"/>
                    </a:p>
                  </a:txBody>
                  <a:tcPr marL="68580" marR="68580" marT="34290" marB="34290">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r>
                        <a:rPr lang="hr-HR" sz="1000" dirty="0"/>
                        <a:t>Jačanje sposobnosti malih poljoprivrednika za ostvarenje </a:t>
                      </a:r>
                      <a:r>
                        <a:rPr lang="hr-HR" sz="1000" b="1" dirty="0"/>
                        <a:t>veće dodane vrijednosti i cijene</a:t>
                      </a:r>
                      <a:r>
                        <a:rPr lang="hr-HR" sz="1000" b="1" baseline="0" dirty="0"/>
                        <a:t> proizvoda </a:t>
                      </a:r>
                      <a:r>
                        <a:rPr lang="hr-HR" sz="1000" dirty="0"/>
                        <a:t>(npr. udruživanjem, </a:t>
                      </a:r>
                      <a:r>
                        <a:rPr lang="hr-HR" sz="1000" dirty="0" err="1"/>
                        <a:t>brendiranjem</a:t>
                      </a:r>
                      <a:r>
                        <a:rPr lang="hr-HR" sz="1000" dirty="0"/>
                        <a:t> i zajedničkom logističkom infrastrukturom)</a:t>
                      </a:r>
                    </a:p>
                    <a:p>
                      <a:r>
                        <a:rPr lang="hr-HR" sz="1000" dirty="0"/>
                        <a:t>Primjenom IKT tehnologije i robotike u poljoprivredi (digitalna poljoprivreda)</a:t>
                      </a:r>
                    </a:p>
                    <a:p>
                      <a:r>
                        <a:rPr lang="hr-HR" sz="1000" dirty="0"/>
                        <a:t>Unaprjeđenje osnovne infrastrukture (npr. navodnjavanje)</a:t>
                      </a:r>
                    </a:p>
                    <a:p>
                      <a:pPr marL="0" marR="0" lvl="0" indent="0" algn="l" defTabSz="914400" rtl="0" eaLnBrk="1" fontAlgn="auto" latinLnBrk="0" hangingPunct="1">
                        <a:lnSpc>
                          <a:spcPct val="100000"/>
                        </a:lnSpc>
                        <a:spcBef>
                          <a:spcPts val="0"/>
                        </a:spcBef>
                        <a:spcAft>
                          <a:spcPts val="0"/>
                        </a:spcAft>
                        <a:buClrTx/>
                        <a:buSzTx/>
                        <a:buFontTx/>
                        <a:buNone/>
                        <a:tabLst/>
                        <a:defRPr/>
                      </a:pPr>
                      <a:r>
                        <a:rPr lang="hr-HR" sz="1000" b="1" dirty="0"/>
                        <a:t>Diversifikacija poslovanja i proširenje izvora</a:t>
                      </a:r>
                      <a:r>
                        <a:rPr lang="hr-HR" sz="1000" dirty="0"/>
                        <a:t> prihoda poljoprivrednika (npr. agroturizam, bioenergija)</a:t>
                      </a:r>
                      <a:endParaRPr lang="en-US" sz="1000" dirty="0"/>
                    </a:p>
                  </a:txBody>
                  <a:tcPr marL="68580" marR="68580" marT="34290" marB="34290"/>
                </a:tc>
                <a:extLst>
                  <a:ext uri="{0D108BD9-81ED-4DB2-BD59-A6C34878D82A}">
                    <a16:rowId xmlns:a16="http://schemas.microsoft.com/office/drawing/2014/main" val="1863043743"/>
                  </a:ext>
                </a:extLst>
              </a:tr>
              <a:tr h="0">
                <a:tc vMerge="1">
                  <a:txBody>
                    <a:bodyPr/>
                    <a:lstStyle/>
                    <a:p>
                      <a:endParaRPr lang="en-US"/>
                    </a:p>
                  </a:txBody>
                  <a:tcPr/>
                </a:tc>
                <a:tc rowSpan="2">
                  <a:txBody>
                    <a:bodyPr/>
                    <a:lstStyle/>
                    <a:p>
                      <a:endParaRPr lang="hr-HR" sz="1000" dirty="0"/>
                    </a:p>
                    <a:p>
                      <a:r>
                        <a:rPr lang="hr-HR" sz="1000" dirty="0"/>
                        <a:t>Modernizacija poslovanja uvođenjem novih tehnologija</a:t>
                      </a:r>
                    </a:p>
                    <a:p>
                      <a:r>
                        <a:rPr lang="hr-HR" sz="1000" dirty="0"/>
                        <a:t>Diversifikacija poslovanja razvojem novih proizvoda</a:t>
                      </a:r>
                    </a:p>
                    <a:p>
                      <a:r>
                        <a:rPr lang="hr-HR" sz="1000" dirty="0"/>
                        <a:t>Razvoj novih niša (zdrava i funkcionalna hrana) sa većom dodanom vrijednosti u prehrambeno prerađivačkom sektoru</a:t>
                      </a:r>
                    </a:p>
                  </a:txBody>
                  <a:tcPr marL="68580" marR="68580" marT="34290" marB="3429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55241972"/>
                  </a:ext>
                </a:extLst>
              </a:tr>
              <a:tr h="471573">
                <a:tc>
                  <a:txBody>
                    <a:bodyPr/>
                    <a:lstStyle/>
                    <a:p>
                      <a:r>
                        <a:rPr lang="hr-HR" sz="1000" b="1" dirty="0"/>
                        <a:t>Prehrambeno i metalo - prerađivački sektor</a:t>
                      </a:r>
                      <a:endParaRPr lang="en-US" sz="1000" b="1" dirty="0"/>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vMerge="1">
                  <a:txBody>
                    <a:bodyPr/>
                    <a:lstStyle/>
                    <a:p>
                      <a:endParaRPr lang="en-US"/>
                    </a:p>
                  </a:txBody>
                  <a:tcPr/>
                </a:tc>
                <a:extLst>
                  <a:ext uri="{0D108BD9-81ED-4DB2-BD59-A6C34878D82A}">
                    <a16:rowId xmlns:a16="http://schemas.microsoft.com/office/drawing/2014/main" val="1499995644"/>
                  </a:ext>
                </a:extLst>
              </a:tr>
              <a:tr h="389560">
                <a:tc rowSpan="3">
                  <a:txBody>
                    <a:bodyPr/>
                    <a:lstStyle/>
                    <a:p>
                      <a:r>
                        <a:rPr lang="hr-HR" sz="1000" b="1" dirty="0"/>
                        <a:t>Obrazovanje, inovacije i socijalna uključenost</a:t>
                      </a:r>
                      <a:endParaRPr lang="en-US" sz="1000" b="1" dirty="0"/>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r>
                        <a:rPr lang="hr-HR" sz="1000" dirty="0"/>
                        <a:t>Stvaranje poticajnog okruženja za visoko obrazovanje u Slavoniji koje bi bilo </a:t>
                      </a:r>
                      <a:r>
                        <a:rPr lang="hr-HR" sz="1000" b="1" dirty="0"/>
                        <a:t>privlačno za studente i mlade istraživače u međunarodnim okvirima</a:t>
                      </a:r>
                      <a:endParaRPr lang="en-US" sz="1000" b="1" dirty="0"/>
                    </a:p>
                  </a:txBody>
                  <a:tcPr marL="68580" marR="68580" marT="34290" marB="3429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901735876"/>
                  </a:ext>
                </a:extLst>
              </a:tr>
              <a:tr h="225535">
                <a:tc vMerge="1">
                  <a:txBody>
                    <a:bodyPr/>
                    <a:lstStyle/>
                    <a:p>
                      <a:endParaRPr lang="en-US" sz="1700" b="1" dirty="0"/>
                    </a:p>
                  </a:txBody>
                  <a:tcPr>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pPr rtl="0"/>
                      <a:r>
                        <a:rPr lang="hr-HR" sz="1000" dirty="0">
                          <a:effectLst/>
                        </a:rPr>
                        <a:t>Jačanje </a:t>
                      </a:r>
                      <a:r>
                        <a:rPr lang="hr-HR" sz="1000" b="1" dirty="0">
                          <a:effectLst/>
                        </a:rPr>
                        <a:t>suradnje između poslovnog i znanstveno istraživačkog sektora </a:t>
                      </a:r>
                      <a:r>
                        <a:rPr lang="hr-HR" sz="1000" b="0" dirty="0">
                          <a:effectLst/>
                        </a:rPr>
                        <a:t>u cilju razvoja novih proizvoda i komercijalizacije inovacija</a:t>
                      </a:r>
                    </a:p>
                  </a:txBody>
                  <a:tcPr marL="68580" marR="68580" marT="34290" marB="34290">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471192611"/>
                  </a:ext>
                </a:extLst>
              </a:tr>
              <a:tr h="246276">
                <a:tc vMerge="1">
                  <a:txBody>
                    <a:bodyPr/>
                    <a:lstStyle/>
                    <a:p>
                      <a:endParaRPr lang="en-US" sz="1700" b="1" dirty="0"/>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r>
                        <a:rPr lang="en-US" sz="1000" b="0" dirty="0"/>
                        <a:t>Uključ</a:t>
                      </a:r>
                      <a:r>
                        <a:rPr lang="hr-HR" sz="1000" b="0" dirty="0"/>
                        <a:t>ivanje</a:t>
                      </a:r>
                      <a:r>
                        <a:rPr lang="en-US" sz="1000" b="0" dirty="0"/>
                        <a:t> </a:t>
                      </a:r>
                      <a:r>
                        <a:rPr lang="hr-HR" sz="1000" b="0" dirty="0"/>
                        <a:t>većeg broja</a:t>
                      </a:r>
                      <a:r>
                        <a:rPr lang="en-US" sz="1000" b="0" dirty="0"/>
                        <a:t> stanovnika </a:t>
                      </a:r>
                      <a:r>
                        <a:rPr lang="en-US" sz="1000" b="0" dirty="0" err="1"/>
                        <a:t>Slavonije</a:t>
                      </a:r>
                      <a:r>
                        <a:rPr lang="en-US" sz="1000" b="0" dirty="0"/>
                        <a:t> </a:t>
                      </a:r>
                      <a:r>
                        <a:rPr lang="hr-HR" sz="1000" b="0" dirty="0"/>
                        <a:t>u </a:t>
                      </a:r>
                      <a:r>
                        <a:rPr lang="en-US" sz="1000" b="1" dirty="0" err="1"/>
                        <a:t>aktivn</a:t>
                      </a:r>
                      <a:r>
                        <a:rPr lang="hr-HR" sz="1000" b="1" dirty="0"/>
                        <a:t>u</a:t>
                      </a:r>
                      <a:r>
                        <a:rPr lang="en-US" sz="1000" b="1" dirty="0"/>
                        <a:t> </a:t>
                      </a:r>
                      <a:r>
                        <a:rPr lang="en-US" sz="1000" b="1" dirty="0" err="1"/>
                        <a:t>radn</a:t>
                      </a:r>
                      <a:r>
                        <a:rPr lang="hr-HR" sz="1000" b="1" dirty="0"/>
                        <a:t>u</a:t>
                      </a:r>
                      <a:r>
                        <a:rPr lang="en-US" sz="1000" b="1" dirty="0"/>
                        <a:t> </a:t>
                      </a:r>
                      <a:r>
                        <a:rPr lang="en-US" sz="1000" b="1" dirty="0" err="1"/>
                        <a:t>sna</a:t>
                      </a:r>
                      <a:r>
                        <a:rPr lang="hr-HR" sz="1000" b="1" dirty="0"/>
                        <a:t>gu</a:t>
                      </a:r>
                      <a:endParaRPr lang="en-US" sz="1000" b="1" dirty="0"/>
                    </a:p>
                  </a:txBody>
                  <a:tcPr marL="68580" marR="68580" marT="34290" marB="34290">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7108446"/>
                  </a:ext>
                </a:extLst>
              </a:tr>
              <a:tr h="553585">
                <a:tc rowSpan="2">
                  <a:txBody>
                    <a:bodyPr/>
                    <a:lstStyle/>
                    <a:p>
                      <a:r>
                        <a:rPr lang="hr-HR" sz="1000" b="1" dirty="0"/>
                        <a:t>Informacijsko-komunikacijska tehnologija (</a:t>
                      </a:r>
                      <a:r>
                        <a:rPr lang="en-US" sz="1000" b="1" dirty="0"/>
                        <a:t>I</a:t>
                      </a:r>
                      <a:r>
                        <a:rPr lang="hr-HR" sz="1000" b="1" dirty="0"/>
                        <a:t>K</a:t>
                      </a:r>
                      <a:r>
                        <a:rPr lang="en-US" sz="1000" b="1" dirty="0"/>
                        <a:t>T</a:t>
                      </a:r>
                      <a:r>
                        <a:rPr lang="hr-HR" sz="1000" b="1" dirty="0"/>
                        <a:t>)</a:t>
                      </a:r>
                      <a:endParaRPr lang="en-US" sz="1000" b="1" dirty="0"/>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r>
                        <a:rPr lang="hr-HR" sz="1000" b="1" dirty="0"/>
                        <a:t>Razvoj „</a:t>
                      </a:r>
                      <a:r>
                        <a:rPr lang="hr-HR" sz="1000" b="1" i="1" dirty="0"/>
                        <a:t>software” industrije</a:t>
                      </a:r>
                      <a:r>
                        <a:rPr lang="hr-HR" sz="1000" b="1" dirty="0"/>
                        <a:t> i umrežavanje IKT sektora sa prehrambeno prerađivačkim sektorom (digitalna poljoprivreda), drvno prerađivačkim sektorom („</a:t>
                      </a:r>
                      <a:r>
                        <a:rPr lang="hr-HR" sz="1000" b="1" dirty="0" err="1"/>
                        <a:t>Custom-made</a:t>
                      </a:r>
                      <a:r>
                        <a:rPr lang="hr-HR" sz="1000" b="1" dirty="0"/>
                        <a:t>” proizvodnja namještaja uz korištenje IKT) i sektorom turizma</a:t>
                      </a:r>
                      <a:endParaRPr lang="en-US" sz="1000" b="1" dirty="0"/>
                    </a:p>
                  </a:txBody>
                  <a:tcPr marL="68580" marR="68580" marT="34290" marB="3429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573193042"/>
                  </a:ext>
                </a:extLst>
              </a:tr>
              <a:tr h="244621">
                <a:tc vMerge="1">
                  <a:txBody>
                    <a:bodyPr/>
                    <a:lstStyle/>
                    <a:p>
                      <a:endParaRPr lang="en-US" sz="1700" b="1" dirty="0"/>
                    </a:p>
                  </a:txBody>
                  <a:tcPr>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r>
                        <a:rPr lang="hr-HR" sz="1000" dirty="0"/>
                        <a:t>Omogućavanje </a:t>
                      </a:r>
                      <a:r>
                        <a:rPr lang="hr-HR" sz="1000" b="1" dirty="0"/>
                        <a:t>produktivnog IKT okruženja</a:t>
                      </a:r>
                      <a:r>
                        <a:rPr lang="hr-HR" sz="1000" b="1" baseline="0" dirty="0"/>
                        <a:t> </a:t>
                      </a:r>
                      <a:r>
                        <a:rPr lang="hr-HR" sz="1000" dirty="0"/>
                        <a:t>(pametne vještine, istraživačka i poslovna  infrastruktura, izvori financiranja)</a:t>
                      </a:r>
                      <a:endParaRPr lang="en-US" sz="1000" dirty="0"/>
                    </a:p>
                  </a:txBody>
                  <a:tcPr marL="68580" marR="68580" marT="34290" marB="3429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7500615"/>
                  </a:ext>
                </a:extLst>
              </a:tr>
              <a:tr h="389560">
                <a:tc>
                  <a:txBody>
                    <a:bodyPr/>
                    <a:lstStyle/>
                    <a:p>
                      <a:r>
                        <a:rPr lang="hr-HR" sz="1000" b="1" dirty="0"/>
                        <a:t>Turizam</a:t>
                      </a:r>
                      <a:endParaRPr lang="en-US" sz="1000" b="1" dirty="0"/>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r>
                        <a:rPr lang="hr-HR" sz="1000" b="1" dirty="0"/>
                        <a:t>Unaprjeđenje imidža i </a:t>
                      </a:r>
                      <a:r>
                        <a:rPr lang="hr-HR" sz="1000" b="1" i="1" dirty="0" err="1"/>
                        <a:t>brendiranje</a:t>
                      </a:r>
                      <a:r>
                        <a:rPr lang="hr-HR" sz="1000" b="1" i="1" dirty="0"/>
                        <a:t> Slavonije</a:t>
                      </a:r>
                      <a:r>
                        <a:rPr lang="hr-HR" sz="1000" b="1" dirty="0"/>
                        <a:t> i unaprjeđenje turističke ponude Slavonije</a:t>
                      </a:r>
                      <a:r>
                        <a:rPr lang="hr-HR" sz="1000" b="1" baseline="0" dirty="0"/>
                        <a:t> </a:t>
                      </a:r>
                      <a:r>
                        <a:rPr lang="hr-HR" sz="1000" b="1" dirty="0"/>
                        <a:t>–</a:t>
                      </a:r>
                      <a:r>
                        <a:rPr lang="hr-HR" sz="1000" b="0" dirty="0"/>
                        <a:t> uključujući tržišne segmente (ruralni turizam, </a:t>
                      </a:r>
                      <a:r>
                        <a:rPr lang="hr-HR" sz="1000" b="0" dirty="0" err="1"/>
                        <a:t>gourme</a:t>
                      </a:r>
                      <a:r>
                        <a:rPr lang="hr-HR" sz="1000" b="0" dirty="0"/>
                        <a:t>, lovni turizam, kulturni turizam, sportski turizam (biciklizam, jahanje)) </a:t>
                      </a:r>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83547674"/>
                  </a:ext>
                </a:extLst>
              </a:tr>
              <a:tr h="553585">
                <a:tc>
                  <a:txBody>
                    <a:bodyPr/>
                    <a:lstStyle/>
                    <a:p>
                      <a:r>
                        <a:rPr lang="hr-HR" sz="1000" b="1" dirty="0"/>
                        <a:t>Drvni sektor</a:t>
                      </a:r>
                      <a:endParaRPr lang="en-US" sz="1000" b="1" dirty="0"/>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r>
                        <a:rPr lang="hr-HR" sz="1000" dirty="0"/>
                        <a:t>Prijelaz sa izvoza drvnih sirovina na</a:t>
                      </a:r>
                      <a:r>
                        <a:rPr lang="hr-HR" sz="1000" b="1" dirty="0"/>
                        <a:t> namjensku drvnu proizvodnju i drvne proizvode visoke vrijednosti (npr. prodaja kompletnih rješenja za unutarnje uređenje hotela, poslovnih prostora, restorana …; drvena gradnja)</a:t>
                      </a:r>
                      <a:endParaRPr lang="en-US" sz="1000" b="1" dirty="0"/>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11542134"/>
                  </a:ext>
                </a:extLst>
              </a:tr>
              <a:tr h="4168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000" b="1" dirty="0"/>
                        <a:t>Izravna strana ulaganja</a:t>
                      </a:r>
                      <a:endParaRPr lang="en-US" sz="1000" b="1" dirty="0"/>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10000"/>
                        <a:lumOff val="90000"/>
                      </a:schemeClr>
                    </a:solidFill>
                  </a:tcPr>
                </a:tc>
                <a:tc>
                  <a:txBody>
                    <a:bodyPr/>
                    <a:lstStyle/>
                    <a:p>
                      <a:r>
                        <a:rPr lang="hr-HR" sz="1000" b="1" dirty="0"/>
                        <a:t>Povećanje vrijednosti izravnih stranih ulaganja kroz </a:t>
                      </a:r>
                      <a:r>
                        <a:rPr lang="hr-HR" sz="1000" b="1" dirty="0" err="1"/>
                        <a:t>proaktivni</a:t>
                      </a:r>
                      <a:r>
                        <a:rPr lang="hr-HR" sz="1000" b="1" dirty="0"/>
                        <a:t> pristup privlačenju ulaganja u visoko-tehnološke sektore i industrije u nastajanju („</a:t>
                      </a:r>
                      <a:r>
                        <a:rPr lang="hr-HR" sz="1000" b="1" dirty="0" err="1"/>
                        <a:t>emergence</a:t>
                      </a:r>
                      <a:r>
                        <a:rPr lang="hr-HR" sz="1000" b="1" dirty="0"/>
                        <a:t>” </a:t>
                      </a:r>
                      <a:r>
                        <a:rPr lang="hr-HR" sz="1000" b="1" dirty="0" err="1"/>
                        <a:t>industries</a:t>
                      </a:r>
                      <a:r>
                        <a:rPr lang="hr-HR" sz="1000" b="1" dirty="0"/>
                        <a:t>) </a:t>
                      </a:r>
                      <a:r>
                        <a:rPr lang="hr-HR" sz="1000" b="0" dirty="0"/>
                        <a:t>sa fokusom na stvaranje radnih mjesta</a:t>
                      </a:r>
                      <a:endParaRPr lang="en-US" sz="1000" b="0" dirty="0"/>
                    </a:p>
                  </a:txBody>
                  <a:tcPr marL="68580" marR="68580" marT="34290" marB="3429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05754677"/>
                  </a:ext>
                </a:extLst>
              </a:tr>
              <a:tr h="3899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hr-HR" sz="1000" b="1" dirty="0"/>
                        <a:t>Infrastruktura</a:t>
                      </a:r>
                      <a:endParaRPr lang="en-US" sz="1000" b="1" dirty="0"/>
                    </a:p>
                  </a:txBody>
                  <a:tcPr marL="68580" marR="68580" marT="34290" marB="34290">
                    <a:lnT w="12700" cap="flat" cmpd="sng" algn="ctr">
                      <a:solidFill>
                        <a:schemeClr val="tx1"/>
                      </a:solidFill>
                      <a:prstDash val="solid"/>
                      <a:round/>
                      <a:headEnd type="none" w="med" len="med"/>
                      <a:tailEnd type="none" w="med" len="med"/>
                    </a:lnT>
                    <a:solidFill>
                      <a:schemeClr val="tx1">
                        <a:lumMod val="10000"/>
                        <a:lumOff val="90000"/>
                      </a:schemeClr>
                    </a:solidFill>
                  </a:tcPr>
                </a:tc>
                <a:tc>
                  <a:txBody>
                    <a:bodyPr/>
                    <a:lstStyle/>
                    <a:p>
                      <a:r>
                        <a:rPr lang="hr-HR" sz="1000" b="0" dirty="0"/>
                        <a:t>Davanje</a:t>
                      </a:r>
                      <a:r>
                        <a:rPr lang="hr-HR" sz="1000" b="1" dirty="0"/>
                        <a:t> </a:t>
                      </a:r>
                      <a:r>
                        <a:rPr lang="hr-HR" sz="1000" b="0" dirty="0"/>
                        <a:t>prednosti</a:t>
                      </a:r>
                      <a:r>
                        <a:rPr lang="hr-HR" sz="1000" b="1" dirty="0"/>
                        <a:t> investicijama koje pridonose jačanju pozicije u lancima </a:t>
                      </a:r>
                      <a:r>
                        <a:rPr lang="hr-HR" sz="1000" b="1" dirty="0" err="1"/>
                        <a:t>vrijesnosti</a:t>
                      </a:r>
                      <a:r>
                        <a:rPr lang="hr-HR" sz="1000" b="1" dirty="0"/>
                        <a:t> s najvećim utjecajem</a:t>
                      </a:r>
                      <a:r>
                        <a:rPr lang="hr-HR" sz="1000" b="0" dirty="0"/>
                        <a:t> </a:t>
                      </a:r>
                      <a:r>
                        <a:rPr lang="hr-HR" sz="1000" b="1" dirty="0"/>
                        <a:t>na</a:t>
                      </a:r>
                      <a:r>
                        <a:rPr lang="hr-HR" sz="1000" b="0" dirty="0"/>
                        <a:t> </a:t>
                      </a:r>
                      <a:r>
                        <a:rPr lang="hr-HR" sz="1000" b="1" dirty="0"/>
                        <a:t>gospodarski rast </a:t>
                      </a:r>
                      <a:r>
                        <a:rPr lang="hr-HR" sz="1000" b="0" dirty="0"/>
                        <a:t>i uporaba instrumenata javno-privatnog partnerstva (JPP) radi povećanja financiranja</a:t>
                      </a:r>
                      <a:endParaRPr lang="en-US" sz="1000" b="0" dirty="0"/>
                    </a:p>
                  </a:txBody>
                  <a:tcPr marL="68580" marR="68580" marT="34290" marB="3429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038457134"/>
                  </a:ext>
                </a:extLst>
              </a:tr>
            </a:tbl>
          </a:graphicData>
        </a:graphic>
      </p:graphicFrame>
      <p:sp>
        <p:nvSpPr>
          <p:cNvPr id="2" name="Title 1"/>
          <p:cNvSpPr>
            <a:spLocks noGrp="1"/>
          </p:cNvSpPr>
          <p:nvPr>
            <p:ph type="title"/>
          </p:nvPr>
        </p:nvSpPr>
        <p:spPr>
          <a:xfrm>
            <a:off x="378941" y="304115"/>
            <a:ext cx="10972800" cy="773906"/>
          </a:xfrm>
        </p:spPr>
        <p:txBody>
          <a:bodyPr>
            <a:noAutofit/>
          </a:bodyPr>
          <a:lstStyle/>
          <a:p>
            <a:r>
              <a:rPr lang="hr-HR" sz="3200" b="1" dirty="0">
                <a:solidFill>
                  <a:prstClr val="white"/>
                </a:solidFill>
                <a:ea typeface="VladaRHSans Bk" panose="02000000000000000000" pitchFamily="50" charset="-18"/>
                <a:cs typeface="+mj-cs"/>
              </a:rPr>
              <a:t>Informacija o provedbi Projekta Slavonija, Baranja i Srijem</a:t>
            </a:r>
            <a:endParaRPr lang="en-US" sz="3200" b="1" dirty="0"/>
          </a:p>
        </p:txBody>
      </p:sp>
      <p:pic>
        <p:nvPicPr>
          <p:cNvPr id="6" name="Picture 5">
            <a:extLst>
              <a:ext uri="{FF2B5EF4-FFF2-40B4-BE49-F238E27FC236}">
                <a16:creationId xmlns:a16="http://schemas.microsoft.com/office/drawing/2014/main" id="{82967072-1F8F-42DF-9AC4-B42DEA77A8D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27520" t="14992" r="517" b="18784"/>
          <a:stretch/>
        </p:blipFill>
        <p:spPr>
          <a:xfrm>
            <a:off x="740548" y="2037494"/>
            <a:ext cx="876122" cy="579665"/>
          </a:xfrm>
          <a:prstGeom prst="rect">
            <a:avLst/>
          </a:prstGeom>
          <a:ln>
            <a:noFill/>
          </a:ln>
          <a:effectLst>
            <a:outerShdw blurRad="292100" dist="139700" dir="2700000" algn="tl" rotWithShape="0">
              <a:srgbClr val="333333">
                <a:alpha val="65000"/>
              </a:srgbClr>
            </a:outerShdw>
          </a:effectLst>
        </p:spPr>
      </p:pic>
      <p:pic>
        <p:nvPicPr>
          <p:cNvPr id="1026" name="Picture 2" descr="File:Poljoprivredni fakultet, Osijek (1).jpg">
            <a:extLst>
              <a:ext uri="{FF2B5EF4-FFF2-40B4-BE49-F238E27FC236}">
                <a16:creationId xmlns:a16="http://schemas.microsoft.com/office/drawing/2014/main" id="{6C7E9DBA-8A89-4806-9FD4-37524EAB34B0}"/>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1045" r="13492"/>
          <a:stretch/>
        </p:blipFill>
        <p:spPr bwMode="auto">
          <a:xfrm>
            <a:off x="792814" y="3545583"/>
            <a:ext cx="870716" cy="72989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028" name="Picture 4" descr="http://softwarecity.hr/wp-content/uploads/2013/06/novi-clanovi1.jpg">
            <a:extLst>
              <a:ext uri="{FF2B5EF4-FFF2-40B4-BE49-F238E27FC236}">
                <a16:creationId xmlns:a16="http://schemas.microsoft.com/office/drawing/2014/main" id="{21674567-9085-4D39-9B18-146090EAE480}"/>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5419" r="29891"/>
          <a:stretch/>
        </p:blipFill>
        <p:spPr bwMode="auto">
          <a:xfrm>
            <a:off x="787408" y="4313354"/>
            <a:ext cx="876122" cy="65267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D1C30DA1-3075-4189-99CE-467B5289C864}"/>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28974" r="11921" b="980"/>
          <a:stretch/>
        </p:blipFill>
        <p:spPr>
          <a:xfrm rot="5400000">
            <a:off x="1012345" y="4816849"/>
            <a:ext cx="426247" cy="876122"/>
          </a:xfrm>
          <a:prstGeom prst="rect">
            <a:avLst/>
          </a:prstGeom>
          <a:ln>
            <a:noFill/>
          </a:ln>
          <a:effectLst>
            <a:outerShdw blurRad="292100" dist="139700" dir="2700000" algn="tl" rotWithShape="0">
              <a:srgbClr val="333333">
                <a:alpha val="65000"/>
              </a:srgbClr>
            </a:outerShdw>
          </a:effectLst>
        </p:spPr>
      </p:pic>
      <p:pic>
        <p:nvPicPr>
          <p:cNvPr id="9" name="Picture 8" descr="A picture containing building, fence, indoor, man&#10;&#10;Description generated with very high confidence">
            <a:extLst>
              <a:ext uri="{FF2B5EF4-FFF2-40B4-BE49-F238E27FC236}">
                <a16:creationId xmlns:a16="http://schemas.microsoft.com/office/drawing/2014/main" id="{DD248B81-E9BB-4920-93E0-0AD4A2A0533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92814" y="5543796"/>
            <a:ext cx="870716" cy="424311"/>
          </a:xfrm>
          <a:prstGeom prst="rect">
            <a:avLst/>
          </a:prstGeom>
          <a:ln>
            <a:noFill/>
          </a:ln>
          <a:effectLst>
            <a:outerShdw blurRad="292100" dist="139700" dir="2700000" algn="tl" rotWithShape="0">
              <a:srgbClr val="333333">
                <a:alpha val="65000"/>
              </a:srgbClr>
            </a:outerShdw>
          </a:effectLst>
        </p:spPr>
      </p:pic>
      <p:pic>
        <p:nvPicPr>
          <p:cNvPr id="1030" name="Picture 6" descr="https://www.cornucopia.org/wp-content/uploads/2014/12/sm-Delta-09.jpg">
            <a:extLst>
              <a:ext uri="{FF2B5EF4-FFF2-40B4-BE49-F238E27FC236}">
                <a16:creationId xmlns:a16="http://schemas.microsoft.com/office/drawing/2014/main" id="{395104BA-143A-41AC-B806-036CC8AFBF17}"/>
              </a:ext>
            </a:extLst>
          </p:cNvPr>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10952" b="22699"/>
          <a:stretch/>
        </p:blipFill>
        <p:spPr bwMode="auto">
          <a:xfrm>
            <a:off x="753239" y="6037169"/>
            <a:ext cx="880603" cy="34524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3" name="Picture 2" descr="Image result for transport infrastructure slavonia">
            <a:extLst>
              <a:ext uri="{FF2B5EF4-FFF2-40B4-BE49-F238E27FC236}">
                <a16:creationId xmlns:a16="http://schemas.microsoft.com/office/drawing/2014/main" id="{7643FA1C-86BD-4C99-B53D-2B30DA857B98}"/>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40548" y="6448092"/>
            <a:ext cx="885314" cy="40990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4" name="Rectangle 3"/>
          <p:cNvSpPr/>
          <p:nvPr/>
        </p:nvSpPr>
        <p:spPr>
          <a:xfrm>
            <a:off x="378941" y="1417338"/>
            <a:ext cx="11450593" cy="523220"/>
          </a:xfrm>
          <a:prstGeom prst="rect">
            <a:avLst/>
          </a:prstGeom>
        </p:spPr>
        <p:txBody>
          <a:bodyPr wrap="square">
            <a:spAutoFit/>
          </a:bodyPr>
          <a:lstStyle/>
          <a:p>
            <a:pPr lvl="0" algn="ctr">
              <a:spcBef>
                <a:spcPct val="20000"/>
              </a:spcBef>
            </a:pPr>
            <a:r>
              <a:rPr lang="hr-HR" sz="2800" b="1" dirty="0"/>
              <a:t>Potencijalne inicijative koje mogu donijeti promjene </a:t>
            </a:r>
            <a:r>
              <a:rPr lang="hr-HR" sz="2800" b="1" i="1" dirty="0"/>
              <a:t>(„game-</a:t>
            </a:r>
            <a:r>
              <a:rPr lang="hr-HR" sz="2800" b="1" i="1" dirty="0" err="1"/>
              <a:t>changing</a:t>
            </a:r>
            <a:r>
              <a:rPr lang="hr-HR" sz="2800" b="1" i="1" dirty="0"/>
              <a:t>”)</a:t>
            </a:r>
          </a:p>
        </p:txBody>
      </p:sp>
      <p:pic>
        <p:nvPicPr>
          <p:cNvPr id="11" name="Slika 10">
            <a:extLst>
              <a:ext uri="{FF2B5EF4-FFF2-40B4-BE49-F238E27FC236}">
                <a16:creationId xmlns:a16="http://schemas.microsoft.com/office/drawing/2014/main" id="{B8D2E588-5F1A-42ED-9EF1-98C04CDB8F98}"/>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87406" y="2793534"/>
            <a:ext cx="876123" cy="589938"/>
          </a:xfrm>
          <a:prstGeom prst="rect">
            <a:avLst/>
          </a:prstGeom>
        </p:spPr>
      </p:pic>
    </p:spTree>
    <p:extLst>
      <p:ext uri="{BB962C8B-B14F-4D97-AF65-F5344CB8AC3E}">
        <p14:creationId xmlns:p14="http://schemas.microsoft.com/office/powerpoint/2010/main" val="5030822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slov 2">
            <a:extLst>
              <a:ext uri="{FF2B5EF4-FFF2-40B4-BE49-F238E27FC236}">
                <a16:creationId xmlns:a16="http://schemas.microsoft.com/office/drawing/2014/main" id="{FD57BFC2-D81C-49AE-A1DF-43822648AC7A}"/>
              </a:ext>
            </a:extLst>
          </p:cNvPr>
          <p:cNvSpPr>
            <a:spLocks noGrp="1"/>
          </p:cNvSpPr>
          <p:nvPr>
            <p:ph type="title"/>
          </p:nvPr>
        </p:nvSpPr>
        <p:spPr/>
        <p:txBody>
          <a:bodyPr>
            <a:noAutofit/>
          </a:bodyPr>
          <a:lstStyle/>
          <a:p>
            <a:r>
              <a:rPr lang="hr-HR" sz="3200" b="1" dirty="0">
                <a:solidFill>
                  <a:prstClr val="white"/>
                </a:solidFill>
                <a:latin typeface="+mj-lt"/>
                <a:ea typeface="VladaRHSans Bk" panose="02000000000000000000" pitchFamily="50" charset="-18"/>
              </a:rPr>
              <a:t>Informacija o provedbi Projekta Slavonija, Baranja i Srijem </a:t>
            </a:r>
            <a:br>
              <a:rPr lang="hr-HR" sz="3200" b="1" dirty="0">
                <a:solidFill>
                  <a:prstClr val="white"/>
                </a:solidFill>
                <a:latin typeface="+mj-lt"/>
                <a:ea typeface="VladaRHSans Bk" panose="02000000000000000000" pitchFamily="50" charset="-18"/>
              </a:rPr>
            </a:br>
            <a:endParaRPr lang="en-US" sz="3200" dirty="0">
              <a:solidFill>
                <a:schemeClr val="tx1"/>
              </a:solidFill>
              <a:latin typeface="+mj-lt"/>
            </a:endParaRPr>
          </a:p>
        </p:txBody>
      </p:sp>
      <p:sp>
        <p:nvSpPr>
          <p:cNvPr id="2" name="Rectangle 1"/>
          <p:cNvSpPr/>
          <p:nvPr/>
        </p:nvSpPr>
        <p:spPr>
          <a:xfrm>
            <a:off x="444842" y="1492361"/>
            <a:ext cx="11302313" cy="461665"/>
          </a:xfrm>
          <a:prstGeom prst="rect">
            <a:avLst/>
          </a:prstGeom>
        </p:spPr>
        <p:txBody>
          <a:bodyPr wrap="square">
            <a:spAutoFit/>
          </a:bodyPr>
          <a:lstStyle/>
          <a:p>
            <a:pPr algn="ctr"/>
            <a:r>
              <a:rPr lang="hr-HR" sz="2400" b="1" dirty="0">
                <a:solidFill>
                  <a:prstClr val="black"/>
                </a:solidFill>
                <a:ea typeface="+mj-ea"/>
                <a:cs typeface="+mj-cs"/>
              </a:rPr>
              <a:t>Zaključci sa dvodnevne radionice u Osijeku u cilju pripreme opisa posla RAS sporazuma</a:t>
            </a:r>
          </a:p>
        </p:txBody>
      </p:sp>
      <p:sp>
        <p:nvSpPr>
          <p:cNvPr id="5" name="Rezervirano mjesto sadržaja 4">
            <a:extLst>
              <a:ext uri="{FF2B5EF4-FFF2-40B4-BE49-F238E27FC236}">
                <a16:creationId xmlns:a16="http://schemas.microsoft.com/office/drawing/2014/main" id="{5FEBC78A-BF4B-4F29-8DC9-E2742EAA31F7}"/>
              </a:ext>
            </a:extLst>
          </p:cNvPr>
          <p:cNvSpPr>
            <a:spLocks noGrp="1"/>
          </p:cNvSpPr>
          <p:nvPr>
            <p:ph idx="1"/>
          </p:nvPr>
        </p:nvSpPr>
        <p:spPr>
          <a:xfrm>
            <a:off x="615193" y="2080471"/>
            <a:ext cx="10972800" cy="3877914"/>
          </a:xfrm>
        </p:spPr>
        <p:txBody>
          <a:bodyPr>
            <a:normAutofit fontScale="40000" lnSpcReduction="20000"/>
          </a:bodyPr>
          <a:lstStyle/>
          <a:p>
            <a:pPr marL="0" indent="0">
              <a:buNone/>
            </a:pPr>
            <a:r>
              <a:rPr lang="hr-HR" dirty="0"/>
              <a:t> </a:t>
            </a:r>
            <a:endParaRPr lang="en-US" dirty="0"/>
          </a:p>
          <a:p>
            <a:r>
              <a:rPr lang="hr-HR" dirty="0"/>
              <a:t>Pet slavonskih županija ima veliki potencijal za gospodarski razvoj i rast (prirodni resursi, poljoprivredni sektor sa velikim potencijalom za rast, dobra prometna infrastruktura, dostupna radna snaga, obrazovni </a:t>
            </a:r>
            <a:r>
              <a:rPr lang="hr-HR" dirty="0" err="1"/>
              <a:t>hub</a:t>
            </a:r>
            <a:r>
              <a:rPr lang="hr-HR" dirty="0"/>
              <a:t> u Osijeku, potencijal za razvoj turističkog sektora) i osiguranu političku podršku</a:t>
            </a:r>
          </a:p>
          <a:p>
            <a:pPr marL="0" indent="0">
              <a:buNone/>
            </a:pPr>
            <a:r>
              <a:rPr lang="hr-HR" dirty="0"/>
              <a:t> </a:t>
            </a:r>
          </a:p>
          <a:p>
            <a:r>
              <a:rPr lang="hr-HR" dirty="0"/>
              <a:t>Ciljanim usmjeravanjem proračunskih i EU sredstava  treba pridonijeti jačanju konkurentnosti i poboljšanju pozicije u globalnim lancima vrijednosti ključnih sektora kao što su prehrambeno-prerađivački, drvno-prerađivački i  IKT sektor te sektor turizma</a:t>
            </a:r>
          </a:p>
          <a:p>
            <a:endParaRPr lang="hr-HR" dirty="0"/>
          </a:p>
          <a:p>
            <a:r>
              <a:rPr lang="hr-HR" dirty="0"/>
              <a:t>Treba potaknuti pro-aktivni pristup izravnim stranim investicijama i internacionalizaciju poslovanja te uskladiti obrazovni sustav sa potrebama gospodarstva</a:t>
            </a:r>
          </a:p>
          <a:p>
            <a:endParaRPr lang="hr-HR" dirty="0"/>
          </a:p>
          <a:p>
            <a:r>
              <a:rPr lang="hr-HR" dirty="0"/>
              <a:t>Strateške investicije moraju pridonijeti poboljšanju pozicije gospodarstva u globalnim </a:t>
            </a:r>
            <a:r>
              <a:rPr lang="hr-HR"/>
              <a:t>lancima vrijednosti</a:t>
            </a:r>
            <a:endParaRPr lang="hr-HR" dirty="0"/>
          </a:p>
          <a:p>
            <a:endParaRPr lang="hr-HR" dirty="0"/>
          </a:p>
          <a:p>
            <a:r>
              <a:rPr lang="hr-HR" dirty="0"/>
              <a:t>Kroz RAS sporazum sa Svjetskom bankom utvrdit će se „razvojna dijagnoza“ za pojedina područja u Slavoniji koja imaju slični teritorijalni kapital i razvojne potencijale u cilju definiranja lanaca vrijednosti i stvaranja razvojnih „</a:t>
            </a:r>
            <a:r>
              <a:rPr lang="hr-HR" dirty="0" err="1"/>
              <a:t>hubova</a:t>
            </a:r>
            <a:r>
              <a:rPr lang="hr-HR" dirty="0"/>
              <a:t>” i centara policentričnog razvoja kao generatora razvoja te </a:t>
            </a:r>
            <a:r>
              <a:rPr lang="hr-HR" dirty="0" err="1"/>
              <a:t>mapirati</a:t>
            </a:r>
            <a:r>
              <a:rPr lang="hr-HR" dirty="0"/>
              <a:t>  razvojne investicije i strateške projekte regionalnoga razvoja koji imaju mogućnost financiranja iz EU fondova.</a:t>
            </a:r>
            <a:endParaRPr lang="en-US" dirty="0"/>
          </a:p>
          <a:p>
            <a:r>
              <a:rPr lang="hr-HR" dirty="0"/>
              <a:t> </a:t>
            </a:r>
            <a:endParaRPr lang="en-US" dirty="0"/>
          </a:p>
          <a:p>
            <a:endParaRPr lang="en-US" dirty="0"/>
          </a:p>
        </p:txBody>
      </p:sp>
    </p:spTree>
    <p:extLst>
      <p:ext uri="{BB962C8B-B14F-4D97-AF65-F5344CB8AC3E}">
        <p14:creationId xmlns:p14="http://schemas.microsoft.com/office/powerpoint/2010/main" val="1120727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6654" y="1342768"/>
            <a:ext cx="11198697" cy="5362831"/>
          </a:xfrm>
        </p:spPr>
        <p:txBody>
          <a:bodyPr>
            <a:noAutofit/>
          </a:bodyPr>
          <a:lstStyle/>
          <a:p>
            <a:pPr marL="0" indent="0">
              <a:spcAft>
                <a:spcPts val="1800"/>
              </a:spcAft>
              <a:buNone/>
            </a:pPr>
            <a:r>
              <a:rPr lang="hr-HR" sz="2800" b="1" dirty="0">
                <a:solidFill>
                  <a:schemeClr val="tx2">
                    <a:lumMod val="75000"/>
                  </a:schemeClr>
                </a:solidFill>
                <a:latin typeface="+mn-lt"/>
                <a:ea typeface="VladaRHSans Bk" panose="02000000000000000000" pitchFamily="50" charset="-18"/>
              </a:rPr>
              <a:t>4. Izlaganje ministra poljoprivrede Tomislava Tolušića o provedenim i planiranim aktivnostima Ministarstva poljoprivrede vezano uz Projekt Slavonija, Baranja i Srijem</a:t>
            </a:r>
          </a:p>
          <a:p>
            <a:pPr marL="0" indent="0">
              <a:buNone/>
            </a:pPr>
            <a:endParaRPr lang="hr-HR" sz="2400" b="1" dirty="0">
              <a:latin typeface="VladaRHSans Bk" panose="02000000000000000000" pitchFamily="50" charset="-18"/>
              <a:ea typeface="VladaRHSans Bk" panose="02000000000000000000" pitchFamily="50" charset="-18"/>
            </a:endParaRPr>
          </a:p>
        </p:txBody>
      </p:sp>
      <p:sp>
        <p:nvSpPr>
          <p:cNvPr id="4" name="Title 1"/>
          <p:cNvSpPr>
            <a:spLocks noGrp="1"/>
          </p:cNvSpPr>
          <p:nvPr>
            <p:ph type="title"/>
          </p:nvPr>
        </p:nvSpPr>
        <p:spPr>
          <a:xfrm>
            <a:off x="475377" y="205901"/>
            <a:ext cx="10972800" cy="857256"/>
          </a:xfrm>
        </p:spPr>
        <p:txBody>
          <a:bodyPr>
            <a:normAutofit/>
          </a:bodyPr>
          <a:lstStyle/>
          <a:p>
            <a:endParaRPr lang="hr-HR" sz="3600" dirty="0">
              <a:latin typeface="+mn-lt"/>
              <a:ea typeface="VladaRHSans Bk" panose="02000000000000000000" pitchFamily="50" charset="-18"/>
            </a:endParaRPr>
          </a:p>
        </p:txBody>
      </p:sp>
    </p:spTree>
    <p:extLst>
      <p:ext uri="{BB962C8B-B14F-4D97-AF65-F5344CB8AC3E}">
        <p14:creationId xmlns:p14="http://schemas.microsoft.com/office/powerpoint/2010/main" val="210240675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slov 2">
            <a:extLst>
              <a:ext uri="{FF2B5EF4-FFF2-40B4-BE49-F238E27FC236}">
                <a16:creationId xmlns:a16="http://schemas.microsoft.com/office/drawing/2014/main" id="{FD57BFC2-D81C-49AE-A1DF-43822648AC7A}"/>
              </a:ext>
            </a:extLst>
          </p:cNvPr>
          <p:cNvSpPr>
            <a:spLocks noGrp="1"/>
          </p:cNvSpPr>
          <p:nvPr>
            <p:ph type="title"/>
          </p:nvPr>
        </p:nvSpPr>
        <p:spPr/>
        <p:txBody>
          <a:bodyPr>
            <a:noAutofit/>
          </a:bodyPr>
          <a:lstStyle/>
          <a:p>
            <a:r>
              <a:rPr lang="hr-HR" sz="3200" b="1" dirty="0">
                <a:solidFill>
                  <a:prstClr val="white"/>
                </a:solidFill>
                <a:latin typeface="+mj-lt"/>
                <a:ea typeface="VladaRHSans Bk" panose="02000000000000000000" pitchFamily="50" charset="-18"/>
              </a:rPr>
              <a:t>Informacija o provedbi Projekta Slavonija, Baranja i Srijem </a:t>
            </a:r>
            <a:br>
              <a:rPr lang="hr-HR" sz="3200" b="1" dirty="0">
                <a:solidFill>
                  <a:prstClr val="white"/>
                </a:solidFill>
                <a:latin typeface="+mj-lt"/>
                <a:ea typeface="VladaRHSans Bk" panose="02000000000000000000" pitchFamily="50" charset="-18"/>
              </a:rPr>
            </a:br>
            <a:endParaRPr lang="en-US" sz="3200" dirty="0">
              <a:solidFill>
                <a:schemeClr val="tx1"/>
              </a:solidFill>
              <a:latin typeface="+mj-lt"/>
            </a:endParaRPr>
          </a:p>
        </p:txBody>
      </p:sp>
      <p:graphicFrame>
        <p:nvGraphicFramePr>
          <p:cNvPr id="4" name="Rezervirano mjesto sadržaja 3">
            <a:extLst>
              <a:ext uri="{FF2B5EF4-FFF2-40B4-BE49-F238E27FC236}">
                <a16:creationId xmlns:a16="http://schemas.microsoft.com/office/drawing/2014/main" id="{E3D2BB65-4202-4BE7-8EF7-D017319DFB63}"/>
              </a:ext>
            </a:extLst>
          </p:cNvPr>
          <p:cNvGraphicFramePr>
            <a:graphicFrameLocks noGrp="1"/>
          </p:cNvGraphicFramePr>
          <p:nvPr>
            <p:ph idx="1"/>
            <p:extLst>
              <p:ext uri="{D42A27DB-BD31-4B8C-83A1-F6EECF244321}">
                <p14:modId xmlns:p14="http://schemas.microsoft.com/office/powerpoint/2010/main" val="1876103152"/>
              </p:ext>
            </p:extLst>
          </p:nvPr>
        </p:nvGraphicFramePr>
        <p:xfrm>
          <a:off x="1765175" y="2374841"/>
          <a:ext cx="8661648" cy="37959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Rectangle 1"/>
          <p:cNvSpPr/>
          <p:nvPr/>
        </p:nvSpPr>
        <p:spPr>
          <a:xfrm>
            <a:off x="444843" y="1331959"/>
            <a:ext cx="11302313" cy="892552"/>
          </a:xfrm>
          <a:prstGeom prst="rect">
            <a:avLst/>
          </a:prstGeom>
        </p:spPr>
        <p:txBody>
          <a:bodyPr wrap="square">
            <a:spAutoFit/>
          </a:bodyPr>
          <a:lstStyle/>
          <a:p>
            <a:pPr algn="ctr"/>
            <a:endParaRPr lang="hr-HR" sz="2400" b="1" dirty="0">
              <a:solidFill>
                <a:prstClr val="black"/>
              </a:solidFill>
              <a:ea typeface="+mj-ea"/>
              <a:cs typeface="+mj-cs"/>
            </a:endParaRPr>
          </a:p>
          <a:p>
            <a:pPr algn="ctr"/>
            <a:r>
              <a:rPr lang="hr-HR" sz="2800" b="1" dirty="0">
                <a:solidFill>
                  <a:prstClr val="black"/>
                </a:solidFill>
                <a:ea typeface="+mj-ea"/>
                <a:cs typeface="+mj-cs"/>
              </a:rPr>
              <a:t>Grupe RAS savjetodavnih usluga za podršku Projektu Slavonija</a:t>
            </a:r>
            <a:endParaRPr lang="hr-HR" sz="2800" b="1" dirty="0"/>
          </a:p>
        </p:txBody>
      </p:sp>
    </p:spTree>
    <p:extLst>
      <p:ext uri="{BB962C8B-B14F-4D97-AF65-F5344CB8AC3E}">
        <p14:creationId xmlns:p14="http://schemas.microsoft.com/office/powerpoint/2010/main" val="294411684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B4D2A272-7151-497B-99C0-E560E8D1460A}"/>
              </a:ext>
            </a:extLst>
          </p:cNvPr>
          <p:cNvSpPr txBox="1">
            <a:spLocks/>
          </p:cNvSpPr>
          <p:nvPr/>
        </p:nvSpPr>
        <p:spPr bwMode="auto">
          <a:xfrm>
            <a:off x="6236777" y="2672883"/>
            <a:ext cx="4427983" cy="4418266"/>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lvl1pPr marL="342900" indent="-342900" algn="l" rtl="0" eaLnBrk="0" fontAlgn="base" hangingPunct="0">
              <a:lnSpc>
                <a:spcPct val="130000"/>
              </a:lnSpc>
              <a:spcBef>
                <a:spcPts val="1200"/>
              </a:spcBef>
              <a:spcAft>
                <a:spcPct val="0"/>
              </a:spcAft>
              <a:buClr>
                <a:srgbClr val="404040"/>
              </a:buClr>
              <a:defRPr>
                <a:solidFill>
                  <a:srgbClr val="7F7F7F"/>
                </a:solidFill>
                <a:latin typeface="Arial"/>
                <a:ea typeface="MS PGothic" pitchFamily="34" charset="-128"/>
                <a:cs typeface="Arial"/>
              </a:defRPr>
            </a:lvl1pPr>
            <a:lvl2pPr marL="285750" indent="-285750" algn="l" rtl="0" eaLnBrk="0" fontAlgn="base" hangingPunct="0">
              <a:lnSpc>
                <a:spcPct val="130000"/>
              </a:lnSpc>
              <a:spcBef>
                <a:spcPts val="1200"/>
              </a:spcBef>
              <a:spcAft>
                <a:spcPct val="0"/>
              </a:spcAft>
              <a:buClr>
                <a:schemeClr val="tx2">
                  <a:lumMod val="50000"/>
                  <a:lumOff val="50000"/>
                </a:schemeClr>
              </a:buClr>
              <a:buFont typeface="Arial" panose="020B0604020202020204" pitchFamily="34" charset="0"/>
              <a:buChar char="•"/>
              <a:defRPr>
                <a:solidFill>
                  <a:srgbClr val="7F7F7F"/>
                </a:solidFill>
                <a:latin typeface="Arial"/>
                <a:ea typeface="MS PGothic" pitchFamily="34" charset="-128"/>
                <a:cs typeface="Arial"/>
              </a:defRPr>
            </a:lvl2pPr>
            <a:lvl3pPr marL="557784" indent="-285750" algn="l" rtl="0" eaLnBrk="0" fontAlgn="base" hangingPunct="0">
              <a:lnSpc>
                <a:spcPct val="130000"/>
              </a:lnSpc>
              <a:spcBef>
                <a:spcPts val="0"/>
              </a:spcBef>
              <a:spcAft>
                <a:spcPct val="0"/>
              </a:spcAft>
              <a:buClr>
                <a:schemeClr val="tx2">
                  <a:lumMod val="50000"/>
                  <a:lumOff val="50000"/>
                </a:schemeClr>
              </a:buClr>
              <a:buFont typeface="Arial" panose="020B0604020202020204" pitchFamily="34" charset="0"/>
              <a:buChar char="•"/>
              <a:defRPr>
                <a:solidFill>
                  <a:srgbClr val="7F7F7F"/>
                </a:solidFill>
                <a:latin typeface="Arial"/>
                <a:ea typeface="MS PGothic" pitchFamily="34" charset="-128"/>
                <a:cs typeface="Arial"/>
              </a:defRPr>
            </a:lvl3pPr>
            <a:lvl4pPr marL="831850" indent="-285750" algn="l" rtl="0" eaLnBrk="0" fontAlgn="base" hangingPunct="0">
              <a:lnSpc>
                <a:spcPct val="130000"/>
              </a:lnSpc>
              <a:spcBef>
                <a:spcPts val="0"/>
              </a:spcBef>
              <a:spcAft>
                <a:spcPct val="0"/>
              </a:spcAft>
              <a:buClr>
                <a:schemeClr val="tx2">
                  <a:lumMod val="50000"/>
                  <a:lumOff val="50000"/>
                </a:schemeClr>
              </a:buClr>
              <a:buFont typeface="Arial" panose="020B0604020202020204" pitchFamily="34" charset="0"/>
              <a:buChar char="•"/>
              <a:defRPr>
                <a:solidFill>
                  <a:srgbClr val="7F7F7F"/>
                </a:solidFill>
                <a:latin typeface="Arial"/>
                <a:ea typeface="MS PGothic" pitchFamily="34" charset="-128"/>
                <a:cs typeface="Arial"/>
              </a:defRPr>
            </a:lvl4pPr>
            <a:lvl5pPr marL="1196975" indent="-285750" algn="l" rtl="0" eaLnBrk="0" fontAlgn="base" hangingPunct="0">
              <a:lnSpc>
                <a:spcPct val="130000"/>
              </a:lnSpc>
              <a:spcBef>
                <a:spcPts val="0"/>
              </a:spcBef>
              <a:spcAft>
                <a:spcPct val="0"/>
              </a:spcAft>
              <a:buClr>
                <a:schemeClr val="tx2">
                  <a:lumMod val="50000"/>
                  <a:lumOff val="50000"/>
                </a:schemeClr>
              </a:buClr>
              <a:buFont typeface="Arial" panose="020B0604020202020204" pitchFamily="34" charset="0"/>
              <a:buChar char="•"/>
              <a:defRPr>
                <a:solidFill>
                  <a:srgbClr val="7F7F7F"/>
                </a:solidFill>
                <a:latin typeface="Arial"/>
                <a:ea typeface="MS PGothic" pitchFamily="34" charset="-128"/>
                <a:cs typeface="Arial"/>
              </a:defRPr>
            </a:lvl5pPr>
            <a:lvl6pPr marL="502920" indent="-228600" algn="l" rtl="0" fontAlgn="base">
              <a:spcBef>
                <a:spcPct val="20000"/>
              </a:spcBef>
              <a:spcAft>
                <a:spcPct val="0"/>
              </a:spcAft>
              <a:buClr>
                <a:schemeClr val="tx2">
                  <a:lumMod val="65000"/>
                  <a:lumOff val="35000"/>
                </a:schemeClr>
              </a:buClr>
              <a:buFont typeface="Arial"/>
              <a:buChar char="•"/>
              <a:defRPr sz="1800">
                <a:solidFill>
                  <a:schemeClr val="tx2">
                    <a:lumMod val="65000"/>
                    <a:lumOff val="35000"/>
                  </a:schemeClr>
                </a:solidFill>
                <a:latin typeface="+mn-lt"/>
              </a:defRPr>
            </a:lvl6pPr>
            <a:lvl7pPr marL="2971800" indent="-228600" algn="l" rtl="0" fontAlgn="base">
              <a:spcBef>
                <a:spcPct val="20000"/>
              </a:spcBef>
              <a:spcAft>
                <a:spcPct val="0"/>
              </a:spcAft>
              <a:buClr>
                <a:srgbClr val="00783C"/>
              </a:buClr>
              <a:buChar char="»"/>
              <a:defRPr sz="1600">
                <a:solidFill>
                  <a:schemeClr val="tx1"/>
                </a:solidFill>
                <a:latin typeface="+mn-lt"/>
              </a:defRPr>
            </a:lvl7pPr>
            <a:lvl8pPr marL="3429000" indent="-228600" algn="l" rtl="0" fontAlgn="base">
              <a:spcBef>
                <a:spcPct val="20000"/>
              </a:spcBef>
              <a:spcAft>
                <a:spcPct val="0"/>
              </a:spcAft>
              <a:buClr>
                <a:srgbClr val="00783C"/>
              </a:buClr>
              <a:buChar char="»"/>
              <a:defRPr sz="1600">
                <a:solidFill>
                  <a:schemeClr val="tx1"/>
                </a:solidFill>
                <a:latin typeface="+mn-lt"/>
              </a:defRPr>
            </a:lvl8pPr>
            <a:lvl9pPr marL="3886200" indent="-228600" algn="l" rtl="0" fontAlgn="base">
              <a:spcBef>
                <a:spcPct val="20000"/>
              </a:spcBef>
              <a:spcAft>
                <a:spcPct val="0"/>
              </a:spcAft>
              <a:buClr>
                <a:srgbClr val="00783C"/>
              </a:buClr>
              <a:buChar char="»"/>
              <a:defRPr sz="1600">
                <a:solidFill>
                  <a:schemeClr val="tx1"/>
                </a:solidFill>
                <a:latin typeface="+mn-lt"/>
              </a:defRPr>
            </a:lvl9pPr>
          </a:lstStyle>
          <a:p>
            <a:pPr marL="0" indent="0"/>
            <a:r>
              <a:rPr lang="en-US" sz="1350" b="1" kern="0" dirty="0">
                <a:solidFill>
                  <a:schemeClr val="tx2"/>
                </a:solidFill>
              </a:rPr>
              <a:t>(ii) </a:t>
            </a:r>
            <a:r>
              <a:rPr lang="en-US" sz="1200" b="1" kern="0" dirty="0" err="1">
                <a:solidFill>
                  <a:schemeClr val="tx2"/>
                </a:solidFill>
              </a:rPr>
              <a:t>Praktična</a:t>
            </a:r>
            <a:r>
              <a:rPr lang="en-US" sz="1200" b="1" kern="0" dirty="0">
                <a:solidFill>
                  <a:schemeClr val="tx2"/>
                </a:solidFill>
              </a:rPr>
              <a:t> </a:t>
            </a:r>
            <a:r>
              <a:rPr lang="en-US" sz="1200" b="1" kern="0" dirty="0" err="1">
                <a:solidFill>
                  <a:schemeClr val="tx2"/>
                </a:solidFill>
              </a:rPr>
              <a:t>podrška</a:t>
            </a:r>
            <a:r>
              <a:rPr lang="en-US" sz="1200" b="1" kern="0" dirty="0">
                <a:solidFill>
                  <a:schemeClr val="tx2"/>
                </a:solidFill>
              </a:rPr>
              <a:t> </a:t>
            </a:r>
            <a:r>
              <a:rPr lang="en-US" sz="1200" b="1" kern="0" dirty="0" err="1">
                <a:solidFill>
                  <a:schemeClr val="tx2"/>
                </a:solidFill>
              </a:rPr>
              <a:t>kod</a:t>
            </a:r>
            <a:r>
              <a:rPr lang="en-US" sz="1200" b="1" kern="0" dirty="0">
                <a:solidFill>
                  <a:schemeClr val="tx2"/>
                </a:solidFill>
              </a:rPr>
              <a:t> </a:t>
            </a:r>
            <a:r>
              <a:rPr lang="hr-HR" sz="1200" b="1" kern="0" dirty="0">
                <a:solidFill>
                  <a:schemeClr val="tx2"/>
                </a:solidFill>
              </a:rPr>
              <a:t>provedbe</a:t>
            </a:r>
            <a:endParaRPr lang="en-US" sz="1200" b="1" kern="0" dirty="0">
              <a:solidFill>
                <a:schemeClr val="tx2"/>
              </a:solidFill>
            </a:endParaRPr>
          </a:p>
          <a:p>
            <a:pPr marL="666750" lvl="3" indent="-300038">
              <a:buFont typeface="Wingdings" panose="05000000000000000000" pitchFamily="2" charset="2"/>
              <a:buChar char="Ø"/>
            </a:pPr>
            <a:endParaRPr lang="en-GB" sz="900" b="1" kern="0" dirty="0"/>
          </a:p>
          <a:p>
            <a:pPr marL="666750" lvl="3" indent="-300038">
              <a:buFont typeface="Wingdings" panose="05000000000000000000" pitchFamily="2" charset="2"/>
              <a:buChar char="Ø"/>
            </a:pPr>
            <a:endParaRPr lang="en-GB" sz="800" kern="0" dirty="0"/>
          </a:p>
          <a:p>
            <a:pPr marL="666750" lvl="3" indent="-300038">
              <a:buFont typeface="Wingdings" panose="05000000000000000000" pitchFamily="2" charset="2"/>
              <a:buChar char="Ø"/>
            </a:pPr>
            <a:endParaRPr lang="en-GB" sz="800" b="1" kern="0" dirty="0"/>
          </a:p>
          <a:p>
            <a:pPr marL="666750" lvl="3" indent="-300038">
              <a:buFont typeface="Wingdings" panose="05000000000000000000" pitchFamily="2" charset="2"/>
              <a:buChar char="Ø"/>
            </a:pPr>
            <a:endParaRPr lang="en-GB" sz="800" kern="0" dirty="0"/>
          </a:p>
          <a:p>
            <a:pPr marL="666750" lvl="3" indent="-300038">
              <a:buFont typeface="Wingdings" panose="05000000000000000000" pitchFamily="2" charset="2"/>
              <a:buChar char="Ø"/>
            </a:pPr>
            <a:endParaRPr lang="en-GB" sz="800" b="1" kern="0" dirty="0"/>
          </a:p>
          <a:p>
            <a:pPr marL="666750" lvl="3" indent="-300038">
              <a:buFont typeface="Wingdings" panose="05000000000000000000" pitchFamily="2" charset="2"/>
              <a:buChar char="Ø"/>
            </a:pPr>
            <a:endParaRPr lang="en-GB" sz="900" kern="0" dirty="0"/>
          </a:p>
          <a:p>
            <a:pPr marL="366713" lvl="3" indent="0">
              <a:buNone/>
            </a:pPr>
            <a:endParaRPr lang="en-GB" sz="900" b="1" kern="0" dirty="0"/>
          </a:p>
          <a:p>
            <a:pPr marL="366713" lvl="3" indent="0">
              <a:buNone/>
            </a:pPr>
            <a:endParaRPr lang="en-GB" sz="900" kern="0" dirty="0"/>
          </a:p>
          <a:p>
            <a:pPr marL="366713" lvl="3" indent="0">
              <a:buNone/>
            </a:pPr>
            <a:endParaRPr lang="en-GB" sz="900" b="1" kern="0" dirty="0"/>
          </a:p>
          <a:p>
            <a:pPr marL="366713" lvl="3" indent="0">
              <a:buNone/>
            </a:pPr>
            <a:endParaRPr lang="en-GB" sz="900" kern="0" dirty="0"/>
          </a:p>
          <a:p>
            <a:pPr marL="366713" lvl="3" indent="0">
              <a:buNone/>
            </a:pPr>
            <a:endParaRPr lang="en-GB" sz="900" b="1" kern="0" dirty="0"/>
          </a:p>
          <a:p>
            <a:pPr marL="366713" lvl="3" indent="0">
              <a:buNone/>
            </a:pPr>
            <a:endParaRPr lang="en-GB" sz="900" kern="0" dirty="0"/>
          </a:p>
          <a:p>
            <a:pPr marL="366713" lvl="3" indent="0">
              <a:buNone/>
            </a:pPr>
            <a:endParaRPr lang="en-GB" sz="800" b="1" kern="0" dirty="0"/>
          </a:p>
          <a:p>
            <a:pPr marL="0" lvl="1" indent="-42863">
              <a:buNone/>
            </a:pPr>
            <a:endParaRPr lang="hr-HR" sz="800" dirty="0"/>
          </a:p>
          <a:p>
            <a:pPr marL="0" lvl="1" indent="-42863">
              <a:buNone/>
            </a:pPr>
            <a:endParaRPr lang="hr-HR" sz="800" dirty="0"/>
          </a:p>
          <a:p>
            <a:pPr marL="0" lvl="1" indent="-42863">
              <a:buNone/>
            </a:pPr>
            <a:endParaRPr lang="hr-HR" sz="800" dirty="0"/>
          </a:p>
          <a:p>
            <a:pPr marL="0" lvl="1" indent="-42863">
              <a:buNone/>
            </a:pPr>
            <a:endParaRPr lang="en-GB" sz="800" dirty="0"/>
          </a:p>
          <a:p>
            <a:pPr marL="0" lvl="1" indent="-42863">
              <a:buNone/>
            </a:pPr>
            <a:endParaRPr lang="en-GB" sz="800" b="1" kern="0" dirty="0">
              <a:solidFill>
                <a:schemeClr val="tx1">
                  <a:lumMod val="90000"/>
                  <a:lumOff val="10000"/>
                </a:schemeClr>
              </a:solidFill>
            </a:endParaRPr>
          </a:p>
        </p:txBody>
      </p:sp>
      <p:graphicFrame>
        <p:nvGraphicFramePr>
          <p:cNvPr id="7" name="Diagram 6">
            <a:extLst>
              <a:ext uri="{FF2B5EF4-FFF2-40B4-BE49-F238E27FC236}">
                <a16:creationId xmlns:a16="http://schemas.microsoft.com/office/drawing/2014/main" id="{B573B908-6423-4342-993C-74EDD4BC451A}"/>
              </a:ext>
            </a:extLst>
          </p:cNvPr>
          <p:cNvGraphicFramePr/>
          <p:nvPr>
            <p:extLst>
              <p:ext uri="{D42A27DB-BD31-4B8C-83A1-F6EECF244321}">
                <p14:modId xmlns:p14="http://schemas.microsoft.com/office/powerpoint/2010/main" val="281726688"/>
              </p:ext>
            </p:extLst>
          </p:nvPr>
        </p:nvGraphicFramePr>
        <p:xfrm>
          <a:off x="6008803" y="2061205"/>
          <a:ext cx="4134033" cy="51052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757881" y="271849"/>
            <a:ext cx="11046941" cy="803751"/>
          </a:xfrm>
        </p:spPr>
        <p:txBody>
          <a:bodyPr>
            <a:normAutofit fontScale="90000"/>
          </a:bodyPr>
          <a:lstStyle/>
          <a:p>
            <a:pPr algn="l"/>
            <a:r>
              <a:rPr lang="hr-HR" sz="3600" b="1" dirty="0">
                <a:solidFill>
                  <a:prstClr val="white"/>
                </a:solidFill>
                <a:ea typeface="VladaRHSans Bk" panose="02000000000000000000" pitchFamily="50" charset="-18"/>
                <a:cs typeface="+mj-cs"/>
              </a:rPr>
              <a:t>Informacija o provedbi Projekta Slavonija, Baranja i Srijem</a:t>
            </a:r>
            <a:r>
              <a:rPr lang="hr-HR" sz="2900" b="1" dirty="0">
                <a:solidFill>
                  <a:prstClr val="white"/>
                </a:solidFill>
                <a:ea typeface="VladaRHSans Bk" panose="02000000000000000000" pitchFamily="50" charset="-18"/>
                <a:cs typeface="+mj-cs"/>
              </a:rPr>
              <a:t/>
            </a:r>
            <a:br>
              <a:rPr lang="hr-HR" sz="2900" b="1" dirty="0">
                <a:solidFill>
                  <a:prstClr val="white"/>
                </a:solidFill>
                <a:ea typeface="VladaRHSans Bk" panose="02000000000000000000" pitchFamily="50" charset="-18"/>
                <a:cs typeface="+mj-cs"/>
              </a:rPr>
            </a:br>
            <a:endParaRPr lang="en-US" b="1" dirty="0">
              <a:solidFill>
                <a:schemeClr val="bg1"/>
              </a:solidFill>
            </a:endParaRPr>
          </a:p>
        </p:txBody>
      </p:sp>
      <p:sp>
        <p:nvSpPr>
          <p:cNvPr id="3" name="Content Placeholder 2"/>
          <p:cNvSpPr>
            <a:spLocks noGrp="1"/>
          </p:cNvSpPr>
          <p:nvPr>
            <p:ph sz="quarter" idx="10"/>
          </p:nvPr>
        </p:nvSpPr>
        <p:spPr>
          <a:xfrm>
            <a:off x="1715573" y="2672883"/>
            <a:ext cx="4565778" cy="4200246"/>
          </a:xfrm>
        </p:spPr>
        <p:txBody>
          <a:bodyPr>
            <a:normAutofit/>
          </a:bodyPr>
          <a:lstStyle/>
          <a:p>
            <a:pPr marL="300038" indent="-300038">
              <a:buAutoNum type="romanLcParenBoth"/>
            </a:pPr>
            <a:r>
              <a:rPr lang="en-US" sz="1200" b="1" dirty="0" err="1">
                <a:solidFill>
                  <a:schemeClr val="tx2"/>
                </a:solidFill>
              </a:rPr>
              <a:t>Tehnička</a:t>
            </a:r>
            <a:r>
              <a:rPr lang="en-US" sz="1200" b="1" dirty="0">
                <a:solidFill>
                  <a:schemeClr val="tx2"/>
                </a:solidFill>
              </a:rPr>
              <a:t> </a:t>
            </a:r>
            <a:r>
              <a:rPr lang="hr-HR" sz="1200" b="1" dirty="0">
                <a:solidFill>
                  <a:schemeClr val="tx2"/>
                </a:solidFill>
              </a:rPr>
              <a:t>potpora</a:t>
            </a:r>
            <a:r>
              <a:rPr lang="en-US" sz="1200" b="1" dirty="0">
                <a:solidFill>
                  <a:schemeClr val="tx2"/>
                </a:solidFill>
              </a:rPr>
              <a:t> za </a:t>
            </a:r>
            <a:r>
              <a:rPr lang="en-US" sz="1200" b="1" dirty="0" err="1">
                <a:solidFill>
                  <a:schemeClr val="tx2"/>
                </a:solidFill>
              </a:rPr>
              <a:t>intervencije</a:t>
            </a:r>
            <a:r>
              <a:rPr lang="en-US" sz="1200" b="1" dirty="0">
                <a:solidFill>
                  <a:schemeClr val="tx2"/>
                </a:solidFill>
              </a:rPr>
              <a:t> </a:t>
            </a:r>
            <a:r>
              <a:rPr lang="hr-HR" sz="1200" b="1" dirty="0">
                <a:solidFill>
                  <a:schemeClr val="tx2"/>
                </a:solidFill>
              </a:rPr>
              <a:t>od </a:t>
            </a:r>
            <a:r>
              <a:rPr lang="en-US" sz="1200" b="1" dirty="0" err="1">
                <a:solidFill>
                  <a:schemeClr val="tx2"/>
                </a:solidFill>
              </a:rPr>
              <a:t>velikog</a:t>
            </a:r>
            <a:r>
              <a:rPr lang="en-US" sz="1200" b="1" dirty="0">
                <a:solidFill>
                  <a:schemeClr val="tx2"/>
                </a:solidFill>
              </a:rPr>
              <a:t> </a:t>
            </a:r>
            <a:r>
              <a:rPr lang="en-US" sz="1200" b="1" dirty="0" err="1">
                <a:solidFill>
                  <a:schemeClr val="tx2"/>
                </a:solidFill>
              </a:rPr>
              <a:t>značaja</a:t>
            </a:r>
            <a:endParaRPr lang="en-US" sz="1200" b="1" dirty="0">
              <a:solidFill>
                <a:schemeClr val="tx2"/>
              </a:solidFill>
            </a:endParaRPr>
          </a:p>
          <a:p>
            <a:pPr marL="300038" indent="-300038">
              <a:buAutoNum type="romanLcParenBoth"/>
            </a:pPr>
            <a:endParaRPr lang="en-US" b="1" dirty="0">
              <a:solidFill>
                <a:schemeClr val="tx2"/>
              </a:solidFill>
            </a:endParaRPr>
          </a:p>
          <a:p>
            <a:pPr marL="300038" indent="-300038">
              <a:buAutoNum type="romanLcParenBoth"/>
            </a:pPr>
            <a:endParaRPr lang="en-US" b="1" dirty="0">
              <a:solidFill>
                <a:schemeClr val="tx2"/>
              </a:solidFill>
            </a:endParaRPr>
          </a:p>
          <a:p>
            <a:pPr marL="300038" indent="-300038">
              <a:buAutoNum type="romanLcParenBoth"/>
            </a:pPr>
            <a:endParaRPr lang="en-US" b="1" dirty="0">
              <a:solidFill>
                <a:schemeClr val="tx2"/>
              </a:solidFill>
            </a:endParaRPr>
          </a:p>
          <a:p>
            <a:pPr marL="300038" indent="-300038">
              <a:buAutoNum type="romanLcParenBoth"/>
            </a:pPr>
            <a:endParaRPr lang="hr-HR" b="1" dirty="0">
              <a:solidFill>
                <a:schemeClr val="tx2"/>
              </a:solidFill>
            </a:endParaRPr>
          </a:p>
          <a:p>
            <a:pPr marL="300038" indent="-300038">
              <a:buAutoNum type="romanLcParenBoth"/>
            </a:pPr>
            <a:endParaRPr lang="hr-HR" b="1" dirty="0">
              <a:solidFill>
                <a:schemeClr val="tx2"/>
              </a:solidFill>
            </a:endParaRPr>
          </a:p>
          <a:p>
            <a:pPr marL="300038" indent="-300038">
              <a:buAutoNum type="romanLcParenBoth"/>
            </a:pPr>
            <a:endParaRPr lang="hr-HR" b="1" dirty="0">
              <a:solidFill>
                <a:schemeClr val="tx2"/>
              </a:solidFill>
            </a:endParaRPr>
          </a:p>
          <a:p>
            <a:pPr marL="300038" indent="-300038">
              <a:buAutoNum type="romanLcParenBoth"/>
            </a:pPr>
            <a:endParaRPr lang="en-US" b="1" dirty="0">
              <a:solidFill>
                <a:schemeClr val="tx2"/>
              </a:solidFill>
            </a:endParaRPr>
          </a:p>
          <a:p>
            <a:pPr marL="0" indent="0"/>
            <a:endParaRPr lang="en-US" b="1" dirty="0">
              <a:solidFill>
                <a:schemeClr val="tx2"/>
              </a:solidFill>
            </a:endParaRPr>
          </a:p>
          <a:p>
            <a:pPr marL="0" indent="0"/>
            <a:endParaRPr lang="en-US" b="1" dirty="0">
              <a:solidFill>
                <a:schemeClr val="tx2"/>
              </a:solidFill>
            </a:endParaRPr>
          </a:p>
          <a:p>
            <a:pPr marL="0" indent="0"/>
            <a:endParaRPr lang="en-US" b="1" dirty="0">
              <a:solidFill>
                <a:schemeClr val="tx2"/>
              </a:solidFill>
            </a:endParaRPr>
          </a:p>
          <a:p>
            <a:pPr marL="0" indent="0"/>
            <a:endParaRPr lang="en-US" b="1" dirty="0">
              <a:solidFill>
                <a:schemeClr val="tx2"/>
              </a:solidFill>
            </a:endParaRPr>
          </a:p>
          <a:p>
            <a:pPr marL="0" indent="0"/>
            <a:endParaRPr lang="en-GB" b="1" dirty="0"/>
          </a:p>
        </p:txBody>
      </p:sp>
      <p:graphicFrame>
        <p:nvGraphicFramePr>
          <p:cNvPr id="5" name="Diagram 4">
            <a:extLst>
              <a:ext uri="{FF2B5EF4-FFF2-40B4-BE49-F238E27FC236}">
                <a16:creationId xmlns:a16="http://schemas.microsoft.com/office/drawing/2014/main" id="{FC420201-05C5-4F9D-AA79-235887D712BB}"/>
              </a:ext>
            </a:extLst>
          </p:cNvPr>
          <p:cNvGraphicFramePr/>
          <p:nvPr>
            <p:extLst>
              <p:ext uri="{D42A27DB-BD31-4B8C-83A1-F6EECF244321}">
                <p14:modId xmlns:p14="http://schemas.microsoft.com/office/powerpoint/2010/main" val="3388938170"/>
              </p:ext>
            </p:extLst>
          </p:nvPr>
        </p:nvGraphicFramePr>
        <p:xfrm>
          <a:off x="1855013" y="3361038"/>
          <a:ext cx="4153789" cy="343290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4" name="Rectangle 3"/>
          <p:cNvSpPr/>
          <p:nvPr/>
        </p:nvSpPr>
        <p:spPr>
          <a:xfrm>
            <a:off x="650789" y="1537985"/>
            <a:ext cx="11046941" cy="523220"/>
          </a:xfrm>
          <a:prstGeom prst="rect">
            <a:avLst/>
          </a:prstGeom>
        </p:spPr>
        <p:txBody>
          <a:bodyPr wrap="square">
            <a:spAutoFit/>
          </a:bodyPr>
          <a:lstStyle/>
          <a:p>
            <a:pPr lvl="0" algn="ctr">
              <a:spcBef>
                <a:spcPct val="20000"/>
              </a:spcBef>
            </a:pPr>
            <a:r>
              <a:rPr lang="hr-HR" sz="2800" b="1" dirty="0">
                <a:solidFill>
                  <a:srgbClr val="1F497D">
                    <a:lumMod val="75000"/>
                  </a:srgbClr>
                </a:solidFill>
              </a:rPr>
              <a:t>Način provedbe RAS sporazuma za podršku Projektu Slavonija</a:t>
            </a:r>
            <a:r>
              <a:rPr lang="hr-HR" sz="2800" b="1" dirty="0">
                <a:solidFill>
                  <a:prstClr val="white"/>
                </a:solidFill>
                <a:ea typeface="+mj-ea"/>
              </a:rPr>
              <a:t>Uloga</a:t>
            </a:r>
            <a:endParaRPr lang="hr-HR" sz="2300" b="1" dirty="0">
              <a:solidFill>
                <a:srgbClr val="1F497D">
                  <a:lumMod val="75000"/>
                </a:srgbClr>
              </a:solidFill>
            </a:endParaRPr>
          </a:p>
        </p:txBody>
      </p:sp>
    </p:spTree>
    <p:extLst>
      <p:ext uri="{BB962C8B-B14F-4D97-AF65-F5344CB8AC3E}">
        <p14:creationId xmlns:p14="http://schemas.microsoft.com/office/powerpoint/2010/main" val="87188090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0"/>
          </p:nvPr>
        </p:nvSpPr>
        <p:spPr>
          <a:xfrm>
            <a:off x="5687735" y="1460501"/>
            <a:ext cx="6023873" cy="4600863"/>
          </a:xfrm>
        </p:spPr>
        <p:txBody>
          <a:bodyPr>
            <a:normAutofit fontScale="70000" lnSpcReduction="20000"/>
          </a:bodyPr>
          <a:lstStyle/>
          <a:p>
            <a:pPr marL="0" lvl="0" indent="0">
              <a:buNone/>
            </a:pPr>
            <a:r>
              <a:rPr lang="hr-HR" b="1" dirty="0">
                <a:solidFill>
                  <a:schemeClr val="tx1"/>
                </a:solidFill>
              </a:rPr>
              <a:t>Ključni dionici procesa provedbe RAS sporazuma</a:t>
            </a:r>
          </a:p>
          <a:p>
            <a:pPr lvl="0">
              <a:buFont typeface="Arial" panose="020B0604020202020204" pitchFamily="34" charset="0"/>
              <a:buChar char="•"/>
            </a:pPr>
            <a:r>
              <a:rPr lang="hr-HR" dirty="0">
                <a:solidFill>
                  <a:schemeClr val="tx1"/>
                </a:solidFill>
              </a:rPr>
              <a:t>Resorna tijela državne uprave</a:t>
            </a:r>
          </a:p>
          <a:p>
            <a:pPr lvl="0">
              <a:buFont typeface="Arial" panose="020B0604020202020204" pitchFamily="34" charset="0"/>
              <a:buChar char="•"/>
            </a:pPr>
            <a:r>
              <a:rPr lang="hr-HR" dirty="0">
                <a:solidFill>
                  <a:schemeClr val="tx1"/>
                </a:solidFill>
              </a:rPr>
              <a:t>Jedinice lokalne i područne (regionalne samouprave)</a:t>
            </a:r>
          </a:p>
          <a:p>
            <a:pPr lvl="0">
              <a:buFont typeface="Arial" panose="020B0604020202020204" pitchFamily="34" charset="0"/>
              <a:buChar char="•"/>
            </a:pPr>
            <a:r>
              <a:rPr lang="hr-HR" dirty="0">
                <a:solidFill>
                  <a:schemeClr val="tx1"/>
                </a:solidFill>
              </a:rPr>
              <a:t>Regionalni koordinatori</a:t>
            </a:r>
          </a:p>
          <a:p>
            <a:pPr lvl="0">
              <a:buFont typeface="Arial" panose="020B0604020202020204" pitchFamily="34" charset="0"/>
              <a:buChar char="•"/>
            </a:pPr>
            <a:r>
              <a:rPr lang="hr-HR" dirty="0">
                <a:solidFill>
                  <a:schemeClr val="tx1"/>
                </a:solidFill>
              </a:rPr>
              <a:t>Poslovni sektor</a:t>
            </a:r>
          </a:p>
          <a:p>
            <a:pPr lvl="0">
              <a:buFont typeface="Arial" panose="020B0604020202020204" pitchFamily="34" charset="0"/>
              <a:buChar char="•"/>
            </a:pPr>
            <a:r>
              <a:rPr lang="hr-HR" dirty="0">
                <a:solidFill>
                  <a:schemeClr val="tx1"/>
                </a:solidFill>
              </a:rPr>
              <a:t>Znanstveno istraživački sektor</a:t>
            </a:r>
          </a:p>
          <a:p>
            <a:pPr lvl="0">
              <a:buFont typeface="Arial" panose="020B0604020202020204" pitchFamily="34" charset="0"/>
              <a:buChar char="•"/>
            </a:pPr>
            <a:r>
              <a:rPr lang="hr-HR" dirty="0">
                <a:solidFill>
                  <a:schemeClr val="tx1"/>
                </a:solidFill>
              </a:rPr>
              <a:t>Civilni sektor</a:t>
            </a:r>
          </a:p>
          <a:p>
            <a:pPr lvl="0">
              <a:buFont typeface="Arial" panose="020B0604020202020204" pitchFamily="34" charset="0"/>
              <a:buChar char="•"/>
            </a:pPr>
            <a:r>
              <a:rPr lang="hr-HR" dirty="0">
                <a:solidFill>
                  <a:schemeClr val="tx1"/>
                </a:solidFill>
              </a:rPr>
              <a:t>Građani Slavonije</a:t>
            </a:r>
          </a:p>
        </p:txBody>
      </p:sp>
      <p:pic>
        <p:nvPicPr>
          <p:cNvPr id="5" name="Picture 2" descr="https://cdn-images-1.medium.com/max/1600/1*8jHVDSpym6FNQoxTXtNMvw.jpeg">
            <a:extLst>
              <a:ext uri="{FF2B5EF4-FFF2-40B4-BE49-F238E27FC236}">
                <a16:creationId xmlns:a16="http://schemas.microsoft.com/office/drawing/2014/main" id="{9CB7F9BB-9D9B-4BDA-ADFB-739989A1B1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0117" y="1460502"/>
            <a:ext cx="4380650" cy="4297010"/>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06AC5B37-F564-4908-A32E-648964645687}"/>
              </a:ext>
            </a:extLst>
          </p:cNvPr>
          <p:cNvSpPr>
            <a:spLocks noGrp="1"/>
          </p:cNvSpPr>
          <p:nvPr>
            <p:ph type="title"/>
          </p:nvPr>
        </p:nvSpPr>
        <p:spPr>
          <a:xfrm>
            <a:off x="625648" y="326795"/>
            <a:ext cx="11252869" cy="1031875"/>
          </a:xfrm>
        </p:spPr>
        <p:txBody>
          <a:bodyPr>
            <a:normAutofit fontScale="90000"/>
          </a:bodyPr>
          <a:lstStyle/>
          <a:p>
            <a:pPr algn="l"/>
            <a:r>
              <a:rPr lang="hr-HR" sz="3600" b="1" dirty="0">
                <a:solidFill>
                  <a:prstClr val="white"/>
                </a:solidFill>
                <a:ea typeface="VladaRHSans Bk" panose="02000000000000000000" pitchFamily="50" charset="-18"/>
                <a:cs typeface="+mj-cs"/>
              </a:rPr>
              <a:t>Informacija o provedbi Projekta Slavonija, Baranja i Srijem</a:t>
            </a:r>
            <a:r>
              <a:rPr lang="hr-HR" sz="2900" b="1" dirty="0">
                <a:solidFill>
                  <a:prstClr val="white"/>
                </a:solidFill>
                <a:ea typeface="VladaRHSans Bk" panose="02000000000000000000" pitchFamily="50" charset="-18"/>
                <a:cs typeface="+mj-cs"/>
              </a:rPr>
              <a:t/>
            </a:r>
            <a:br>
              <a:rPr lang="hr-HR" sz="2900" b="1" dirty="0">
                <a:solidFill>
                  <a:prstClr val="white"/>
                </a:solidFill>
                <a:ea typeface="VladaRHSans Bk" panose="02000000000000000000" pitchFamily="50" charset="-18"/>
                <a:cs typeface="+mj-cs"/>
              </a:rPr>
            </a:br>
            <a:endParaRPr lang="en-US" b="1" dirty="0">
              <a:solidFill>
                <a:schemeClr val="bg1"/>
              </a:solidFill>
            </a:endParaRPr>
          </a:p>
        </p:txBody>
      </p:sp>
    </p:spTree>
    <p:extLst>
      <p:ext uri="{BB962C8B-B14F-4D97-AF65-F5344CB8AC3E}">
        <p14:creationId xmlns:p14="http://schemas.microsoft.com/office/powerpoint/2010/main" val="2124837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6654" y="1342768"/>
            <a:ext cx="11198697" cy="5362831"/>
          </a:xfrm>
        </p:spPr>
        <p:txBody>
          <a:bodyPr>
            <a:noAutofit/>
          </a:bodyPr>
          <a:lstStyle/>
          <a:p>
            <a:pPr marL="0" indent="0">
              <a:spcAft>
                <a:spcPts val="1800"/>
              </a:spcAft>
              <a:buNone/>
            </a:pPr>
            <a:r>
              <a:rPr lang="hr-HR" b="1" dirty="0">
                <a:solidFill>
                  <a:schemeClr val="tx2">
                    <a:lumMod val="75000"/>
                  </a:schemeClr>
                </a:solidFill>
                <a:latin typeface="+mn-lt"/>
                <a:ea typeface="VladaRHSans Bk" panose="02000000000000000000" pitchFamily="50" charset="-18"/>
              </a:rPr>
              <a:t>6. Objedinjena rasprava</a:t>
            </a:r>
          </a:p>
          <a:p>
            <a:pPr marL="0" indent="0">
              <a:buNone/>
            </a:pPr>
            <a:endParaRPr lang="hr-HR" sz="2400" b="1" dirty="0">
              <a:latin typeface="VladaRHSans Bk" panose="02000000000000000000" pitchFamily="50" charset="-18"/>
              <a:ea typeface="VladaRHSans Bk" panose="02000000000000000000" pitchFamily="50" charset="-18"/>
            </a:endParaRPr>
          </a:p>
        </p:txBody>
      </p:sp>
      <p:sp>
        <p:nvSpPr>
          <p:cNvPr id="4" name="Title 1"/>
          <p:cNvSpPr>
            <a:spLocks noGrp="1"/>
          </p:cNvSpPr>
          <p:nvPr>
            <p:ph type="title"/>
          </p:nvPr>
        </p:nvSpPr>
        <p:spPr>
          <a:xfrm>
            <a:off x="475377" y="205901"/>
            <a:ext cx="10972800" cy="857256"/>
          </a:xfrm>
        </p:spPr>
        <p:txBody>
          <a:bodyPr>
            <a:normAutofit/>
          </a:bodyPr>
          <a:lstStyle/>
          <a:p>
            <a:endParaRPr lang="hr-HR" sz="3600" dirty="0">
              <a:latin typeface="+mn-lt"/>
              <a:ea typeface="VladaRHSans Bk" panose="02000000000000000000" pitchFamily="50" charset="-18"/>
            </a:endParaRPr>
          </a:p>
        </p:txBody>
      </p:sp>
    </p:spTree>
    <p:extLst>
      <p:ext uri="{BB962C8B-B14F-4D97-AF65-F5344CB8AC3E}">
        <p14:creationId xmlns:p14="http://schemas.microsoft.com/office/powerpoint/2010/main" val="28718275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6654" y="1342768"/>
            <a:ext cx="11198697" cy="5362831"/>
          </a:xfrm>
        </p:spPr>
        <p:txBody>
          <a:bodyPr>
            <a:noAutofit/>
          </a:bodyPr>
          <a:lstStyle/>
          <a:p>
            <a:pPr marL="0" indent="0">
              <a:spcAft>
                <a:spcPts val="1800"/>
              </a:spcAft>
              <a:buNone/>
            </a:pPr>
            <a:r>
              <a:rPr lang="hr-HR" b="1" dirty="0">
                <a:solidFill>
                  <a:schemeClr val="tx2">
                    <a:lumMod val="75000"/>
                  </a:schemeClr>
                </a:solidFill>
                <a:latin typeface="+mn-lt"/>
                <a:ea typeface="VladaRHSans Bk" panose="02000000000000000000" pitchFamily="50" charset="-18"/>
              </a:rPr>
              <a:t>7. Zaključci</a:t>
            </a:r>
            <a:endParaRPr lang="hr-HR" b="1" dirty="0">
              <a:solidFill>
                <a:srgbClr val="FF0000"/>
              </a:solidFill>
              <a:latin typeface="VladaRHSans Bk" panose="02000000000000000000" pitchFamily="50" charset="-18"/>
              <a:ea typeface="VladaRHSans Bk" panose="02000000000000000000" pitchFamily="50" charset="-18"/>
            </a:endParaRPr>
          </a:p>
          <a:p>
            <a:pPr marL="0" indent="0">
              <a:buNone/>
            </a:pPr>
            <a:endParaRPr lang="hr-HR" sz="2400" b="1" dirty="0">
              <a:latin typeface="VladaRHSans Bk" panose="02000000000000000000" pitchFamily="50" charset="-18"/>
              <a:ea typeface="VladaRHSans Bk" panose="02000000000000000000" pitchFamily="50" charset="-18"/>
            </a:endParaRPr>
          </a:p>
        </p:txBody>
      </p:sp>
      <p:sp>
        <p:nvSpPr>
          <p:cNvPr id="4" name="Title 1"/>
          <p:cNvSpPr>
            <a:spLocks noGrp="1"/>
          </p:cNvSpPr>
          <p:nvPr>
            <p:ph type="title"/>
          </p:nvPr>
        </p:nvSpPr>
        <p:spPr>
          <a:xfrm>
            <a:off x="475377" y="205901"/>
            <a:ext cx="10972800" cy="857256"/>
          </a:xfrm>
        </p:spPr>
        <p:txBody>
          <a:bodyPr>
            <a:normAutofit/>
          </a:bodyPr>
          <a:lstStyle/>
          <a:p>
            <a:endParaRPr lang="hr-HR" sz="3600" dirty="0">
              <a:latin typeface="+mn-lt"/>
              <a:ea typeface="VladaRHSans Bk" panose="02000000000000000000" pitchFamily="50" charset="-18"/>
            </a:endParaRPr>
          </a:p>
        </p:txBody>
      </p:sp>
    </p:spTree>
    <p:extLst>
      <p:ext uri="{BB962C8B-B14F-4D97-AF65-F5344CB8AC3E}">
        <p14:creationId xmlns:p14="http://schemas.microsoft.com/office/powerpoint/2010/main" val="218893224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lgn="ctr">
              <a:buNone/>
            </a:pPr>
            <a:endParaRPr lang="hr-HR" dirty="0"/>
          </a:p>
          <a:p>
            <a:pPr marL="0" indent="0" algn="ctr">
              <a:buNone/>
            </a:pPr>
            <a:endParaRPr lang="hr-HR" dirty="0"/>
          </a:p>
          <a:p>
            <a:pPr marL="0" indent="0" algn="ctr">
              <a:buNone/>
            </a:pPr>
            <a:r>
              <a:rPr lang="hr-HR" b="1" dirty="0">
                <a:solidFill>
                  <a:schemeClr val="tx2">
                    <a:lumMod val="75000"/>
                  </a:schemeClr>
                </a:solidFill>
                <a:latin typeface="+mn-lt"/>
                <a:ea typeface="VladaRHSans Bk" panose="02000000000000000000" pitchFamily="50" charset="-18"/>
              </a:rPr>
              <a:t>Zahvaljujemo na pozornosti!</a:t>
            </a:r>
          </a:p>
          <a:p>
            <a:pPr algn="ctr">
              <a:spcBef>
                <a:spcPct val="50000"/>
              </a:spcBef>
              <a:buNone/>
            </a:pPr>
            <a:endParaRPr lang="hr-HR" altLang="sr-Latn-RS" sz="1400" b="1" dirty="0">
              <a:solidFill>
                <a:schemeClr val="tx2">
                  <a:lumMod val="75000"/>
                </a:schemeClr>
              </a:solidFill>
              <a:latin typeface="+mn-lt"/>
              <a:ea typeface="VladaRHSans Bk" panose="02000000000000000000" pitchFamily="50" charset="-18"/>
            </a:endParaRPr>
          </a:p>
          <a:p>
            <a:pPr algn="ctr">
              <a:spcBef>
                <a:spcPct val="50000"/>
              </a:spcBef>
              <a:buNone/>
            </a:pPr>
            <a:endParaRPr lang="hr-HR" altLang="sr-Latn-RS" sz="1400" b="1" dirty="0">
              <a:solidFill>
                <a:schemeClr val="tx2">
                  <a:lumMod val="75000"/>
                </a:schemeClr>
              </a:solidFill>
              <a:latin typeface="+mn-lt"/>
              <a:ea typeface="VladaRHSans Bk" panose="02000000000000000000" pitchFamily="50" charset="-18"/>
            </a:endParaRPr>
          </a:p>
          <a:p>
            <a:pPr algn="ctr">
              <a:spcBef>
                <a:spcPct val="50000"/>
              </a:spcBef>
              <a:buNone/>
            </a:pPr>
            <a:r>
              <a:rPr lang="hr-HR" altLang="sr-Latn-RS" sz="1900" b="1" dirty="0">
                <a:solidFill>
                  <a:schemeClr val="tx2">
                    <a:lumMod val="75000"/>
                  </a:schemeClr>
                </a:solidFill>
                <a:latin typeface="+mn-lt"/>
                <a:ea typeface="VladaRHSans Bk" panose="02000000000000000000" pitchFamily="50" charset="-18"/>
              </a:rPr>
              <a:t>Tehnička podrška Savjetu za Slavoniju, Baranju i Srijem</a:t>
            </a:r>
          </a:p>
          <a:p>
            <a:pPr algn="ctr">
              <a:spcBef>
                <a:spcPct val="50000"/>
              </a:spcBef>
              <a:buNone/>
            </a:pPr>
            <a:r>
              <a:rPr lang="hr-HR" altLang="sr-Latn-RS" sz="2200" b="1" dirty="0">
                <a:solidFill>
                  <a:schemeClr val="tx2">
                    <a:lumMod val="75000"/>
                  </a:schemeClr>
                </a:solidFill>
                <a:latin typeface="+mn-lt"/>
                <a:ea typeface="VladaRHSans Bk" panose="02000000000000000000" pitchFamily="50" charset="-18"/>
              </a:rPr>
              <a:t>Ministarstvo regionalnoga razvoja i fondova Europske unije</a:t>
            </a:r>
          </a:p>
          <a:p>
            <a:pPr algn="ctr">
              <a:spcBef>
                <a:spcPct val="50000"/>
              </a:spcBef>
              <a:buNone/>
            </a:pPr>
            <a:endParaRPr lang="hr-HR" altLang="sr-Latn-RS" sz="2000" dirty="0">
              <a:latin typeface="VladaRHSans Bk" panose="02000000000000000000" pitchFamily="50" charset="-18"/>
              <a:ea typeface="VladaRHSans Bk" panose="02000000000000000000" pitchFamily="50" charset="-18"/>
            </a:endParaRPr>
          </a:p>
          <a:p>
            <a:pPr algn="ctr">
              <a:spcBef>
                <a:spcPct val="50000"/>
              </a:spcBef>
              <a:buNone/>
            </a:pPr>
            <a:r>
              <a:rPr lang="hr-HR" altLang="sr-Latn-RS" sz="2000" dirty="0">
                <a:latin typeface="VladaRHSans Bk" panose="02000000000000000000" pitchFamily="50" charset="-18"/>
                <a:ea typeface="VladaRHSans Bk" panose="02000000000000000000" pitchFamily="50" charset="-18"/>
                <a:hlinkClick r:id="rId2"/>
              </a:rPr>
              <a:t>www.mrrfeu.hr</a:t>
            </a:r>
            <a:endParaRPr lang="hr-HR" altLang="sr-Latn-RS" sz="2000" dirty="0">
              <a:latin typeface="VladaRHSans Bk" panose="02000000000000000000" pitchFamily="50" charset="-18"/>
              <a:ea typeface="VladaRHSans Bk" panose="02000000000000000000" pitchFamily="50" charset="-18"/>
            </a:endParaRPr>
          </a:p>
          <a:p>
            <a:pPr algn="ctr">
              <a:spcBef>
                <a:spcPct val="50000"/>
              </a:spcBef>
              <a:buNone/>
            </a:pPr>
            <a:r>
              <a:rPr lang="hr-HR" altLang="sr-Latn-RS" sz="2000" dirty="0">
                <a:latin typeface="VladaRHSans Bk" panose="02000000000000000000" pitchFamily="50" charset="-18"/>
                <a:ea typeface="VladaRHSans Bk" panose="02000000000000000000" pitchFamily="50" charset="-18"/>
                <a:hlinkClick r:id="rId3"/>
              </a:rPr>
              <a:t>https://strukturnifondovi.hr/</a:t>
            </a:r>
            <a:endParaRPr lang="hr-HR" altLang="sr-Latn-RS" sz="2000" dirty="0">
              <a:latin typeface="VladaRHSans Bk" panose="02000000000000000000" pitchFamily="50" charset="-18"/>
              <a:ea typeface="VladaRHSans Bk" panose="02000000000000000000" pitchFamily="50" charset="-18"/>
            </a:endParaRPr>
          </a:p>
          <a:p>
            <a:pPr marL="0" indent="0" algn="ctr">
              <a:buNone/>
            </a:pPr>
            <a:endParaRPr lang="hr-HR" dirty="0"/>
          </a:p>
        </p:txBody>
      </p:sp>
    </p:spTree>
    <p:extLst>
      <p:ext uri="{BB962C8B-B14F-4D97-AF65-F5344CB8AC3E}">
        <p14:creationId xmlns:p14="http://schemas.microsoft.com/office/powerpoint/2010/main" val="2600507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hr-HR" sz="3600" dirty="0"/>
              <a:t>OSNOVNI POKAZATELJI</a:t>
            </a:r>
          </a:p>
        </p:txBody>
      </p:sp>
    </p:spTree>
    <p:extLst>
      <p:ext uri="{BB962C8B-B14F-4D97-AF65-F5344CB8AC3E}">
        <p14:creationId xmlns:p14="http://schemas.microsoft.com/office/powerpoint/2010/main" val="2550012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767408" y="217488"/>
            <a:ext cx="6347713" cy="1320800"/>
          </a:xfrm>
        </p:spPr>
        <p:txBody>
          <a:bodyPr/>
          <a:lstStyle/>
          <a:p>
            <a:r>
              <a:rPr lang="hr-HR" dirty="0"/>
              <a:t>Stanovništvo</a:t>
            </a:r>
          </a:p>
        </p:txBody>
      </p:sp>
      <p:sp>
        <p:nvSpPr>
          <p:cNvPr id="3" name="Rezervirano mjesto sadržaja 2"/>
          <p:cNvSpPr>
            <a:spLocks noGrp="1"/>
          </p:cNvSpPr>
          <p:nvPr>
            <p:ph idx="1"/>
          </p:nvPr>
        </p:nvSpPr>
        <p:spPr>
          <a:xfrm>
            <a:off x="798824" y="1340768"/>
            <a:ext cx="3818385" cy="1648525"/>
          </a:xfrm>
        </p:spPr>
        <p:txBody>
          <a:bodyPr>
            <a:normAutofit/>
          </a:bodyPr>
          <a:lstStyle/>
          <a:p>
            <a:pPr algn="just"/>
            <a:r>
              <a:rPr lang="hr-HR" dirty="0"/>
              <a:t>Udio stanovništva Slavonije u RH  u razdoblju 1998.-2016. pao je za gotovo 25%.</a:t>
            </a:r>
          </a:p>
        </p:txBody>
      </p:sp>
      <p:graphicFrame>
        <p:nvGraphicFramePr>
          <p:cNvPr id="4" name="Grafikon 3">
            <a:extLst>
              <a:ext uri="{FF2B5EF4-FFF2-40B4-BE49-F238E27FC236}">
                <a16:creationId xmlns:a16="http://schemas.microsoft.com/office/drawing/2014/main" id="{930855BC-BF8A-4949-9257-BA4AA98B2545}"/>
              </a:ext>
            </a:extLst>
          </p:cNvPr>
          <p:cNvGraphicFramePr>
            <a:graphicFrameLocks/>
          </p:cNvGraphicFramePr>
          <p:nvPr>
            <p:extLst/>
          </p:nvPr>
        </p:nvGraphicFramePr>
        <p:xfrm>
          <a:off x="5519936" y="1072245"/>
          <a:ext cx="4104456" cy="263289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Grafikon 4">
            <a:extLst>
              <a:ext uri="{FF2B5EF4-FFF2-40B4-BE49-F238E27FC236}">
                <a16:creationId xmlns:a16="http://schemas.microsoft.com/office/drawing/2014/main" id="{76328438-A50C-4222-AFAA-36078DE4775A}"/>
              </a:ext>
            </a:extLst>
          </p:cNvPr>
          <p:cNvGraphicFramePr>
            <a:graphicFrameLocks/>
          </p:cNvGraphicFramePr>
          <p:nvPr>
            <p:extLst/>
          </p:nvPr>
        </p:nvGraphicFramePr>
        <p:xfrm>
          <a:off x="857672" y="3456818"/>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85082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23392" y="248844"/>
            <a:ext cx="8229600" cy="706090"/>
          </a:xfrm>
        </p:spPr>
        <p:txBody>
          <a:bodyPr>
            <a:noAutofit/>
          </a:bodyPr>
          <a:lstStyle/>
          <a:p>
            <a:r>
              <a:rPr lang="hr-HR" sz="2800" dirty="0"/>
              <a:t>Nezaposlenost, zaposlenost i neto plaće </a:t>
            </a:r>
          </a:p>
        </p:txBody>
      </p:sp>
      <p:graphicFrame>
        <p:nvGraphicFramePr>
          <p:cNvPr id="3" name="Tablica 2"/>
          <p:cNvGraphicFramePr>
            <a:graphicFrameLocks noGrp="1"/>
          </p:cNvGraphicFramePr>
          <p:nvPr>
            <p:extLst/>
          </p:nvPr>
        </p:nvGraphicFramePr>
        <p:xfrm>
          <a:off x="1269402" y="5661248"/>
          <a:ext cx="7272808" cy="750570"/>
        </p:xfrm>
        <a:graphic>
          <a:graphicData uri="http://schemas.openxmlformats.org/drawingml/2006/table">
            <a:tbl>
              <a:tblPr>
                <a:tableStyleId>{2D5ABB26-0587-4C30-8999-92F81FD0307C}</a:tableStyleId>
              </a:tblPr>
              <a:tblGrid>
                <a:gridCol w="3598245">
                  <a:extLst>
                    <a:ext uri="{9D8B030D-6E8A-4147-A177-3AD203B41FA5}">
                      <a16:colId xmlns:a16="http://schemas.microsoft.com/office/drawing/2014/main" val="20000"/>
                    </a:ext>
                  </a:extLst>
                </a:gridCol>
                <a:gridCol w="918641">
                  <a:extLst>
                    <a:ext uri="{9D8B030D-6E8A-4147-A177-3AD203B41FA5}">
                      <a16:colId xmlns:a16="http://schemas.microsoft.com/office/drawing/2014/main" val="20001"/>
                    </a:ext>
                  </a:extLst>
                </a:gridCol>
                <a:gridCol w="918641">
                  <a:extLst>
                    <a:ext uri="{9D8B030D-6E8A-4147-A177-3AD203B41FA5}">
                      <a16:colId xmlns:a16="http://schemas.microsoft.com/office/drawing/2014/main" val="20002"/>
                    </a:ext>
                  </a:extLst>
                </a:gridCol>
                <a:gridCol w="999482">
                  <a:extLst>
                    <a:ext uri="{9D8B030D-6E8A-4147-A177-3AD203B41FA5}">
                      <a16:colId xmlns:a16="http://schemas.microsoft.com/office/drawing/2014/main" val="20003"/>
                    </a:ext>
                  </a:extLst>
                </a:gridCol>
                <a:gridCol w="837799">
                  <a:extLst>
                    <a:ext uri="{9D8B030D-6E8A-4147-A177-3AD203B41FA5}">
                      <a16:colId xmlns:a16="http://schemas.microsoft.com/office/drawing/2014/main" val="20004"/>
                    </a:ext>
                  </a:extLst>
                </a:gridCol>
              </a:tblGrid>
              <a:tr h="345821">
                <a:tc>
                  <a:txBody>
                    <a:bodyPr/>
                    <a:lstStyle/>
                    <a:p>
                      <a:pPr algn="l" fontAlgn="b"/>
                      <a:r>
                        <a:rPr lang="hr-HR" sz="1200" u="none" strike="noStrike" dirty="0">
                          <a:effectLst/>
                        </a:rPr>
                        <a:t>Izvor: Državni</a:t>
                      </a:r>
                      <a:r>
                        <a:rPr lang="hr-HR" sz="1200" u="none" strike="noStrike" baseline="0" dirty="0">
                          <a:effectLst/>
                        </a:rPr>
                        <a:t> zavod za statistiku, obrada Ministarstvo poljoprivrede</a:t>
                      </a:r>
                      <a:endParaRPr lang="hr-HR" sz="1200" b="0" i="1" u="none" strike="noStrike" dirty="0">
                        <a:solidFill>
                          <a:srgbClr val="000000"/>
                        </a:solidFill>
                        <a:effectLst/>
                        <a:latin typeface="Calibri"/>
                      </a:endParaRPr>
                    </a:p>
                  </a:txBody>
                  <a:tcPr marL="9525" marR="9525" marT="9525" marB="0" anchor="b"/>
                </a:tc>
                <a:tc>
                  <a:txBody>
                    <a:bodyPr/>
                    <a:lstStyle/>
                    <a:p>
                      <a:pPr algn="l" fontAlgn="b"/>
                      <a:endParaRPr lang="hr-HR" sz="1600" b="0" i="0" u="none" strike="noStrike" dirty="0">
                        <a:solidFill>
                          <a:srgbClr val="000000"/>
                        </a:solidFill>
                        <a:effectLst/>
                        <a:latin typeface="Calibri"/>
                      </a:endParaRPr>
                    </a:p>
                  </a:txBody>
                  <a:tcPr marL="9525" marR="9525" marT="9525" marB="0" anchor="b"/>
                </a:tc>
                <a:tc>
                  <a:txBody>
                    <a:bodyPr/>
                    <a:lstStyle/>
                    <a:p>
                      <a:pPr algn="l" fontAlgn="b"/>
                      <a:endParaRPr lang="hr-HR" sz="1600" b="0" i="0" u="none" strike="noStrike" dirty="0">
                        <a:solidFill>
                          <a:srgbClr val="000000"/>
                        </a:solidFill>
                        <a:effectLst/>
                        <a:latin typeface="Calibri"/>
                      </a:endParaRPr>
                    </a:p>
                  </a:txBody>
                  <a:tcPr marL="9525" marR="9525" marT="9525" marB="0" anchor="b"/>
                </a:tc>
                <a:tc>
                  <a:txBody>
                    <a:bodyPr/>
                    <a:lstStyle/>
                    <a:p>
                      <a:pPr algn="l" fontAlgn="b"/>
                      <a:endParaRPr lang="hr-HR" sz="1600" b="0" i="0" u="none" strike="noStrike" dirty="0">
                        <a:solidFill>
                          <a:srgbClr val="000000"/>
                        </a:solidFill>
                        <a:effectLst/>
                        <a:latin typeface="Calibri"/>
                      </a:endParaRPr>
                    </a:p>
                  </a:txBody>
                  <a:tcPr marL="9525" marR="9525" marT="9525" marB="0" anchor="b"/>
                </a:tc>
                <a:tc>
                  <a:txBody>
                    <a:bodyPr/>
                    <a:lstStyle/>
                    <a:p>
                      <a:pPr algn="l" fontAlgn="b"/>
                      <a:endParaRPr lang="hr-HR" sz="16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0"/>
                  </a:ext>
                </a:extLst>
              </a:tr>
              <a:tr h="233473">
                <a:tc gridSpan="5">
                  <a:txBody>
                    <a:bodyPr/>
                    <a:lstStyle/>
                    <a:p>
                      <a:pPr algn="l" fontAlgn="t"/>
                      <a:r>
                        <a:rPr lang="hr-HR" sz="1100" u="none" strike="noStrike" dirty="0">
                          <a:effectLst/>
                        </a:rPr>
                        <a:t>1) </a:t>
                      </a:r>
                      <a:r>
                        <a:rPr lang="hr-HR" sz="1200" u="none" strike="noStrike" dirty="0">
                          <a:effectLst/>
                        </a:rPr>
                        <a:t>Stopa registrirane nezaposlenosti izračunata je kao odnos nezaposlenih prema ukupnom aktivnom stanovništvu.</a:t>
                      </a:r>
                      <a:endParaRPr lang="hr-HR" sz="1200" b="0" i="0" u="none" strike="noStrike" dirty="0">
                        <a:solidFill>
                          <a:srgbClr val="000000"/>
                        </a:solidFill>
                        <a:effectLst/>
                        <a:latin typeface="Arial"/>
                      </a:endParaRPr>
                    </a:p>
                  </a:txBody>
                  <a:tcPr marL="9525" marR="9525" marT="9525" marB="0"/>
                </a:tc>
                <a:tc hMerge="1">
                  <a:txBody>
                    <a:bodyPr/>
                    <a:lstStyle/>
                    <a:p>
                      <a:endParaRPr lang="hr-HR"/>
                    </a:p>
                  </a:txBody>
                  <a:tcPr/>
                </a:tc>
                <a:tc hMerge="1">
                  <a:txBody>
                    <a:bodyPr/>
                    <a:lstStyle/>
                    <a:p>
                      <a:endParaRPr lang="hr-HR"/>
                    </a:p>
                  </a:txBody>
                  <a:tcPr/>
                </a:tc>
                <a:tc hMerge="1">
                  <a:txBody>
                    <a:bodyPr/>
                    <a:lstStyle/>
                    <a:p>
                      <a:endParaRPr lang="hr-HR"/>
                    </a:p>
                  </a:txBody>
                  <a:tcPr/>
                </a:tc>
                <a:tc hMerge="1">
                  <a:txBody>
                    <a:bodyPr/>
                    <a:lstStyle/>
                    <a:p>
                      <a:endParaRPr lang="hr-HR"/>
                    </a:p>
                  </a:txBody>
                  <a:tcPr/>
                </a:tc>
                <a:extLst>
                  <a:ext uri="{0D108BD9-81ED-4DB2-BD59-A6C34878D82A}">
                    <a16:rowId xmlns:a16="http://schemas.microsoft.com/office/drawing/2014/main" val="10001"/>
                  </a:ext>
                </a:extLst>
              </a:tr>
            </a:tbl>
          </a:graphicData>
        </a:graphic>
      </p:graphicFrame>
      <p:graphicFrame>
        <p:nvGraphicFramePr>
          <p:cNvPr id="6" name="Rezervirano mjesto sadržaja 3"/>
          <p:cNvGraphicFramePr>
            <a:graphicFrameLocks/>
          </p:cNvGraphicFramePr>
          <p:nvPr>
            <p:extLst/>
          </p:nvPr>
        </p:nvGraphicFramePr>
        <p:xfrm>
          <a:off x="1261737" y="3933056"/>
          <a:ext cx="8064896" cy="1296145"/>
        </p:xfrm>
        <a:graphic>
          <a:graphicData uri="http://schemas.openxmlformats.org/drawingml/2006/table">
            <a:tbl>
              <a:tblPr>
                <a:tableStyleId>{69CF1AB2-1976-4502-BF36-3FF5EA218861}</a:tableStyleId>
              </a:tblPr>
              <a:tblGrid>
                <a:gridCol w="4914899">
                  <a:extLst>
                    <a:ext uri="{9D8B030D-6E8A-4147-A177-3AD203B41FA5}">
                      <a16:colId xmlns:a16="http://schemas.microsoft.com/office/drawing/2014/main" val="20000"/>
                    </a:ext>
                  </a:extLst>
                </a:gridCol>
                <a:gridCol w="1049999">
                  <a:extLst>
                    <a:ext uri="{9D8B030D-6E8A-4147-A177-3AD203B41FA5}">
                      <a16:colId xmlns:a16="http://schemas.microsoft.com/office/drawing/2014/main" val="20001"/>
                    </a:ext>
                  </a:extLst>
                </a:gridCol>
                <a:gridCol w="1049999">
                  <a:extLst>
                    <a:ext uri="{9D8B030D-6E8A-4147-A177-3AD203B41FA5}">
                      <a16:colId xmlns:a16="http://schemas.microsoft.com/office/drawing/2014/main" val="20002"/>
                    </a:ext>
                  </a:extLst>
                </a:gridCol>
                <a:gridCol w="1049999">
                  <a:extLst>
                    <a:ext uri="{9D8B030D-6E8A-4147-A177-3AD203B41FA5}">
                      <a16:colId xmlns:a16="http://schemas.microsoft.com/office/drawing/2014/main" val="20003"/>
                    </a:ext>
                  </a:extLst>
                </a:gridCol>
              </a:tblGrid>
              <a:tr h="276566">
                <a:tc>
                  <a:txBody>
                    <a:bodyPr/>
                    <a:lstStyle/>
                    <a:p>
                      <a:pPr algn="ctr" fontAlgn="ctr"/>
                      <a:r>
                        <a:rPr lang="hr-HR" sz="1200" u="none" strike="noStrike" dirty="0">
                          <a:effectLst/>
                        </a:rPr>
                        <a:t>Županija</a:t>
                      </a:r>
                      <a:endParaRPr lang="hr-HR" sz="1200" b="0" i="0" u="none" strike="noStrike" dirty="0">
                        <a:solidFill>
                          <a:srgbClr val="FFFFFF"/>
                        </a:solidFill>
                        <a:effectLst/>
                        <a:latin typeface="Arial"/>
                      </a:endParaRPr>
                    </a:p>
                  </a:txBody>
                  <a:tcPr marL="9525" marR="9525" marT="9525" marB="0" anchor="ctr"/>
                </a:tc>
                <a:tc>
                  <a:txBody>
                    <a:bodyPr/>
                    <a:lstStyle/>
                    <a:p>
                      <a:pPr algn="ctr" fontAlgn="ctr"/>
                      <a:r>
                        <a:rPr lang="hr-HR" sz="1200" u="none" strike="noStrike" dirty="0">
                          <a:effectLst/>
                        </a:rPr>
                        <a:t>2013.</a:t>
                      </a:r>
                      <a:endParaRPr lang="hr-HR" sz="1200" b="0" i="0" u="none" strike="noStrike" dirty="0">
                        <a:solidFill>
                          <a:srgbClr val="FFFFFF"/>
                        </a:solidFill>
                        <a:effectLst/>
                        <a:latin typeface="Arial"/>
                      </a:endParaRPr>
                    </a:p>
                  </a:txBody>
                  <a:tcPr marL="9525" marR="9525" marT="9525" marB="0" anchor="ctr"/>
                </a:tc>
                <a:tc>
                  <a:txBody>
                    <a:bodyPr/>
                    <a:lstStyle/>
                    <a:p>
                      <a:pPr algn="ctr" fontAlgn="ctr"/>
                      <a:r>
                        <a:rPr lang="hr-HR" sz="1200" u="none" strike="noStrike">
                          <a:effectLst/>
                        </a:rPr>
                        <a:t>2014.</a:t>
                      </a:r>
                      <a:endParaRPr lang="hr-HR" sz="1200" b="0" i="0" u="none" strike="noStrike">
                        <a:solidFill>
                          <a:srgbClr val="FFFFFF"/>
                        </a:solidFill>
                        <a:effectLst/>
                        <a:latin typeface="Arial"/>
                      </a:endParaRPr>
                    </a:p>
                  </a:txBody>
                  <a:tcPr marL="9525" marR="9525" marT="9525" marB="0" anchor="ctr"/>
                </a:tc>
                <a:tc>
                  <a:txBody>
                    <a:bodyPr/>
                    <a:lstStyle/>
                    <a:p>
                      <a:pPr algn="ctr" fontAlgn="ctr"/>
                      <a:r>
                        <a:rPr lang="hr-HR" sz="1200" u="none" strike="noStrike">
                          <a:effectLst/>
                        </a:rPr>
                        <a:t>2015.</a:t>
                      </a:r>
                      <a:endParaRPr lang="hr-HR" sz="1200" b="0" i="0" u="none" strike="noStrike">
                        <a:solidFill>
                          <a:srgbClr val="FFFFFF"/>
                        </a:solidFill>
                        <a:effectLst/>
                        <a:latin typeface="Arial"/>
                      </a:endParaRPr>
                    </a:p>
                  </a:txBody>
                  <a:tcPr marL="9525" marR="9525" marT="9525" marB="0" anchor="ctr"/>
                </a:tc>
                <a:extLst>
                  <a:ext uri="{0D108BD9-81ED-4DB2-BD59-A6C34878D82A}">
                    <a16:rowId xmlns:a16="http://schemas.microsoft.com/office/drawing/2014/main" val="10000"/>
                  </a:ext>
                </a:extLst>
              </a:tr>
              <a:tr h="276566">
                <a:tc>
                  <a:txBody>
                    <a:bodyPr/>
                    <a:lstStyle/>
                    <a:p>
                      <a:pPr algn="l" fontAlgn="ctr"/>
                      <a:r>
                        <a:rPr lang="hr-HR" sz="1200" u="none" strike="noStrike" dirty="0">
                          <a:effectLst/>
                        </a:rPr>
                        <a:t>Republika Hrvatska kn</a:t>
                      </a:r>
                      <a:endParaRPr lang="hr-HR" sz="1200" b="0" i="0" u="none" strike="noStrike" dirty="0">
                        <a:solidFill>
                          <a:srgbClr val="000000"/>
                        </a:solidFill>
                        <a:effectLst/>
                        <a:latin typeface="Arial"/>
                      </a:endParaRPr>
                    </a:p>
                  </a:txBody>
                  <a:tcPr marL="9525" marR="9525" marT="9525" marB="0" anchor="ctr"/>
                </a:tc>
                <a:tc>
                  <a:txBody>
                    <a:bodyPr/>
                    <a:lstStyle/>
                    <a:p>
                      <a:pPr algn="r" fontAlgn="ctr"/>
                      <a:r>
                        <a:rPr lang="hr-HR" sz="1200" u="none" strike="noStrike" dirty="0">
                          <a:effectLst/>
                        </a:rPr>
                        <a:t>5.507</a:t>
                      </a:r>
                      <a:endParaRPr lang="hr-HR" sz="1200" b="0" i="0" u="none" strike="noStrike" dirty="0">
                        <a:solidFill>
                          <a:srgbClr val="000000"/>
                        </a:solidFill>
                        <a:effectLst/>
                        <a:latin typeface="Arial"/>
                      </a:endParaRPr>
                    </a:p>
                  </a:txBody>
                  <a:tcPr marL="9525" marR="9525" marT="9525" marB="0" anchor="ctr"/>
                </a:tc>
                <a:tc>
                  <a:txBody>
                    <a:bodyPr/>
                    <a:lstStyle/>
                    <a:p>
                      <a:pPr algn="r" fontAlgn="ctr"/>
                      <a:r>
                        <a:rPr lang="hr-HR" sz="1200" u="none" strike="noStrike" dirty="0">
                          <a:effectLst/>
                        </a:rPr>
                        <a:t>5.529</a:t>
                      </a:r>
                      <a:endParaRPr lang="hr-HR" sz="1200" b="0" i="0" u="none" strike="noStrike" dirty="0">
                        <a:solidFill>
                          <a:srgbClr val="000000"/>
                        </a:solidFill>
                        <a:effectLst/>
                        <a:latin typeface="Arial"/>
                      </a:endParaRPr>
                    </a:p>
                  </a:txBody>
                  <a:tcPr marL="9525" marR="9525" marT="9525" marB="0" anchor="ctr"/>
                </a:tc>
                <a:tc>
                  <a:txBody>
                    <a:bodyPr/>
                    <a:lstStyle/>
                    <a:p>
                      <a:pPr algn="r" fontAlgn="ctr"/>
                      <a:r>
                        <a:rPr lang="hr-HR" sz="1200" u="none" strike="noStrike" dirty="0">
                          <a:effectLst/>
                        </a:rPr>
                        <a:t>5.650</a:t>
                      </a:r>
                      <a:endParaRPr lang="hr-HR" sz="12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1"/>
                  </a:ext>
                </a:extLst>
              </a:tr>
              <a:tr h="247671">
                <a:tc>
                  <a:txBody>
                    <a:bodyPr/>
                    <a:lstStyle/>
                    <a:p>
                      <a:pPr algn="l" fontAlgn="ctr"/>
                      <a:r>
                        <a:rPr lang="hr-HR" sz="1200" u="none" strike="noStrike" dirty="0">
                          <a:effectLst/>
                        </a:rPr>
                        <a:t>Slavonija – prosjek kn</a:t>
                      </a:r>
                      <a:endParaRPr lang="hr-HR" sz="1200" b="0" i="0" u="none" strike="noStrike" dirty="0">
                        <a:solidFill>
                          <a:srgbClr val="000000"/>
                        </a:solidFill>
                        <a:effectLst/>
                        <a:latin typeface="Arial"/>
                      </a:endParaRPr>
                    </a:p>
                  </a:txBody>
                  <a:tcPr marL="9525" marR="9525" marT="9525" marB="0" anchor="ctr"/>
                </a:tc>
                <a:tc>
                  <a:txBody>
                    <a:bodyPr/>
                    <a:lstStyle/>
                    <a:p>
                      <a:pPr algn="r" fontAlgn="b"/>
                      <a:r>
                        <a:rPr lang="hr-HR" sz="1200" u="none" strike="noStrike" dirty="0">
                          <a:effectLst/>
                        </a:rPr>
                        <a:t>4.847</a:t>
                      </a:r>
                      <a:endParaRPr lang="hr-HR" sz="1200" b="0" i="0" u="none" strike="noStrike" dirty="0">
                        <a:solidFill>
                          <a:srgbClr val="000000"/>
                        </a:solidFill>
                        <a:effectLst/>
                        <a:latin typeface="Calibri"/>
                      </a:endParaRPr>
                    </a:p>
                  </a:txBody>
                  <a:tcPr marL="9525" marR="9525" marT="9525" marB="0" anchor="b"/>
                </a:tc>
                <a:tc>
                  <a:txBody>
                    <a:bodyPr/>
                    <a:lstStyle/>
                    <a:p>
                      <a:pPr algn="r" fontAlgn="b"/>
                      <a:r>
                        <a:rPr lang="hr-HR" sz="1200" u="none" strike="noStrike" dirty="0">
                          <a:effectLst/>
                        </a:rPr>
                        <a:t>4.792</a:t>
                      </a:r>
                      <a:endParaRPr lang="hr-HR" sz="1200" b="0" i="0" u="none" strike="noStrike" dirty="0">
                        <a:solidFill>
                          <a:srgbClr val="000000"/>
                        </a:solidFill>
                        <a:effectLst/>
                        <a:latin typeface="Calibri"/>
                      </a:endParaRPr>
                    </a:p>
                  </a:txBody>
                  <a:tcPr marL="9525" marR="9525" marT="9525" marB="0" anchor="b"/>
                </a:tc>
                <a:tc>
                  <a:txBody>
                    <a:bodyPr/>
                    <a:lstStyle/>
                    <a:p>
                      <a:pPr algn="r" fontAlgn="b"/>
                      <a:r>
                        <a:rPr lang="hr-HR" sz="1200" u="none" strike="noStrike" dirty="0">
                          <a:effectLst/>
                        </a:rPr>
                        <a:t>4.916</a:t>
                      </a:r>
                      <a:endParaRPr lang="hr-HR" sz="12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2"/>
                  </a:ext>
                </a:extLst>
              </a:tr>
              <a:tr h="247671">
                <a:tc>
                  <a:txBody>
                    <a:bodyPr/>
                    <a:lstStyle/>
                    <a:p>
                      <a:pPr algn="l" fontAlgn="ctr"/>
                      <a:r>
                        <a:rPr lang="hr-HR" sz="1200" u="none" strike="noStrike" dirty="0">
                          <a:effectLst/>
                        </a:rPr>
                        <a:t>Neto plaće Slavonija / neto plaće Republika Hrvatska</a:t>
                      </a:r>
                      <a:endParaRPr lang="hr-HR" sz="1200" b="0" i="0" u="none" strike="noStrike" dirty="0">
                        <a:solidFill>
                          <a:srgbClr val="000000"/>
                        </a:solidFill>
                        <a:effectLst/>
                        <a:latin typeface="Arial"/>
                      </a:endParaRPr>
                    </a:p>
                  </a:txBody>
                  <a:tcPr marL="9525" marR="9525" marT="9525" marB="0" anchor="ctr"/>
                </a:tc>
                <a:tc>
                  <a:txBody>
                    <a:bodyPr/>
                    <a:lstStyle/>
                    <a:p>
                      <a:pPr algn="r" fontAlgn="b"/>
                      <a:r>
                        <a:rPr lang="hr-HR" sz="1200" u="none" strike="noStrike" dirty="0">
                          <a:effectLst/>
                        </a:rPr>
                        <a:t>88,02%</a:t>
                      </a:r>
                      <a:endParaRPr lang="hr-HR" sz="1200" b="0" i="0" u="none" strike="noStrike" dirty="0">
                        <a:solidFill>
                          <a:srgbClr val="000000"/>
                        </a:solidFill>
                        <a:effectLst/>
                        <a:latin typeface="Calibri"/>
                      </a:endParaRPr>
                    </a:p>
                  </a:txBody>
                  <a:tcPr marL="9525" marR="9525" marT="9525" marB="0" anchor="b"/>
                </a:tc>
                <a:tc>
                  <a:txBody>
                    <a:bodyPr/>
                    <a:lstStyle/>
                    <a:p>
                      <a:pPr algn="r" fontAlgn="b"/>
                      <a:r>
                        <a:rPr lang="hr-HR" sz="1200" u="none" strike="noStrike" dirty="0">
                          <a:effectLst/>
                        </a:rPr>
                        <a:t>86,66%</a:t>
                      </a:r>
                      <a:endParaRPr lang="hr-HR" sz="1200" b="0" i="0" u="none" strike="noStrike" dirty="0">
                        <a:solidFill>
                          <a:srgbClr val="000000"/>
                        </a:solidFill>
                        <a:effectLst/>
                        <a:latin typeface="Calibri"/>
                      </a:endParaRPr>
                    </a:p>
                  </a:txBody>
                  <a:tcPr marL="9525" marR="9525" marT="9525" marB="0" anchor="b"/>
                </a:tc>
                <a:tc>
                  <a:txBody>
                    <a:bodyPr/>
                    <a:lstStyle/>
                    <a:p>
                      <a:pPr algn="r" fontAlgn="b"/>
                      <a:r>
                        <a:rPr lang="hr-HR" sz="1200" u="none" strike="noStrike" dirty="0">
                          <a:effectLst/>
                        </a:rPr>
                        <a:t>87,01%</a:t>
                      </a:r>
                      <a:endParaRPr lang="hr-HR" sz="1200" b="0"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3"/>
                  </a:ext>
                </a:extLst>
              </a:tr>
              <a:tr h="247671">
                <a:tc>
                  <a:txBody>
                    <a:bodyPr/>
                    <a:lstStyle/>
                    <a:p>
                      <a:pPr algn="l" fontAlgn="ctr"/>
                      <a:r>
                        <a:rPr lang="hr-HR" sz="1200" u="none" strike="noStrike" dirty="0">
                          <a:effectLst/>
                        </a:rPr>
                        <a:t>Izvor: Državni zavod za statistiku, obrada Ministarstvo poljoprivrede</a:t>
                      </a:r>
                      <a:endParaRPr lang="hr-HR" sz="1200" b="0" i="1" u="none" strike="noStrike" dirty="0">
                        <a:solidFill>
                          <a:srgbClr val="000000"/>
                        </a:solidFill>
                        <a:effectLst/>
                        <a:latin typeface="Arial"/>
                      </a:endParaRPr>
                    </a:p>
                  </a:txBody>
                  <a:tcPr marL="9525" marR="9525" marT="9525" marB="0" anchor="ctr"/>
                </a:tc>
                <a:tc>
                  <a:txBody>
                    <a:bodyPr/>
                    <a:lstStyle/>
                    <a:p>
                      <a:pPr algn="r" fontAlgn="ctr"/>
                      <a:endParaRPr lang="hr-HR" sz="1200" b="0" i="0" u="none" strike="noStrike" dirty="0">
                        <a:solidFill>
                          <a:srgbClr val="000000"/>
                        </a:solidFill>
                        <a:effectLst/>
                        <a:latin typeface="Arial"/>
                      </a:endParaRPr>
                    </a:p>
                  </a:txBody>
                  <a:tcPr marL="9525" marR="9525" marT="9525" marB="0" anchor="ctr"/>
                </a:tc>
                <a:tc>
                  <a:txBody>
                    <a:bodyPr/>
                    <a:lstStyle/>
                    <a:p>
                      <a:pPr algn="r" fontAlgn="ctr"/>
                      <a:endParaRPr lang="hr-HR" sz="1200" b="0" i="0" u="none" strike="noStrike" dirty="0">
                        <a:solidFill>
                          <a:srgbClr val="000000"/>
                        </a:solidFill>
                        <a:effectLst/>
                        <a:latin typeface="Arial"/>
                      </a:endParaRPr>
                    </a:p>
                  </a:txBody>
                  <a:tcPr marL="9525" marR="9525" marT="9525" marB="0" anchor="ctr"/>
                </a:tc>
                <a:tc>
                  <a:txBody>
                    <a:bodyPr/>
                    <a:lstStyle/>
                    <a:p>
                      <a:pPr algn="r" fontAlgn="ctr"/>
                      <a:endParaRPr lang="hr-HR" sz="1200" b="0" i="0" u="none" strike="noStrike" dirty="0">
                        <a:solidFill>
                          <a:srgbClr val="000000"/>
                        </a:solidFill>
                        <a:effectLst/>
                        <a:latin typeface="Arial"/>
                      </a:endParaRPr>
                    </a:p>
                  </a:txBody>
                  <a:tcPr marL="9525" marR="9525" marT="9525" marB="0" anchor="ctr"/>
                </a:tc>
                <a:extLst>
                  <a:ext uri="{0D108BD9-81ED-4DB2-BD59-A6C34878D82A}">
                    <a16:rowId xmlns:a16="http://schemas.microsoft.com/office/drawing/2014/main" val="10004"/>
                  </a:ext>
                </a:extLst>
              </a:tr>
            </a:tbl>
          </a:graphicData>
        </a:graphic>
      </p:graphicFrame>
      <p:graphicFrame>
        <p:nvGraphicFramePr>
          <p:cNvPr id="11" name="Grafikon 10">
            <a:extLst>
              <a:ext uri="{FF2B5EF4-FFF2-40B4-BE49-F238E27FC236}">
                <a16:creationId xmlns:a16="http://schemas.microsoft.com/office/drawing/2014/main" id="{940C9350-AFA5-4AA8-A3BE-56A6B1D04C3D}"/>
              </a:ext>
            </a:extLst>
          </p:cNvPr>
          <p:cNvGraphicFramePr>
            <a:graphicFrameLocks/>
          </p:cNvGraphicFramePr>
          <p:nvPr>
            <p:extLst/>
          </p:nvPr>
        </p:nvGraphicFramePr>
        <p:xfrm>
          <a:off x="839416" y="993965"/>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Grafikon 11">
            <a:extLst>
              <a:ext uri="{FF2B5EF4-FFF2-40B4-BE49-F238E27FC236}">
                <a16:creationId xmlns:a16="http://schemas.microsoft.com/office/drawing/2014/main" id="{44F67992-B0EE-4FA1-B2A1-7C9B06172A02}"/>
              </a:ext>
            </a:extLst>
          </p:cNvPr>
          <p:cNvGraphicFramePr>
            <a:graphicFrameLocks/>
          </p:cNvGraphicFramePr>
          <p:nvPr>
            <p:extLst/>
          </p:nvPr>
        </p:nvGraphicFramePr>
        <p:xfrm>
          <a:off x="5771964" y="993965"/>
          <a:ext cx="3532834"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171541606"/>
      </p:ext>
    </p:extLst>
  </p:cSld>
  <p:clrMapOvr>
    <a:masterClrMapping/>
  </p:clrMapOvr>
</p:sld>
</file>

<file path=ppt/theme/theme1.xml><?xml version="1.0" encoding="utf-8"?>
<a:theme xmlns:a="http://schemas.openxmlformats.org/drawingml/2006/main" name="Theme OPK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Theme OPKK" id="{23D8816C-DFD1-433A-8296-2E9D470AEC18}" vid="{1722C0F4-0A50-4B43-8891-BFECB5A1CC47}"/>
    </a:ext>
  </a:ext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 OPKK</Template>
  <TotalTime>2434</TotalTime>
  <Words>5433</Words>
  <Application>Microsoft Office PowerPoint</Application>
  <PresentationFormat>Widescreen</PresentationFormat>
  <Paragraphs>681</Paragraphs>
  <Slides>65</Slides>
  <Notes>19</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65</vt:i4>
      </vt:variant>
    </vt:vector>
  </HeadingPairs>
  <TitlesOfParts>
    <vt:vector size="78" baseType="lpstr">
      <vt:lpstr>MS PGothic</vt:lpstr>
      <vt:lpstr>Andes ExtraLight</vt:lpstr>
      <vt:lpstr>Arial</vt:lpstr>
      <vt:lpstr>Calibri</vt:lpstr>
      <vt:lpstr>Neo Sans</vt:lpstr>
      <vt:lpstr>Times New Roman</vt:lpstr>
      <vt:lpstr>Trebuchet MS</vt:lpstr>
      <vt:lpstr>VladaRHSans Bk</vt:lpstr>
      <vt:lpstr>VladaRHSans Lt</vt:lpstr>
      <vt:lpstr>Wingdings</vt:lpstr>
      <vt:lpstr>Wingdings 3</vt:lpstr>
      <vt:lpstr>Theme OPKK</vt:lpstr>
      <vt:lpstr>Facet</vt:lpstr>
      <vt:lpstr>  4. sjednica  Savjeta za Slavoniju, Baranju i Srijem</vt:lpstr>
      <vt:lpstr>Dnevni red 4. sjednice Savjeta</vt:lpstr>
      <vt:lpstr>PowerPoint Presentation</vt:lpstr>
      <vt:lpstr>PowerPoint Presentation</vt:lpstr>
      <vt:lpstr>PowerPoint Presentation</vt:lpstr>
      <vt:lpstr>PowerPoint Presentation</vt:lpstr>
      <vt:lpstr>OSNOVNI POKAZATELJI</vt:lpstr>
      <vt:lpstr>Stanovništvo</vt:lpstr>
      <vt:lpstr>Nezaposlenost, zaposlenost i neto plaće </vt:lpstr>
      <vt:lpstr>Korišteno zemljište, broj i struktura poljoprivrednih gospodarstava, osiguranici</vt:lpstr>
      <vt:lpstr>ZNAČAJNIJE IZMJENE PRAVNOG OKVIRA U 2017. I PLANIRANE IZMJENE U 2018.</vt:lpstr>
      <vt:lpstr>Izmijenjeni pravni okvir u 2017. i planirane izmjene /novi propisi u 2018.*</vt:lpstr>
      <vt:lpstr>Zakon o zabrani nepoštenih trgovačkih praksi u lancu opskrbe hranom (2017.)</vt:lpstr>
      <vt:lpstr>Mliječni paket (2017.)</vt:lpstr>
      <vt:lpstr>Zakon o poljoprivrednom zemljištu</vt:lpstr>
      <vt:lpstr>Zakon o obiteljskom poljoprivrednom gospodarstvu (u proceduri)</vt:lpstr>
      <vt:lpstr>Zakon o šumama (u proceduri)</vt:lpstr>
      <vt:lpstr>IZRAVNE POTPORE I IAKS MJERE PROGRAMA RURALNOG RAZVOJA</vt:lpstr>
      <vt:lpstr>Osnovno o izravnim potporama</vt:lpstr>
      <vt:lpstr>Sumarni pregled – izravne potpore u slavonskim županijama</vt:lpstr>
      <vt:lpstr>Proizvodno vezane potpore u 2017. u slavonskim županijama /stočarstvo</vt:lpstr>
      <vt:lpstr>Europski poljoprivredni jamstveni fond – izravna plaćanja u 2017.</vt:lpstr>
      <vt:lpstr>Izravne potpore i IAKS mjere ruralnog razvoja u 2017. Slavonija / RH</vt:lpstr>
      <vt:lpstr>PROGRAM RURALNOG RAZVOJA RH 2014.-2020.</vt:lpstr>
      <vt:lpstr>Odobreni projekti / isplate iz PRR-a u Slavoniji</vt:lpstr>
      <vt:lpstr>Broj ugovorenih projekata u 2017. iz Mjere 04 – Ulaganja u fizičku imovinu </vt:lpstr>
      <vt:lpstr>Broj očekivanih radnih mjesta iz ugovorenih projekata iz Mjere 04 u 2017.</vt:lpstr>
      <vt:lpstr>PRR – plan natječaja za 2018.</vt:lpstr>
      <vt:lpstr>Indikativni iznosi najatraktivnijih natječaja u 2018.</vt:lpstr>
      <vt:lpstr>PRR – lokalne akcijske grupe (LAG-ovi) u 2018.</vt:lpstr>
      <vt:lpstr>Nove potpore / nove procedure</vt:lpstr>
      <vt:lpstr>Financijski instrumenti</vt:lpstr>
      <vt:lpstr>SLATKOVODNO RIBARSTVO</vt:lpstr>
      <vt:lpstr>Korištenje OP-a za pomorstvo i ribarstvo u 5 slavonskih županija </vt:lpstr>
      <vt:lpstr>Državne potpore za slatkovodno ribarstvo </vt:lpstr>
      <vt:lpstr>OSTALO</vt:lpstr>
      <vt:lpstr>Shema školskog voća i povrća i mlijeka / Školska shema</vt:lpstr>
      <vt:lpstr>Potpore za preradu drva i proizvodnju namještaja</vt:lpstr>
      <vt:lpstr>Zaštićeni poljoprivredni i prehrambeni proizvodi</vt:lpstr>
      <vt:lpstr>PowerPoint Presentation</vt:lpstr>
      <vt:lpstr>Informacija o provedbi Projekta Slavonija, Baranja i Srijem</vt:lpstr>
      <vt:lpstr>Informacija o provedbi Projekta Slavonija, Baranja i Srijem</vt:lpstr>
      <vt:lpstr>Informacija o provedbi Projekta Slavonija, Baranja i Srijem</vt:lpstr>
      <vt:lpstr>Informacija o provedbi Projekta Slavonija, Baranja i Srijem</vt:lpstr>
      <vt:lpstr>Informacija o provedbi Projekta Slavonija, Baranja i Srijem</vt:lpstr>
      <vt:lpstr>Informacija o provedbi Projekta Slavonija, Baranja i Srijem</vt:lpstr>
      <vt:lpstr>Informacija o provedbi Projekta Slavonija, Baranja i Srijem</vt:lpstr>
      <vt:lpstr>Informacija o provedbi Projekta Slavonija, Baranja i Srijem</vt:lpstr>
      <vt:lpstr>Informacija o provedbi Projekta Slavonija, Baranja i Srijem</vt:lpstr>
      <vt:lpstr>Informacija o provedbi Projekta Slavonija, Baranja i Srijem</vt:lpstr>
      <vt:lpstr>Informacija o provedbi Projekta Slavonija, Baranja i Srijem</vt:lpstr>
      <vt:lpstr>Informacija o provedbi Projekta Slavonija, Baranja i Srijem</vt:lpstr>
      <vt:lpstr>Informacija o provedbi Projekta Slavonija, Baranja i Srijem</vt:lpstr>
      <vt:lpstr> Informacija o provedbi Projekta Slavonija, Baranja i Srijem  </vt:lpstr>
      <vt:lpstr>1 </vt:lpstr>
      <vt:lpstr>Informacija o provedbi Projekta Slavonija, Baranja i Srijem</vt:lpstr>
      <vt:lpstr>Informacija o provedbi Projekta Slavonija, Baranja i Srijem </vt:lpstr>
      <vt:lpstr>Informacija o provedbi Projekta Slavonija, Baranja i Srijem</vt:lpstr>
      <vt:lpstr>Informacija o provedbi Projekta Slavonija, Baranja i Srijem  </vt:lpstr>
      <vt:lpstr>Informacija o provedbi Projekta Slavonija, Baranja i Srijem  </vt:lpstr>
      <vt:lpstr>Informacija o provedbi Projekta Slavonija, Baranja i Srijem </vt:lpstr>
      <vt:lpstr>Informacija o provedbi Projekta Slavonija, Baranja i Srijem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Planirani i objavljeni pozivi iz OPKK (30. lipnja 2017.)</dc:title>
  <dc:creator>Vlatka Valc Galešić</dc:creator>
  <cp:lastModifiedBy>Vlatka Šelimber</cp:lastModifiedBy>
  <cp:revision>248</cp:revision>
  <cp:lastPrinted>2018-02-22T11:01:24Z</cp:lastPrinted>
  <dcterms:created xsi:type="dcterms:W3CDTF">2017-01-30T13:12:21Z</dcterms:created>
  <dcterms:modified xsi:type="dcterms:W3CDTF">2018-02-22T11:09:14Z</dcterms:modified>
</cp:coreProperties>
</file>