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4842" r:id="rId2"/>
  </p:sldMasterIdLst>
  <p:notesMasterIdLst>
    <p:notesMasterId r:id="rId12"/>
  </p:notesMasterIdLst>
  <p:handoutMasterIdLst>
    <p:handoutMasterId r:id="rId13"/>
  </p:handoutMasterIdLst>
  <p:sldIdLst>
    <p:sldId id="603" r:id="rId3"/>
    <p:sldId id="633" r:id="rId4"/>
    <p:sldId id="629" r:id="rId5"/>
    <p:sldId id="630" r:id="rId6"/>
    <p:sldId id="637" r:id="rId7"/>
    <p:sldId id="632" r:id="rId8"/>
    <p:sldId id="623" r:id="rId9"/>
    <p:sldId id="634" r:id="rId10"/>
    <p:sldId id="636" r:id="rId11"/>
  </p:sldIdLst>
  <p:sldSz cx="9144000" cy="6858000" type="screen4x3"/>
  <p:notesSz cx="6797675" cy="9874250"/>
  <p:defaultTextStyle>
    <a:defPPr>
      <a:defRPr lang="hr-HR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2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812" autoAdjust="0"/>
  </p:normalViewPr>
  <p:slideViewPr>
    <p:cSldViewPr>
      <p:cViewPr>
        <p:scale>
          <a:sx n="80" d="100"/>
          <a:sy n="80" d="100"/>
        </p:scale>
        <p:origin x="-2514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Relationship Id="rId22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400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90" tIns="45596" rIns="91190" bIns="45596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90" tIns="45596" rIns="91190" bIns="4559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17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8486"/>
            <a:ext cx="2946400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90" tIns="45596" rIns="91190" bIns="4559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17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486"/>
            <a:ext cx="2946400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90" tIns="45596" rIns="91190" bIns="4559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01E06EF0-AC2B-4282-B282-7EF15E6FA3B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31419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400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63" tIns="45580" rIns="91163" bIns="4558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63" tIns="45580" rIns="91163" bIns="4558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7125" cy="3703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690822"/>
            <a:ext cx="5438775" cy="444293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63" tIns="45580" rIns="91163" bIns="455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8486"/>
            <a:ext cx="2946400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63" tIns="45580" rIns="91163" bIns="4558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486"/>
            <a:ext cx="2946400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63" tIns="45580" rIns="91163" bIns="4558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A015611B-770C-48F6-9352-7D8DB0A91B9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6495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 l="4474" t="4568" r="14610" b="12376"/>
          <a:stretch>
            <a:fillRect/>
          </a:stretch>
        </p:blipFill>
        <p:spPr bwMode="auto">
          <a:xfrm>
            <a:off x="0" y="0"/>
            <a:ext cx="87201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985125" y="3738563"/>
            <a:ext cx="7938" cy="9525"/>
          </a:xfrm>
          <a:prstGeom prst="rect">
            <a:avLst/>
          </a:prstGeom>
          <a:solidFill>
            <a:srgbClr val="FFAE33"/>
          </a:solidFill>
          <a:ln>
            <a:noFill/>
          </a:ln>
          <a:ex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939088" y="3729038"/>
            <a:ext cx="11112" cy="9525"/>
          </a:xfrm>
          <a:prstGeom prst="rect">
            <a:avLst/>
          </a:prstGeom>
          <a:solidFill>
            <a:srgbClr val="FFAE33"/>
          </a:solidFill>
          <a:ln>
            <a:noFill/>
          </a:ln>
          <a:ex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7780338" y="3738563"/>
            <a:ext cx="7937" cy="9525"/>
          </a:xfrm>
          <a:prstGeom prst="rect">
            <a:avLst/>
          </a:prstGeom>
          <a:solidFill>
            <a:srgbClr val="FFAE33"/>
          </a:solidFill>
          <a:ln>
            <a:noFill/>
          </a:ln>
          <a:ex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7886700" y="3941763"/>
            <a:ext cx="9525" cy="9525"/>
          </a:xfrm>
          <a:custGeom>
            <a:avLst/>
            <a:gdLst>
              <a:gd name="T0" fmla="*/ 0 w 19"/>
              <a:gd name="T1" fmla="*/ 2147483647 h 18"/>
              <a:gd name="T2" fmla="*/ 2147483647 w 19"/>
              <a:gd name="T3" fmla="*/ 0 h 18"/>
              <a:gd name="T4" fmla="*/ 2147483647 w 19"/>
              <a:gd name="T5" fmla="*/ 2147483647 h 18"/>
              <a:gd name="T6" fmla="*/ 0 w 19"/>
              <a:gd name="T7" fmla="*/ 2147483647 h 1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" h="18">
                <a:moveTo>
                  <a:pt x="0" y="18"/>
                </a:moveTo>
                <a:lnTo>
                  <a:pt x="19" y="0"/>
                </a:lnTo>
                <a:lnTo>
                  <a:pt x="19" y="18"/>
                </a:lnTo>
                <a:lnTo>
                  <a:pt x="0" y="18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913688" y="3911600"/>
            <a:ext cx="7937" cy="9525"/>
          </a:xfrm>
          <a:prstGeom prst="rect">
            <a:avLst/>
          </a:prstGeom>
          <a:solidFill>
            <a:srgbClr val="FFAE33"/>
          </a:solidFill>
          <a:ln>
            <a:noFill/>
          </a:ln>
          <a:ex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graphicFrame>
        <p:nvGraphicFramePr>
          <p:cNvPr id="10" name="Base" hidden="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8" name="Presentation" r:id="rId4" imgW="0" imgH="0" progId="">
                  <p:embed/>
                </p:oleObj>
              </mc:Choice>
              <mc:Fallback>
                <p:oleObj name="Presentation" r:id="rId4" imgW="0" imgH="0" progId="">
                  <p:embed/>
                  <p:pic>
                    <p:nvPicPr>
                      <p:cNvPr id="0" name="AutoShape 6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Symbol" pitchFamily="18" charset="2"/>
              <a:buNone/>
              <a:defRPr b="1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lIns="91440"/>
          <a:lstStyle>
            <a:lvl1pPr algn="ctr">
              <a:defRPr sz="32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09FA8-7C27-42D8-BB6A-20B2C492F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9050" y="188913"/>
            <a:ext cx="2014538" cy="4538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188913"/>
            <a:ext cx="5892800" cy="4538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2249F-2616-4C99-8BD1-28085DEC25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11.1.2018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398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11.1.2018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497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11.1.2018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307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11.1.2018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298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11.1.2018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801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11.1.2018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1203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11.1.2018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711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11.1.2018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976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BCBB1-4A5D-4A11-8E2C-E8F3B9EE2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11.1.2018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7815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11.1.2018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8388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11.1.2018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0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49E25-F0F4-4840-804B-C24D5DFD8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836613"/>
            <a:ext cx="3810000" cy="3890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3588" y="836613"/>
            <a:ext cx="3810000" cy="3890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CA053-B5C2-4F33-B601-E16C94BDA1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C01C2-170E-464F-B288-C8CF7C187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8FA57-F2EA-4D4D-9E18-957595563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CDBAF-3100-41CB-AC75-F6177D1FE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648D2-3026-4A71-B13E-B95224133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B9B08-B4C6-42B3-AF16-BA713A495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ackground"/>
          <p:cNvPicPr>
            <a:picLocks noChangeAspect="1" noChangeArrowheads="1"/>
          </p:cNvPicPr>
          <p:nvPr/>
        </p:nvPicPr>
        <p:blipFill>
          <a:blip r:embed="rId13" cstate="print">
            <a:lum bright="78000" contrast="-76000"/>
          </a:blip>
          <a:srcRect l="4477" t="4570" r="14610" b="12378"/>
          <a:stretch>
            <a:fillRect/>
          </a:stretch>
        </p:blipFill>
        <p:spPr bwMode="auto">
          <a:xfrm>
            <a:off x="0" y="0"/>
            <a:ext cx="87201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836613"/>
            <a:ext cx="7772400" cy="3890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179388" y="692150"/>
            <a:ext cx="86407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>
              <a:defRPr/>
            </a:pPr>
            <a:endParaRPr lang="hr-HR"/>
          </a:p>
        </p:txBody>
      </p:sp>
      <p:pic>
        <p:nvPicPr>
          <p:cNvPr id="3077" name="Picture 5" descr="weiler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01013" y="5876925"/>
            <a:ext cx="644525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22788" y="6350000"/>
            <a:ext cx="123825" cy="1222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98F358C-BF85-4C52-837A-E093651B2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188913"/>
            <a:ext cx="7772400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-1701800" y="1408113"/>
            <a:ext cx="1393825" cy="441325"/>
          </a:xfrm>
          <a:prstGeom prst="rect">
            <a:avLst/>
          </a:prstGeom>
          <a:solidFill>
            <a:srgbClr val="B2424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-1701800" y="2778125"/>
            <a:ext cx="1393825" cy="44132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-1701800" y="3346450"/>
            <a:ext cx="1393825" cy="441325"/>
          </a:xfrm>
          <a:prstGeom prst="rect">
            <a:avLst/>
          </a:prstGeom>
          <a:solidFill>
            <a:srgbClr val="75AAF1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-1701800" y="3943350"/>
            <a:ext cx="1393825" cy="441325"/>
          </a:xfrm>
          <a:prstGeom prst="rect">
            <a:avLst/>
          </a:prstGeom>
          <a:solidFill>
            <a:srgbClr val="91DAF7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-1701800" y="2070100"/>
            <a:ext cx="1393825" cy="441325"/>
          </a:xfrm>
          <a:prstGeom prst="rect">
            <a:avLst/>
          </a:prstGeom>
          <a:solidFill>
            <a:srgbClr val="CB7171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-1701800" y="293688"/>
            <a:ext cx="1393825" cy="441325"/>
          </a:xfrm>
          <a:prstGeom prst="rect">
            <a:avLst/>
          </a:prstGeom>
          <a:solidFill>
            <a:srgbClr val="6A0014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-1716088" y="814388"/>
            <a:ext cx="1409700" cy="4619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 sz="1800">
              <a:solidFill>
                <a:schemeClr val="bg1"/>
              </a:solidFill>
              <a:latin typeface="Frutiger 55 Roman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-1701800" y="4668838"/>
            <a:ext cx="1393825" cy="441325"/>
          </a:xfrm>
          <a:prstGeom prst="rect">
            <a:avLst/>
          </a:prstGeom>
          <a:solidFill>
            <a:srgbClr val="FBF18D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-1701800" y="5346700"/>
            <a:ext cx="1393825" cy="441325"/>
          </a:xfrm>
          <a:prstGeom prst="rect">
            <a:avLst/>
          </a:prstGeom>
          <a:solidFill>
            <a:srgbClr val="B7F8A0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GB" altLang="sr-Latn-RS"/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7812088" y="6705600"/>
            <a:ext cx="1174750" cy="152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hr-HR" sz="1000"/>
              <a:t>Ministarstvo financija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29" r:id="rId1"/>
    <p:sldLayoutId id="2147484819" r:id="rId2"/>
    <p:sldLayoutId id="2147484820" r:id="rId3"/>
    <p:sldLayoutId id="2147484821" r:id="rId4"/>
    <p:sldLayoutId id="2147484822" r:id="rId5"/>
    <p:sldLayoutId id="2147484823" r:id="rId6"/>
    <p:sldLayoutId id="2147484824" r:id="rId7"/>
    <p:sldLayoutId id="2147484825" r:id="rId8"/>
    <p:sldLayoutId id="2147484826" r:id="rId9"/>
    <p:sldLayoutId id="2147484827" r:id="rId10"/>
    <p:sldLayoutId id="2147484828" r:id="rId11"/>
  </p:sldLayoutIdLst>
  <p:transition spd="med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Frutiger 55 Roman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Frutiger 55 Roman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Frutiger 55 Roman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Frutiger 55 Roman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Frutiger 55 Roman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Frutiger 55 Roman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Frutiger 55 Roman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Frutiger 55 Roman" pitchFamily="34" charset="0"/>
        </a:defRPr>
      </a:lvl9pPr>
    </p:titleStyle>
    <p:bodyStyle>
      <a:lvl1pPr marL="342900" indent="-342900" algn="l" rtl="0" eaLnBrk="0" fontAlgn="base" hangingPunct="0">
        <a:spcBef>
          <a:spcPts val="2200"/>
        </a:spcBef>
        <a:spcAft>
          <a:spcPct val="0"/>
        </a:spcAft>
        <a:buClr>
          <a:srgbClr val="3783FF"/>
        </a:buClr>
        <a:buSzPct val="123000"/>
        <a:buFont typeface="Symbol" pitchFamily="18" charset="2"/>
        <a:buChar char="¨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77000"/>
        <a:buChar char="—"/>
        <a:defRPr sz="16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84000"/>
        <a:buChar char="–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84000"/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84000"/>
        <a:buChar char="–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84000"/>
        <a:buChar char="–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84000"/>
        <a:buChar char="–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84000"/>
        <a:buChar char="–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84000"/>
        <a:buChar char="–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1377C3D-7BB2-4D23-9D10-616807B37D36}" type="datetimeFigureOut">
              <a:rPr lang="sr-Latn-C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11.1.2018</a:t>
            </a:fld>
            <a:endParaRPr lang="hr-H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hr-H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3C03A18-1BE2-487D-92D8-585057AF460F}" type="slidenum">
              <a:rPr lang="hr-H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hr-H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916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43" r:id="rId1"/>
    <p:sldLayoutId id="2147484844" r:id="rId2"/>
    <p:sldLayoutId id="2147484845" r:id="rId3"/>
    <p:sldLayoutId id="2147484846" r:id="rId4"/>
    <p:sldLayoutId id="2147484847" r:id="rId5"/>
    <p:sldLayoutId id="2147484848" r:id="rId6"/>
    <p:sldLayoutId id="2147484849" r:id="rId7"/>
    <p:sldLayoutId id="2147484850" r:id="rId8"/>
    <p:sldLayoutId id="2147484851" r:id="rId9"/>
    <p:sldLayoutId id="2147484852" r:id="rId10"/>
    <p:sldLayoutId id="214748485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1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2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3.xlsx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39825" y="4509120"/>
            <a:ext cx="6553200" cy="1296987"/>
          </a:xfrm>
        </p:spPr>
        <p:txBody>
          <a:bodyPr/>
          <a:lstStyle/>
          <a:p>
            <a:r>
              <a:rPr lang="hr-HR" altLang="sr-Latn-RS" sz="2400" dirty="0" smtClean="0">
                <a:latin typeface="Arial" charset="0"/>
              </a:rPr>
              <a:t>dr. sc. Zdravko Marić</a:t>
            </a:r>
          </a:p>
          <a:p>
            <a:r>
              <a:rPr lang="hr-HR" altLang="sr-Latn-RS" sz="2400" dirty="0">
                <a:latin typeface="Arial" charset="0"/>
              </a:rPr>
              <a:t>m</a:t>
            </a:r>
            <a:r>
              <a:rPr lang="hr-HR" altLang="sr-Latn-RS" sz="2400" dirty="0" smtClean="0">
                <a:latin typeface="Arial" charset="0"/>
              </a:rPr>
              <a:t>inistar financija</a:t>
            </a:r>
            <a:endParaRPr lang="en-US" altLang="sr-Latn-RS" sz="2400" dirty="0" smtClea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331640" y="6165304"/>
            <a:ext cx="6192688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 eaLnBrk="0" hangingPunct="0">
              <a:spcBef>
                <a:spcPts val="2200"/>
              </a:spcBef>
              <a:buClr>
                <a:srgbClr val="3783FF"/>
              </a:buClr>
              <a:buSzPct val="123000"/>
              <a:buFont typeface="Symbol" pitchFamily="18" charset="2"/>
              <a:buChar char="¨"/>
              <a:defRPr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1pPr>
            <a:lvl2pPr marL="742950" indent="-285750" algn="l" eaLnBrk="0" hangingPunct="0">
              <a:spcBef>
                <a:spcPts val="400"/>
              </a:spcBef>
              <a:buClr>
                <a:schemeClr val="tx1"/>
              </a:buClr>
              <a:buSzPct val="77000"/>
              <a:buChar char="—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2pPr>
            <a:lvl3pPr marL="1143000" indent="-228600" algn="l" eaLnBrk="0" hangingPunct="0">
              <a:spcBef>
                <a:spcPts val="400"/>
              </a:spcBef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3pPr>
            <a:lvl4pPr marL="1600200" indent="-228600" algn="l" eaLnBrk="0" hangingPunct="0">
              <a:spcBef>
                <a:spcPts val="400"/>
              </a:spcBef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4pPr>
            <a:lvl5pPr marL="2057400" indent="-228600" algn="l" eaLnBrk="0" hangingPunct="0">
              <a:spcBef>
                <a:spcPts val="400"/>
              </a:spcBef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2000" dirty="0">
                <a:latin typeface="Arial" charset="0"/>
              </a:rPr>
              <a:t>Zagreb, </a:t>
            </a:r>
            <a:r>
              <a:rPr lang="hr-HR" altLang="sr-Latn-RS" sz="2000" dirty="0" smtClean="0">
                <a:latin typeface="Arial" charset="0"/>
              </a:rPr>
              <a:t>Vlada Republike Hrvatske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2000" dirty="0" smtClean="0">
                <a:latin typeface="Arial" charset="0"/>
              </a:rPr>
              <a:t>11. siječnja 2018.</a:t>
            </a:r>
            <a:endParaRPr lang="hr-HR" altLang="sr-Latn-RS" sz="2000" dirty="0">
              <a:latin typeface="Arial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8313" y="2708275"/>
            <a:ext cx="8208962" cy="1944688"/>
          </a:xfrm>
        </p:spPr>
        <p:txBody>
          <a:bodyPr/>
          <a:lstStyle/>
          <a:p>
            <a:pPr eaLnBrk="1" hangingPunct="1"/>
            <a:r>
              <a:rPr lang="hr-HR" altLang="sr-Latn-RS" sz="2800" dirty="0" smtClean="0">
                <a:solidFill>
                  <a:srgbClr val="37269A"/>
                </a:solidFill>
                <a:latin typeface="Arial" charset="0"/>
              </a:rPr>
              <a:t>Novosti u oporezivanju automobila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0" y="2060575"/>
            <a:ext cx="9144000" cy="0"/>
          </a:xfrm>
          <a:prstGeom prst="line">
            <a:avLst/>
          </a:prstGeom>
          <a:noFill/>
          <a:ln w="1905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pic>
        <p:nvPicPr>
          <p:cNvPr id="3078" name="Picture 6" descr="weil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404813"/>
            <a:ext cx="698500" cy="84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212725" y="1341438"/>
            <a:ext cx="8713788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 eaLnBrk="0" hangingPunct="0">
              <a:spcBef>
                <a:spcPts val="2200"/>
              </a:spcBef>
              <a:buClr>
                <a:srgbClr val="3783FF"/>
              </a:buClr>
              <a:buSzPct val="123000"/>
              <a:buFont typeface="Symbol" pitchFamily="18" charset="2"/>
              <a:buChar char="¨"/>
              <a:defRPr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1pPr>
            <a:lvl2pPr marL="742950" indent="-285750" algn="l" eaLnBrk="0" hangingPunct="0">
              <a:spcBef>
                <a:spcPts val="400"/>
              </a:spcBef>
              <a:buClr>
                <a:schemeClr val="tx1"/>
              </a:buClr>
              <a:buSzPct val="77000"/>
              <a:buChar char="—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2pPr>
            <a:lvl3pPr marL="1143000" indent="-228600" algn="l" eaLnBrk="0" hangingPunct="0">
              <a:spcBef>
                <a:spcPts val="400"/>
              </a:spcBef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3pPr>
            <a:lvl4pPr marL="1600200" indent="-228600" algn="l" eaLnBrk="0" hangingPunct="0">
              <a:spcBef>
                <a:spcPts val="400"/>
              </a:spcBef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4pPr>
            <a:lvl5pPr marL="2057400" indent="-228600" algn="l" eaLnBrk="0" hangingPunct="0">
              <a:spcBef>
                <a:spcPts val="400"/>
              </a:spcBef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2800" b="1" dirty="0">
                <a:latin typeface="Arial" charset="0"/>
              </a:rPr>
              <a:t>Ministarstvo financija</a:t>
            </a:r>
          </a:p>
        </p:txBody>
      </p:sp>
    </p:spTree>
    <p:extLst>
      <p:ext uri="{BB962C8B-B14F-4D97-AF65-F5344CB8AC3E}">
        <p14:creationId xmlns:p14="http://schemas.microsoft.com/office/powerpoint/2010/main" val="23128932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0"/>
            <a:ext cx="8820472" cy="656952"/>
          </a:xfrm>
        </p:spPr>
        <p:txBody>
          <a:bodyPr/>
          <a:lstStyle/>
          <a:p>
            <a:pPr lvl="1"/>
            <a:r>
              <a:rPr lang="en-US" dirty="0" err="1" smtClean="0">
                <a:solidFill>
                  <a:srgbClr val="000066"/>
                </a:solidFill>
                <a:ea typeface="+mj-ea"/>
                <a:cs typeface="+mj-cs"/>
              </a:rPr>
              <a:t>Novosti</a:t>
            </a:r>
            <a:r>
              <a:rPr lang="en-US" dirty="0" smtClean="0">
                <a:solidFill>
                  <a:srgbClr val="000066"/>
                </a:solidFill>
                <a:ea typeface="+mj-ea"/>
                <a:cs typeface="+mj-cs"/>
              </a:rPr>
              <a:t> </a:t>
            </a:r>
            <a:r>
              <a:rPr lang="hr-HR" dirty="0" smtClean="0">
                <a:solidFill>
                  <a:srgbClr val="000066"/>
                </a:solidFill>
                <a:ea typeface="+mj-ea"/>
                <a:cs typeface="+mj-cs"/>
              </a:rPr>
              <a:t>u 2018. </a:t>
            </a:r>
            <a:r>
              <a:rPr lang="en-US" dirty="0" err="1" smtClean="0">
                <a:solidFill>
                  <a:srgbClr val="000066"/>
                </a:solidFill>
                <a:ea typeface="+mj-ea"/>
                <a:cs typeface="+mj-cs"/>
              </a:rPr>
              <a:t>godini</a:t>
            </a:r>
            <a:r>
              <a:rPr lang="en-US" dirty="0" smtClean="0">
                <a:solidFill>
                  <a:srgbClr val="000066"/>
                </a:solidFill>
                <a:ea typeface="+mj-ea"/>
                <a:cs typeface="+mj-cs"/>
              </a:rPr>
              <a:t> – </a:t>
            </a:r>
            <a:r>
              <a:rPr lang="en-US" dirty="0" err="1" smtClean="0">
                <a:solidFill>
                  <a:srgbClr val="000066"/>
                </a:solidFill>
                <a:ea typeface="+mj-ea"/>
                <a:cs typeface="+mj-cs"/>
              </a:rPr>
              <a:t>nastavak</a:t>
            </a:r>
            <a:r>
              <a:rPr lang="en-US" dirty="0" smtClean="0">
                <a:solidFill>
                  <a:srgbClr val="000066"/>
                </a:solidFill>
                <a:ea typeface="+mj-ea"/>
                <a:cs typeface="+mj-cs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ea typeface="+mj-ea"/>
                <a:cs typeface="+mj-cs"/>
              </a:rPr>
              <a:t>poreznog</a:t>
            </a:r>
            <a:r>
              <a:rPr lang="en-US" dirty="0" smtClean="0">
                <a:solidFill>
                  <a:srgbClr val="000066"/>
                </a:solidFill>
                <a:ea typeface="+mj-ea"/>
                <a:cs typeface="+mj-cs"/>
              </a:rPr>
              <a:t> </a:t>
            </a:r>
            <a:r>
              <a:rPr lang="en-US" dirty="0" err="1" smtClean="0">
                <a:solidFill>
                  <a:srgbClr val="000066"/>
                </a:solidFill>
                <a:ea typeface="+mj-ea"/>
                <a:cs typeface="+mj-cs"/>
              </a:rPr>
              <a:t>rasterećenja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9552" y="908720"/>
            <a:ext cx="7272808" cy="5544715"/>
          </a:xfrm>
        </p:spPr>
        <p:txBody>
          <a:bodyPr/>
          <a:lstStyle/>
          <a:p>
            <a:pPr lvl="0" algn="just"/>
            <a:r>
              <a:rPr lang="hr-HR" b="1" dirty="0" smtClean="0">
                <a:solidFill>
                  <a:srgbClr val="000066"/>
                </a:solidFill>
              </a:rPr>
              <a:t>Ciljevi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hr-HR" dirty="0"/>
              <a:t>porezno rasterećenje i dinamiziranje tržišta automobila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hr-HR" dirty="0" smtClean="0"/>
              <a:t>veća briga za okoliš </a:t>
            </a:r>
            <a:endParaRPr lang="hr-HR" dirty="0"/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hr-HR" dirty="0"/>
              <a:t>unaprjeđenje sigurnosti cestovnog prometa </a:t>
            </a:r>
          </a:p>
          <a:p>
            <a:pPr lvl="0" algn="just"/>
            <a:r>
              <a:rPr lang="hr-HR" b="1" dirty="0" smtClean="0">
                <a:solidFill>
                  <a:srgbClr val="000066"/>
                </a:solidFill>
              </a:rPr>
              <a:t>Rasterećenje u područj</a:t>
            </a:r>
            <a:r>
              <a:rPr lang="hr-HR" b="1" dirty="0">
                <a:solidFill>
                  <a:srgbClr val="000066"/>
                </a:solidFill>
              </a:rPr>
              <a:t>u </a:t>
            </a:r>
            <a:r>
              <a:rPr lang="pt-BR" b="1" dirty="0">
                <a:solidFill>
                  <a:srgbClr val="000066"/>
                </a:solidFill>
              </a:rPr>
              <a:t>posebnog poreza na motorna vozila </a:t>
            </a:r>
            <a:endParaRPr lang="pt-BR" b="1" dirty="0" smtClean="0">
              <a:solidFill>
                <a:srgbClr val="000066"/>
              </a:solidFill>
            </a:endParaRP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pt-BR" dirty="0"/>
              <a:t>Zakon </a:t>
            </a:r>
            <a:r>
              <a:rPr lang="pl-PL" dirty="0"/>
              <a:t>o izmjenama i dopuni Zakona o posebnom porezu na motorna vozila</a:t>
            </a:r>
            <a:r>
              <a:rPr lang="en-US" dirty="0"/>
              <a:t> (</a:t>
            </a:r>
            <a:r>
              <a:rPr lang="en-US" dirty="0" err="1"/>
              <a:t>Narodne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127/17)</a:t>
            </a:r>
            <a:r>
              <a:rPr lang="pl-PL" dirty="0"/>
              <a:t> </a:t>
            </a:r>
            <a:r>
              <a:rPr lang="en-US" dirty="0" err="1"/>
              <a:t>predvidio</a:t>
            </a:r>
            <a:r>
              <a:rPr lang="en-US" dirty="0"/>
              <a:t> je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Uredbe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hr-HR" dirty="0"/>
              <a:t>način izračuna i visine sastavnica za izračun posebnog poreza na motorna vozila.</a:t>
            </a:r>
          </a:p>
          <a:p>
            <a:pPr marL="0" lvl="0" indent="0" algn="just">
              <a:buNone/>
            </a:pPr>
            <a:endParaRPr lang="hr-HR" dirty="0"/>
          </a:p>
          <a:p>
            <a:pPr marL="0" indent="0" algn="just">
              <a:buNone/>
            </a:pPr>
            <a:endParaRPr lang="hr-HR" dirty="0" smtClean="0"/>
          </a:p>
          <a:p>
            <a:pPr marL="0" indent="0" algn="just">
              <a:buNone/>
            </a:pPr>
            <a:endParaRPr lang="hr-HR" i="1" dirty="0"/>
          </a:p>
        </p:txBody>
      </p:sp>
      <p:sp>
        <p:nvSpPr>
          <p:cNvPr id="5" name="Oval 4"/>
          <p:cNvSpPr/>
          <p:nvPr/>
        </p:nvSpPr>
        <p:spPr bwMode="auto">
          <a:xfrm>
            <a:off x="3131840" y="3645024"/>
            <a:ext cx="3168352" cy="432048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1291091" y="3789040"/>
            <a:ext cx="5976664" cy="201622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endParaRPr kumimoji="0" lang="hr-H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Što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donosi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dana</a:t>
            </a:r>
            <a:r>
              <a:rPr lang="en-US" sz="1800" b="1" dirty="0" err="1" smtClean="0"/>
              <a:t>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usvojena</a:t>
            </a:r>
            <a:r>
              <a:rPr lang="en-US" sz="1800" b="1" dirty="0" smtClean="0"/>
              <a:t> </a:t>
            </a:r>
            <a:r>
              <a:rPr lang="hr-HR" sz="1800" b="1" dirty="0"/>
              <a:t>Uredba o načinu izračuna i visinama sastavnica za izračun posebnog poreza na motorna </a:t>
            </a:r>
            <a:r>
              <a:rPr lang="hr-HR" sz="1800" b="1" dirty="0" smtClean="0"/>
              <a:t>vozila</a:t>
            </a:r>
            <a:r>
              <a:rPr lang="en-US" sz="1800" b="1" dirty="0" smtClean="0"/>
              <a:t>?</a:t>
            </a:r>
            <a:endParaRPr kumimoji="0" lang="hr-H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285361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850" y="0"/>
            <a:ext cx="8496622" cy="657225"/>
          </a:xfrm>
        </p:spPr>
        <p:txBody>
          <a:bodyPr/>
          <a:lstStyle/>
          <a:p>
            <a:r>
              <a:rPr lang="hr-HR" dirty="0" smtClean="0"/>
              <a:t>Posebni porez na motorna vozila (PPMV)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836612"/>
            <a:ext cx="8424936" cy="5904756"/>
          </a:xfrm>
        </p:spPr>
        <p:txBody>
          <a:bodyPr/>
          <a:lstStyle/>
          <a:p>
            <a:pPr algn="just"/>
            <a:r>
              <a:rPr lang="hr-HR" sz="1600" b="1" dirty="0"/>
              <a:t>P</a:t>
            </a:r>
            <a:r>
              <a:rPr lang="hr-HR" sz="1600" b="1" dirty="0" smtClean="0"/>
              <a:t>orezni </a:t>
            </a:r>
            <a:r>
              <a:rPr lang="hr-HR" sz="1600" b="1" dirty="0"/>
              <a:t>teret se </a:t>
            </a:r>
            <a:r>
              <a:rPr lang="hr-HR" sz="1600" b="1" dirty="0" smtClean="0"/>
              <a:t>smanjuje u prosjeku za 1/3 </a:t>
            </a:r>
            <a:r>
              <a:rPr lang="hr-HR" sz="1600" b="1" dirty="0"/>
              <a:t>(32%) </a:t>
            </a:r>
            <a:endParaRPr lang="hr-HR" sz="1600" b="1" dirty="0" smtClean="0"/>
          </a:p>
          <a:p>
            <a:pPr algn="just"/>
            <a:r>
              <a:rPr lang="hr-HR" sz="1600" b="1" dirty="0"/>
              <a:t>O</a:t>
            </a:r>
            <a:r>
              <a:rPr lang="hr-HR" sz="1600" b="1" dirty="0" smtClean="0"/>
              <a:t>d </a:t>
            </a:r>
            <a:r>
              <a:rPr lang="hr-HR" sz="1600" b="1" dirty="0"/>
              <a:t>oporezivanja po vrijednosnom kriteriju u cijelosti se izuzimaju vozila čija je prodajna cijena niža od 150.000,00 kn: </a:t>
            </a:r>
            <a:r>
              <a:rPr lang="hr-HR" sz="1600" dirty="0"/>
              <a:t>veliki dio motornih vozila će biti izvan obuhvata poreznih škara po tom kriteriju (vozila čija je prodajna cijena niža od 150.000,00 kn predstavljaju </a:t>
            </a:r>
            <a:r>
              <a:rPr lang="hr-HR" sz="1600" b="1" dirty="0"/>
              <a:t>65% svih novih prodanih vozila</a:t>
            </a:r>
            <a:r>
              <a:rPr lang="hr-HR" sz="1600" dirty="0"/>
              <a:t>)</a:t>
            </a:r>
          </a:p>
          <a:p>
            <a:pPr algn="just"/>
            <a:r>
              <a:rPr lang="hr-HR" sz="1600" b="1" dirty="0"/>
              <a:t>V</a:t>
            </a:r>
            <a:r>
              <a:rPr lang="hr-HR" sz="1600" b="1" dirty="0" smtClean="0"/>
              <a:t>eći </a:t>
            </a:r>
            <a:r>
              <a:rPr lang="hr-HR" sz="1600" b="1" dirty="0"/>
              <a:t>naglasak na emisiju CO</a:t>
            </a:r>
            <a:r>
              <a:rPr lang="hr-HR" sz="1600" b="1" baseline="-25000" dirty="0"/>
              <a:t>2</a:t>
            </a:r>
            <a:r>
              <a:rPr lang="hr-HR" sz="1600" b="1" dirty="0"/>
              <a:t> kao </a:t>
            </a:r>
            <a:r>
              <a:rPr lang="hr-HR" sz="1600" b="1" dirty="0" smtClean="0"/>
              <a:t>kriterij </a:t>
            </a:r>
            <a:r>
              <a:rPr lang="hr-HR" sz="1600" b="1" dirty="0"/>
              <a:t>za </a:t>
            </a:r>
            <a:r>
              <a:rPr lang="hr-HR" sz="1600" b="1" dirty="0" smtClean="0"/>
              <a:t>oporezivanje</a:t>
            </a:r>
            <a:r>
              <a:rPr lang="hr-HR" sz="1600" dirty="0" smtClean="0"/>
              <a:t>: sadašnji </a:t>
            </a:r>
            <a:r>
              <a:rPr lang="hr-HR" sz="1600" dirty="0"/>
              <a:t>omjer u prihodima od </a:t>
            </a:r>
            <a:r>
              <a:rPr lang="hr-HR" sz="1600" dirty="0" smtClean="0"/>
              <a:t>PPMV-a od </a:t>
            </a:r>
            <a:r>
              <a:rPr lang="hr-HR" sz="1600" b="1" u="sng" dirty="0"/>
              <a:t>53</a:t>
            </a:r>
            <a:r>
              <a:rPr lang="hr-HR" sz="1600" b="1" u="sng" dirty="0" smtClean="0"/>
              <a:t>%–47</a:t>
            </a:r>
            <a:r>
              <a:rPr lang="hr-HR" sz="1600" b="1" u="sng" dirty="0"/>
              <a:t>%</a:t>
            </a:r>
            <a:r>
              <a:rPr lang="hr-HR" sz="1600" u="sng" dirty="0"/>
              <a:t> </a:t>
            </a:r>
            <a:r>
              <a:rPr lang="hr-HR" sz="1600" dirty="0"/>
              <a:t>u korist vrijednosne prema CO</a:t>
            </a:r>
            <a:r>
              <a:rPr lang="hr-HR" sz="1600" baseline="-25000" dirty="0"/>
              <a:t>2 </a:t>
            </a:r>
            <a:r>
              <a:rPr lang="hr-HR" sz="1600" dirty="0"/>
              <a:t>komponenti na ovaj način se predviđa korigirati na omjer </a:t>
            </a:r>
            <a:r>
              <a:rPr lang="hr-HR" sz="1600" b="1" u="sng" dirty="0"/>
              <a:t>68</a:t>
            </a:r>
            <a:r>
              <a:rPr lang="hr-HR" sz="1600" b="1" u="sng" dirty="0" smtClean="0"/>
              <a:t>%–32</a:t>
            </a:r>
            <a:r>
              <a:rPr lang="hr-HR" sz="1600" b="1" u="sng" dirty="0"/>
              <a:t>%</a:t>
            </a:r>
            <a:r>
              <a:rPr lang="hr-HR" sz="1600" u="sng" dirty="0"/>
              <a:t> </a:t>
            </a:r>
            <a:r>
              <a:rPr lang="hr-HR" sz="1600" dirty="0"/>
              <a:t>u korist CO</a:t>
            </a:r>
            <a:r>
              <a:rPr lang="hr-HR" sz="1600" baseline="-25000" dirty="0"/>
              <a:t>2 </a:t>
            </a:r>
            <a:r>
              <a:rPr lang="hr-HR" sz="1600" dirty="0"/>
              <a:t>komponente  </a:t>
            </a:r>
          </a:p>
          <a:p>
            <a:pPr lvl="0" algn="just"/>
            <a:r>
              <a:rPr lang="hr-HR" sz="1600" b="1" dirty="0"/>
              <a:t>P</a:t>
            </a:r>
            <a:r>
              <a:rPr lang="hr-HR" sz="1600" b="1" dirty="0" smtClean="0"/>
              <a:t>ovoljniji </a:t>
            </a:r>
            <a:r>
              <a:rPr lang="hr-HR" sz="1600" b="1" dirty="0"/>
              <a:t>porezni tretman</a:t>
            </a:r>
            <a:r>
              <a:rPr lang="hr-HR" sz="1600" dirty="0"/>
              <a:t> motornih vozila s </a:t>
            </a:r>
            <a:r>
              <a:rPr lang="hr-HR" sz="1600" b="1" dirty="0"/>
              <a:t>novijom i ekološki prihvatljivijom tehnologijom </a:t>
            </a:r>
            <a:r>
              <a:rPr lang="hr-HR" sz="1600" dirty="0"/>
              <a:t>s temeljnim ciljem: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hr-HR" dirty="0"/>
              <a:t>postizanja većeg udjela novih motornih vozila u odnosu na rabljene (sada je omjer 55% novih i 45% rabljenih)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hr-HR" dirty="0"/>
              <a:t>pomlađivanja unesenih rabljenih vozila (u prvih 6 mjeseci 2017. u odnosu na isto razdoblje 2016. evidentan je pad prosječne starosti unesenih rabljenih motornih vozila s 8,70 na 7,41 godinu)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hr-HR" dirty="0"/>
              <a:t>smanjenja prosječnih emisija CO</a:t>
            </a:r>
            <a:r>
              <a:rPr lang="hr-HR" baseline="-25000" dirty="0"/>
              <a:t>2 </a:t>
            </a:r>
            <a:r>
              <a:rPr lang="hr-HR" dirty="0"/>
              <a:t>kod vozila (u prvih 6 mjeseci 2017. u odnosu na isto razdoblje 2016. evidentan je pad broja rabljenih motornih vozila na dizel koja emitiraju preko 140 g/km, i to za preko 65</a:t>
            </a:r>
            <a:r>
              <a:rPr lang="hr-HR" dirty="0" smtClean="0"/>
              <a:t>%)</a:t>
            </a:r>
          </a:p>
          <a:p>
            <a:pPr algn="just"/>
            <a:endParaRPr lang="hr-HR" dirty="0"/>
          </a:p>
          <a:p>
            <a:pPr marL="0" indent="0" algn="just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4121069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PPMV-vrijednosna komponenta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8927"/>
              </p:ext>
            </p:extLst>
          </p:nvPr>
        </p:nvGraphicFramePr>
        <p:xfrm>
          <a:off x="251520" y="1268759"/>
          <a:ext cx="8568952" cy="4176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8" name="Worksheet" r:id="rId4" imgW="6962843" imgH="3000375" progId="Excel.Sheet.12">
                  <p:embed/>
                </p:oleObj>
              </mc:Choice>
              <mc:Fallback>
                <p:oleObj name="Worksheet" r:id="rId4" imgW="6962843" imgH="300037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520" y="1268759"/>
                        <a:ext cx="8568952" cy="4176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87632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to znači?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208502"/>
              </p:ext>
            </p:extLst>
          </p:nvPr>
        </p:nvGraphicFramePr>
        <p:xfrm>
          <a:off x="323528" y="836712"/>
          <a:ext cx="8496944" cy="5328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1" name="Worksheet" r:id="rId4" imgW="4467157" imgH="3371850" progId="Excel.Sheet.12">
                  <p:embed/>
                </p:oleObj>
              </mc:Choice>
              <mc:Fallback>
                <p:oleObj name="Worksheet" r:id="rId4" imgW="4467157" imgH="33718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3528" y="836712"/>
                        <a:ext cx="8496944" cy="53285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54671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2981571"/>
              </p:ext>
            </p:extLst>
          </p:nvPr>
        </p:nvGraphicFramePr>
        <p:xfrm>
          <a:off x="107504" y="116632"/>
          <a:ext cx="8856984" cy="661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0" name="Worksheet" r:id="rId4" imgW="6524557" imgH="6362790" progId="Excel.Sheet.12">
                  <p:embed/>
                </p:oleObj>
              </mc:Choice>
              <mc:Fallback>
                <p:oleObj name="Worksheet" r:id="rId4" imgW="6524557" imgH="636279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504" y="116632"/>
                        <a:ext cx="8856984" cy="6610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895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568952" cy="468312"/>
          </a:xfrm>
        </p:spPr>
        <p:txBody>
          <a:bodyPr/>
          <a:lstStyle/>
          <a:p>
            <a:r>
              <a:rPr lang="hr-HR" dirty="0" smtClean="0"/>
              <a:t>Ostale promjene vezane za oporezivanje automobila </a:t>
            </a:r>
            <a:endParaRPr lang="hr-HR" dirty="0"/>
          </a:p>
        </p:txBody>
      </p:sp>
      <p:sp>
        <p:nvSpPr>
          <p:cNvPr id="6" name="Pravokutnik 5"/>
          <p:cNvSpPr/>
          <p:nvPr/>
        </p:nvSpPr>
        <p:spPr>
          <a:xfrm>
            <a:off x="251520" y="1268760"/>
            <a:ext cx="8280920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spcBef>
                <a:spcPts val="2200"/>
              </a:spcBef>
              <a:buClr>
                <a:srgbClr val="3783FF"/>
              </a:buClr>
              <a:buSzPct val="123000"/>
              <a:buFont typeface="Symbol" pitchFamily="18" charset="2"/>
              <a:buChar char="¨"/>
            </a:pPr>
            <a:r>
              <a:rPr lang="hr-HR" sz="1800" b="1" dirty="0" smtClean="0">
                <a:latin typeface="+mn-lt"/>
                <a:ea typeface="+mn-ea"/>
              </a:rPr>
              <a:t>Od 1.1.2017. - godišnji </a:t>
            </a:r>
            <a:r>
              <a:rPr lang="hr-HR" sz="1800" b="1" dirty="0">
                <a:latin typeface="+mn-lt"/>
                <a:ea typeface="+mn-ea"/>
              </a:rPr>
              <a:t>porez na cestovna motorna </a:t>
            </a:r>
            <a:r>
              <a:rPr lang="hr-HR" sz="1800" b="1" dirty="0" smtClean="0">
                <a:latin typeface="+mn-lt"/>
                <a:ea typeface="+mn-ea"/>
              </a:rPr>
              <a:t>vozila (CMV) plaća se </a:t>
            </a:r>
            <a:r>
              <a:rPr lang="hr-HR" sz="1800" b="1" dirty="0">
                <a:latin typeface="+mn-lt"/>
                <a:ea typeface="+mn-ea"/>
              </a:rPr>
              <a:t>prilikom registracije u stanicama za tehnički </a:t>
            </a:r>
            <a:r>
              <a:rPr lang="hr-HR" sz="1800" b="1" dirty="0" smtClean="0">
                <a:latin typeface="+mn-lt"/>
                <a:ea typeface="+mn-ea"/>
              </a:rPr>
              <a:t>pregled</a:t>
            </a:r>
          </a:p>
          <a:p>
            <a:pPr marL="742950" lvl="1" indent="-285750" algn="just" eaLnBrk="0" hangingPunct="0">
              <a:spcBef>
                <a:spcPts val="400"/>
              </a:spcBef>
              <a:buClr>
                <a:srgbClr val="000066"/>
              </a:buClr>
              <a:buSzPct val="77000"/>
              <a:buFont typeface="Wingdings" panose="05000000000000000000" pitchFamily="2" charset="2"/>
              <a:buChar char="q"/>
            </a:pPr>
            <a:r>
              <a:rPr lang="hr-HR" sz="1600" kern="0" dirty="0" smtClean="0">
                <a:solidFill>
                  <a:srgbClr val="000066"/>
                </a:solidFill>
                <a:ea typeface="ＭＳ Ｐゴシック"/>
              </a:rPr>
              <a:t>do tada </a:t>
            </a:r>
            <a:r>
              <a:rPr lang="hr-HR" sz="1600" kern="0" dirty="0">
                <a:solidFill>
                  <a:srgbClr val="000066"/>
                </a:solidFill>
                <a:ea typeface="ＭＳ Ｐゴシック"/>
              </a:rPr>
              <a:t>se taj porez plaćao temeljem rješenja Porezne uprave, koje su vlasnici automobila dobivali poštom. </a:t>
            </a:r>
          </a:p>
          <a:p>
            <a:pPr marL="342900" indent="-342900" algn="just" eaLnBrk="0" hangingPunct="0">
              <a:spcBef>
                <a:spcPts val="2200"/>
              </a:spcBef>
              <a:buClr>
                <a:srgbClr val="3783FF"/>
              </a:buClr>
              <a:buSzPct val="123000"/>
              <a:buFont typeface="Symbol" pitchFamily="18" charset="2"/>
              <a:buChar char="¨"/>
            </a:pPr>
            <a:r>
              <a:rPr lang="hr-HR" sz="1800" b="1" kern="0" dirty="0" smtClean="0">
                <a:solidFill>
                  <a:srgbClr val="000066"/>
                </a:solidFill>
                <a:ea typeface="ＭＳ Ｐゴシック"/>
              </a:rPr>
              <a:t>Od 1.1.2018. - rasterećenje </a:t>
            </a:r>
            <a:r>
              <a:rPr lang="hr-HR" sz="1800" b="1" kern="0" dirty="0">
                <a:solidFill>
                  <a:srgbClr val="000066"/>
                </a:solidFill>
                <a:ea typeface="ＭＳ Ｐゴシック"/>
              </a:rPr>
              <a:t>u području PDV-a</a:t>
            </a:r>
            <a:endParaRPr lang="en-US" sz="1800" b="1" kern="0" dirty="0">
              <a:solidFill>
                <a:srgbClr val="000066"/>
              </a:solidFill>
              <a:latin typeface="Frutiger 55 Roman"/>
              <a:ea typeface="ＭＳ Ｐゴシック"/>
            </a:endParaRPr>
          </a:p>
          <a:p>
            <a:pPr marL="742950" lvl="1" indent="-285750" algn="just" eaLnBrk="0" hangingPunct="0">
              <a:spcBef>
                <a:spcPts val="400"/>
              </a:spcBef>
              <a:buClr>
                <a:srgbClr val="000066"/>
              </a:buClr>
              <a:buSzPct val="77000"/>
              <a:buFont typeface="Wingdings" panose="05000000000000000000" pitchFamily="2" charset="2"/>
              <a:buChar char="q"/>
            </a:pPr>
            <a:r>
              <a:rPr lang="hr-HR" sz="1600" kern="0" dirty="0">
                <a:solidFill>
                  <a:srgbClr val="000066"/>
                </a:solidFill>
                <a:ea typeface="ＭＳ Ｐゴシック"/>
              </a:rPr>
              <a:t>Poduzetnicima u sustavu PDV-a - omogućuje se povrat 50% pretporeza za nabavu ili najam osobnih automobila i drugih sredstava za osobni prijevoz do vrijednosti od 400.000 kuna</a:t>
            </a:r>
            <a:r>
              <a:rPr lang="hr-HR" sz="1600" kern="0" dirty="0" smtClean="0">
                <a:solidFill>
                  <a:srgbClr val="000066"/>
                </a:solidFill>
                <a:ea typeface="ＭＳ Ｐゴシック"/>
              </a:rPr>
              <a:t>.</a:t>
            </a:r>
            <a:endParaRPr lang="hr-HR" sz="1800" b="1" dirty="0" smtClean="0">
              <a:latin typeface="+mn-lt"/>
              <a:ea typeface="+mn-ea"/>
            </a:endParaRPr>
          </a:p>
          <a:p>
            <a:pPr algn="just" eaLnBrk="0" hangingPunct="0">
              <a:spcBef>
                <a:spcPts val="0"/>
              </a:spcBef>
              <a:buClr>
                <a:srgbClr val="3783FF"/>
              </a:buClr>
              <a:buSzPct val="123000"/>
            </a:pPr>
            <a:endParaRPr lang="hr-HR" sz="1800" b="1" dirty="0" smtClean="0">
              <a:latin typeface="+mn-lt"/>
              <a:ea typeface="+mn-ea"/>
            </a:endParaRPr>
          </a:p>
          <a:p>
            <a:pPr marL="342900" indent="-342900" algn="just" eaLnBrk="0" hangingPunct="0">
              <a:spcBef>
                <a:spcPts val="0"/>
              </a:spcBef>
              <a:buClr>
                <a:srgbClr val="3783FF"/>
              </a:buClr>
              <a:buSzPct val="123000"/>
              <a:buFont typeface="Symbol" pitchFamily="18" charset="2"/>
              <a:buChar char="¨"/>
            </a:pPr>
            <a:r>
              <a:rPr lang="hr-HR" sz="1800" b="1" kern="0" dirty="0" smtClean="0">
                <a:solidFill>
                  <a:srgbClr val="000066"/>
                </a:solidFill>
                <a:ea typeface="ＭＳ Ｐゴシック"/>
              </a:rPr>
              <a:t>Od 1.1. 2018. </a:t>
            </a:r>
            <a:r>
              <a:rPr lang="hr-HR" sz="1800" b="1" kern="0" dirty="0">
                <a:solidFill>
                  <a:srgbClr val="000066"/>
                </a:solidFill>
                <a:ea typeface="ＭＳ Ｐゴシック"/>
              </a:rPr>
              <a:t>-</a:t>
            </a:r>
            <a:r>
              <a:rPr lang="hr-HR" sz="1800" b="1" kern="0" dirty="0" smtClean="0">
                <a:solidFill>
                  <a:srgbClr val="000066"/>
                </a:solidFill>
                <a:ea typeface="ＭＳ Ｐゴシック"/>
              </a:rPr>
              <a:t> kod prijenosa </a:t>
            </a:r>
            <a:r>
              <a:rPr lang="hr-HR" sz="1800" b="1" kern="0" dirty="0">
                <a:solidFill>
                  <a:srgbClr val="000066"/>
                </a:solidFill>
                <a:ea typeface="ＭＳ Ｐゴシック"/>
              </a:rPr>
              <a:t>vlasništva rabljenih vozila </a:t>
            </a:r>
            <a:r>
              <a:rPr lang="hr-HR" sz="1800" b="1" kern="0" dirty="0" smtClean="0">
                <a:solidFill>
                  <a:srgbClr val="000066"/>
                </a:solidFill>
                <a:ea typeface="ＭＳ Ｐゴシック"/>
              </a:rPr>
              <a:t>ukida </a:t>
            </a:r>
            <a:r>
              <a:rPr lang="hr-HR" sz="1800" b="1" kern="0" dirty="0">
                <a:solidFill>
                  <a:srgbClr val="000066"/>
                </a:solidFill>
                <a:ea typeface="ＭＳ Ｐゴシック"/>
              </a:rPr>
              <a:t>se porez na stjecanje rabljenih vozila i zamjenjuje plaćanjem upravne pristojbe bez potrebe ovjere ugovora kod javnog </a:t>
            </a:r>
            <a:r>
              <a:rPr lang="hr-HR" sz="1800" b="1" kern="0" dirty="0" smtClean="0">
                <a:solidFill>
                  <a:srgbClr val="000066"/>
                </a:solidFill>
                <a:ea typeface="ＭＳ Ｐゴシック"/>
              </a:rPr>
              <a:t>bilježnika</a:t>
            </a:r>
            <a:endParaRPr lang="hr-HR" sz="1800" b="1" dirty="0">
              <a:latin typeface="+mn-lt"/>
              <a:ea typeface="+mn-ea"/>
            </a:endParaRPr>
          </a:p>
          <a:p>
            <a:pPr marL="742950" lvl="1" indent="-285750" algn="just" eaLnBrk="0" hangingPunct="0">
              <a:spcBef>
                <a:spcPts val="0"/>
              </a:spcBef>
              <a:buClr>
                <a:schemeClr val="tx1"/>
              </a:buClr>
              <a:buSzPct val="77000"/>
              <a:buFont typeface="Wingdings" panose="05000000000000000000" pitchFamily="2" charset="2"/>
              <a:buChar char="q"/>
            </a:pPr>
            <a:r>
              <a:rPr lang="hr-HR" sz="1600" dirty="0">
                <a:latin typeface="+mn-lt"/>
                <a:ea typeface="+mn-ea"/>
              </a:rPr>
              <a:t>značajno pojednostavljene provedbe postupka prijenosa </a:t>
            </a:r>
            <a:r>
              <a:rPr lang="hr-HR" sz="1600" dirty="0" smtClean="0">
                <a:latin typeface="+mn-lt"/>
                <a:ea typeface="+mn-ea"/>
              </a:rPr>
              <a:t>vlasništva</a:t>
            </a:r>
            <a:r>
              <a:rPr lang="en-US" sz="1600" dirty="0" smtClean="0">
                <a:latin typeface="+mn-lt"/>
                <a:ea typeface="+mn-ea"/>
              </a:rPr>
              <a:t> </a:t>
            </a:r>
          </a:p>
          <a:p>
            <a:pPr marL="1200150" lvl="2" indent="-285750" algn="just" eaLnBrk="0" hangingPunct="0">
              <a:spcBef>
                <a:spcPts val="400"/>
              </a:spcBef>
              <a:buClr>
                <a:schemeClr val="tx1"/>
              </a:buClr>
              <a:buSzPct val="77000"/>
              <a:buFont typeface="Wingdings" panose="05000000000000000000" pitchFamily="2" charset="2"/>
              <a:buChar char="q"/>
            </a:pPr>
            <a:r>
              <a:rPr lang="en-US" sz="1600" dirty="0" smtClean="0">
                <a:latin typeface="+mn-lt"/>
                <a:ea typeface="+mn-ea"/>
              </a:rPr>
              <a:t>do 1.1.2018. tri </a:t>
            </a:r>
            <a:r>
              <a:rPr lang="en-US" sz="1600" dirty="0" err="1" smtClean="0">
                <a:latin typeface="+mn-lt"/>
                <a:ea typeface="+mn-ea"/>
              </a:rPr>
              <a:t>koraka</a:t>
            </a:r>
            <a:r>
              <a:rPr lang="en-US" sz="1600" dirty="0" smtClean="0">
                <a:latin typeface="+mn-lt"/>
                <a:ea typeface="+mn-ea"/>
              </a:rPr>
              <a:t>: </a:t>
            </a:r>
            <a:r>
              <a:rPr lang="en-US" sz="1600" dirty="0" err="1" smtClean="0">
                <a:latin typeface="+mn-lt"/>
                <a:ea typeface="+mn-ea"/>
              </a:rPr>
              <a:t>Javni</a:t>
            </a:r>
            <a:r>
              <a:rPr lang="en-US" sz="1600" dirty="0" smtClean="0">
                <a:latin typeface="+mn-lt"/>
                <a:ea typeface="+mn-ea"/>
              </a:rPr>
              <a:t> </a:t>
            </a:r>
            <a:r>
              <a:rPr lang="en-US" sz="1600" dirty="0" err="1" smtClean="0">
                <a:latin typeface="+mn-lt"/>
                <a:ea typeface="+mn-ea"/>
              </a:rPr>
              <a:t>bilježnik</a:t>
            </a:r>
            <a:r>
              <a:rPr lang="en-US" sz="1600" dirty="0">
                <a:latin typeface="+mn-lt"/>
                <a:ea typeface="+mn-ea"/>
              </a:rPr>
              <a:t> -</a:t>
            </a:r>
            <a:r>
              <a:rPr lang="en-US" sz="1600" dirty="0" smtClean="0">
                <a:latin typeface="+mn-lt"/>
                <a:ea typeface="+mn-ea"/>
              </a:rPr>
              <a:t> PU - MUP</a:t>
            </a:r>
          </a:p>
          <a:p>
            <a:pPr marL="1200150" lvl="2" indent="-285750" algn="just" eaLnBrk="0" hangingPunct="0">
              <a:spcBef>
                <a:spcPts val="400"/>
              </a:spcBef>
              <a:buClr>
                <a:schemeClr val="tx1"/>
              </a:buClr>
              <a:buSzPct val="77000"/>
              <a:buFont typeface="Wingdings" panose="05000000000000000000" pitchFamily="2" charset="2"/>
              <a:buChar char="q"/>
            </a:pPr>
            <a:r>
              <a:rPr lang="en-US" sz="1600" dirty="0" smtClean="0">
                <a:latin typeface="+mn-lt"/>
                <a:ea typeface="+mn-ea"/>
              </a:rPr>
              <a:t>od 1.1.2018.</a:t>
            </a:r>
            <a:r>
              <a:rPr lang="hr-HR" sz="1600" dirty="0" smtClean="0">
                <a:latin typeface="+mn-lt"/>
                <a:ea typeface="+mn-ea"/>
              </a:rPr>
              <a:t> </a:t>
            </a:r>
            <a:r>
              <a:rPr lang="hr-HR" sz="1600" b="1" dirty="0">
                <a:latin typeface="+mn-lt"/>
                <a:ea typeface="+mn-ea"/>
              </a:rPr>
              <a:t>sve se obavlja na jednom </a:t>
            </a:r>
            <a:r>
              <a:rPr lang="hr-HR" sz="1600" b="1" dirty="0" smtClean="0">
                <a:latin typeface="+mn-lt"/>
                <a:ea typeface="+mn-ea"/>
              </a:rPr>
              <a:t>mjestu </a:t>
            </a:r>
            <a:r>
              <a:rPr lang="hr-HR" sz="1600" dirty="0" smtClean="0">
                <a:latin typeface="+mn-lt"/>
                <a:ea typeface="+mn-ea"/>
              </a:rPr>
              <a:t>(stanica za tehnički pregled)</a:t>
            </a:r>
          </a:p>
          <a:p>
            <a:pPr lvl="2" algn="just" eaLnBrk="0" hangingPunct="0">
              <a:spcBef>
                <a:spcPts val="400"/>
              </a:spcBef>
              <a:buClr>
                <a:schemeClr val="tx1"/>
              </a:buClr>
              <a:buSzPct val="77000"/>
            </a:pPr>
            <a:endParaRPr lang="hr-HR" sz="1600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658890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Primjeri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368667"/>
              </p:ext>
            </p:extLst>
          </p:nvPr>
        </p:nvGraphicFramePr>
        <p:xfrm>
          <a:off x="107506" y="692700"/>
          <a:ext cx="8784975" cy="5334454"/>
        </p:xfrm>
        <a:graphic>
          <a:graphicData uri="http://schemas.openxmlformats.org/drawingml/2006/table">
            <a:tbl>
              <a:tblPr/>
              <a:tblGrid>
                <a:gridCol w="2041579"/>
                <a:gridCol w="593914"/>
                <a:gridCol w="316833"/>
                <a:gridCol w="1008112"/>
                <a:gridCol w="1199189"/>
                <a:gridCol w="940363"/>
                <a:gridCol w="1028800"/>
                <a:gridCol w="864096"/>
                <a:gridCol w="792089"/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 dirty="0">
                        <a:solidFill>
                          <a:srgbClr val="37269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76" marR="4976" marT="4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 dirty="0">
                        <a:solidFill>
                          <a:srgbClr val="37269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76" marR="4976" marT="4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 dirty="0">
                        <a:solidFill>
                          <a:srgbClr val="37269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76" marR="4976" marT="4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 dirty="0">
                        <a:solidFill>
                          <a:srgbClr val="37269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76" marR="4976" marT="49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hr-H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31.12.2017.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 1.1.2018.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95631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Marka/Tip/Model, snaga, godina starosti 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hr-HR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rijednost</a:t>
                      </a:r>
                      <a:r>
                        <a:rPr lang="hr-H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vozila</a:t>
                      </a:r>
                      <a:br>
                        <a:rPr lang="hr-H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hr-HR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76" marR="4976" marT="4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hr-HR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avni</a:t>
                      </a:r>
                      <a:r>
                        <a:rPr lang="hr-H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bilježnik ovjera potpisa </a:t>
                      </a:r>
                    </a:p>
                  </a:txBody>
                  <a:tcPr marL="4976" marR="4976" marT="4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Porezna uprava porez 5%</a:t>
                      </a:r>
                    </a:p>
                  </a:txBody>
                  <a:tcPr marL="4976" marR="4976" marT="4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MUP prijenos</a:t>
                      </a:r>
                    </a:p>
                  </a:txBody>
                  <a:tcPr marL="4976" marR="4976" marT="4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Stanica za tehnički pregled - upravna pristojba</a:t>
                      </a:r>
                    </a:p>
                  </a:txBody>
                  <a:tcPr marL="4976" marR="4976" marT="4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18772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Peugeot/107/1.0 Trendy, 50 kw, star 7 godina 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27,155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1,357.75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72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Opel/Corsa/1.2 </a:t>
                      </a:r>
                      <a:r>
                        <a:rPr lang="it-IT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Enjoy</a:t>
                      </a:r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51 </a:t>
                      </a:r>
                      <a:r>
                        <a:rPr lang="it-IT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kw</a:t>
                      </a:r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star 4 godine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49,857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2,492.85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1,785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25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VW/Golf/1.9 TDI 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Trendline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77 kw, star 8 godina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54,723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2,736.15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1,155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25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VW/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Passat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/1.9 TDI 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Comfortline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110 kw, star 1 godinu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205,359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10,267.95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5,500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25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sv-SE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Suzuki/Vitara/1.6 Special Edition, 88 kw, star 1 godinu 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122,792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6,139.60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4,400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25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Nissan/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Qashqai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/1.5 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dCi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Acenta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88 kw, star 3 godine 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120,473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6,023.65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3,240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72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Toyota/RAV 4/2.0 D-4D, 85 kw, star 11 godina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57,514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2,875.70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72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BMW/serija 2/220d, 140 kw, star 1 godinu 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239,744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11,987.20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7,000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25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VW/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Touran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/1.6 TDI 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Trendline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81 kw, star 1 godinu 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152,862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7,643.10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4,050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25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Renault/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Scenic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/1.5 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dCi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Expression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78 kw, star 5 godina 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72,461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3,623.05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2,340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25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Opel/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Zafira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/1.7 CDTI 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Enjoy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81 kw, star 9 godina 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42,613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2,130.65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1,215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25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Renault/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Scenic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/1.9 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dCi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Expression</a:t>
                      </a:r>
                      <a:r>
                        <a:rPr lang="hr-H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88 kw, star 13 godina</a:t>
                      </a:r>
                    </a:p>
                  </a:txBody>
                  <a:tcPr marL="4976" marR="4976" marT="4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27,442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kn i više 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1,372.10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upis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880 kn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kn po kw</a:t>
                      </a:r>
                    </a:p>
                  </a:txBody>
                  <a:tcPr marL="4976" marR="4976" marT="4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0000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hr-HR" dirty="0" smtClean="0"/>
              <a:t>Hvala na pažnji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3888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">
  <a:themeElements>
    <a:clrScheme name="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BC0327"/>
      </a:accent1>
      <a:accent2>
        <a:srgbClr val="10A5E1"/>
      </a:accent2>
      <a:accent3>
        <a:srgbClr val="FFFFFF"/>
      </a:accent3>
      <a:accent4>
        <a:srgbClr val="000056"/>
      </a:accent4>
      <a:accent5>
        <a:srgbClr val="DAAAAC"/>
      </a:accent5>
      <a:accent6>
        <a:srgbClr val="0D95CC"/>
      </a:accent6>
      <a:hlink>
        <a:srgbClr val="F8E530"/>
      </a:hlink>
      <a:folHlink>
        <a:srgbClr val="47E210"/>
      </a:folHlink>
    </a:clrScheme>
    <a:fontScheme name="BAC">
      <a:majorFont>
        <a:latin typeface="Frutiger 55 Roman"/>
        <a:ea typeface=""/>
        <a:cs typeface=""/>
      </a:majorFont>
      <a:minorFont>
        <a:latin typeface="Frutiger 55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A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9814</TotalTime>
  <Words>831</Words>
  <Application>Microsoft Office PowerPoint</Application>
  <PresentationFormat>On-screen Show (4:3)</PresentationFormat>
  <Paragraphs>130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BAC</vt:lpstr>
      <vt:lpstr>Office tema</vt:lpstr>
      <vt:lpstr>Presentation</vt:lpstr>
      <vt:lpstr>Worksheet</vt:lpstr>
      <vt:lpstr>Novosti u oporezivanju automobila</vt:lpstr>
      <vt:lpstr>Novosti u 2018. godini – nastavak poreznog rasterećenja</vt:lpstr>
      <vt:lpstr>Posebni porez na motorna vozila (PPMV)</vt:lpstr>
      <vt:lpstr>PPMV-vrijednosna komponenta</vt:lpstr>
      <vt:lpstr>Što to znači?</vt:lpstr>
      <vt:lpstr>PowerPoint Presentation</vt:lpstr>
      <vt:lpstr>Ostale promjene vezane za oporezivanje automobila </vt:lpstr>
      <vt:lpstr>Primjeri</vt:lpstr>
      <vt:lpstr>Hvala na pažnji</vt:lpstr>
    </vt:vector>
  </TitlesOfParts>
  <Company>mfin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mfadmin</dc:creator>
  <cp:lastModifiedBy>Gabrijela Matić</cp:lastModifiedBy>
  <cp:revision>1034</cp:revision>
  <cp:lastPrinted>2018-01-11T07:45:42Z</cp:lastPrinted>
  <dcterms:created xsi:type="dcterms:W3CDTF">2006-10-09T13:07:54Z</dcterms:created>
  <dcterms:modified xsi:type="dcterms:W3CDTF">2018-01-11T11:25:56Z</dcterms:modified>
</cp:coreProperties>
</file>