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handoutMasterIdLst>
    <p:handoutMasterId r:id="rId41"/>
  </p:handoutMasterIdLst>
  <p:sldIdLst>
    <p:sldId id="258" r:id="rId2"/>
    <p:sldId id="338" r:id="rId3"/>
    <p:sldId id="368" r:id="rId4"/>
    <p:sldId id="276" r:id="rId5"/>
    <p:sldId id="322" r:id="rId6"/>
    <p:sldId id="343" r:id="rId7"/>
    <p:sldId id="317" r:id="rId8"/>
    <p:sldId id="333" r:id="rId9"/>
    <p:sldId id="334" r:id="rId10"/>
    <p:sldId id="335" r:id="rId11"/>
    <p:sldId id="337" r:id="rId12"/>
    <p:sldId id="340" r:id="rId13"/>
    <p:sldId id="341" r:id="rId14"/>
    <p:sldId id="342" r:id="rId15"/>
    <p:sldId id="367" r:id="rId16"/>
    <p:sldId id="344" r:id="rId17"/>
    <p:sldId id="345" r:id="rId18"/>
    <p:sldId id="346" r:id="rId19"/>
    <p:sldId id="347" r:id="rId20"/>
    <p:sldId id="348" r:id="rId21"/>
    <p:sldId id="349" r:id="rId22"/>
    <p:sldId id="350" r:id="rId23"/>
    <p:sldId id="351" r:id="rId24"/>
    <p:sldId id="352" r:id="rId25"/>
    <p:sldId id="353" r:id="rId26"/>
    <p:sldId id="354" r:id="rId27"/>
    <p:sldId id="355" r:id="rId28"/>
    <p:sldId id="356" r:id="rId29"/>
    <p:sldId id="357" r:id="rId30"/>
    <p:sldId id="358" r:id="rId31"/>
    <p:sldId id="359" r:id="rId32"/>
    <p:sldId id="360" r:id="rId33"/>
    <p:sldId id="361" r:id="rId34"/>
    <p:sldId id="362" r:id="rId35"/>
    <p:sldId id="363" r:id="rId36"/>
    <p:sldId id="364" r:id="rId37"/>
    <p:sldId id="365" r:id="rId38"/>
    <p:sldId id="366" r:id="rId39"/>
  </p:sldIdLst>
  <p:sldSz cx="12192000" cy="6858000"/>
  <p:notesSz cx="6735763" cy="9866313"/>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3" d="100"/>
          <a:sy n="113" d="100"/>
        </p:scale>
        <p:origin x="4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534B97-D0CC-D645-A1D9-E6AB94F84A19}" type="doc">
      <dgm:prSet loTypeId="urn:microsoft.com/office/officeart/2005/8/layout/bProcess4" loCatId="" qsTypeId="urn:microsoft.com/office/officeart/2005/8/quickstyle/simple1" qsCatId="simple" csTypeId="urn:microsoft.com/office/officeart/2005/8/colors/accent6_2" csCatId="accent6" phldr="1"/>
      <dgm:spPr/>
      <dgm:t>
        <a:bodyPr/>
        <a:lstStyle/>
        <a:p>
          <a:endParaRPr lang="hr-HR"/>
        </a:p>
      </dgm:t>
    </dgm:pt>
    <dgm:pt modelId="{AE67E922-E1E4-3644-BBDC-C08606BE7348}">
      <dgm:prSet phldrT="[Text]" custT="1"/>
      <dgm:spPr>
        <a:solidFill>
          <a:srgbClr val="F7994B"/>
        </a:solidFill>
      </dgm:spPr>
      <dgm:t>
        <a:bodyPr/>
        <a:lstStyle/>
        <a:p>
          <a:pPr>
            <a:lnSpc>
              <a:spcPct val="100000"/>
            </a:lnSpc>
          </a:pPr>
          <a:r>
            <a:rPr lang="hr-HR" sz="1050" b="1" i="0" noProof="0" dirty="0" smtClean="0">
              <a:latin typeface="Trebuchet MS" charset="0"/>
              <a:ea typeface="Trebuchet MS" charset="0"/>
              <a:cs typeface="Trebuchet MS" charset="0"/>
            </a:rPr>
            <a:t>Potpisivanje pisma namjere od formiranja Razvojnog sporazuma 5 župana SBS županija</a:t>
          </a:r>
          <a:endParaRPr lang="hr-HR" sz="1050" b="1" noProof="0" dirty="0">
            <a:latin typeface="Trebuchet MS" charset="0"/>
            <a:ea typeface="Trebuchet MS" charset="0"/>
            <a:cs typeface="Trebuchet MS" charset="0"/>
          </a:endParaRPr>
        </a:p>
      </dgm:t>
    </dgm:pt>
    <dgm:pt modelId="{C019B854-3E9E-0148-8038-557EA9096A7F}" type="parTrans" cxnId="{8DE29C27-E895-F348-9465-E390E8FEEE01}">
      <dgm:prSet/>
      <dgm:spPr/>
      <dgm:t>
        <a:bodyPr/>
        <a:lstStyle/>
        <a:p>
          <a:pPr>
            <a:lnSpc>
              <a:spcPct val="100000"/>
            </a:lnSpc>
          </a:pPr>
          <a:endParaRPr lang="hr-HR" sz="2800" noProof="0" dirty="0">
            <a:latin typeface="Trebuchet MS" charset="0"/>
            <a:ea typeface="Trebuchet MS" charset="0"/>
            <a:cs typeface="Trebuchet MS" charset="0"/>
          </a:endParaRPr>
        </a:p>
      </dgm:t>
    </dgm:pt>
    <dgm:pt modelId="{6808E504-8633-F54C-AFB0-F0A7A6DC867B}" type="sibTrans" cxnId="{8DE29C27-E895-F348-9465-E390E8FEEE01}">
      <dgm:prSet/>
      <dgm:spPr>
        <a:solidFill>
          <a:srgbClr val="E98911"/>
        </a:solidFill>
      </dgm:spPr>
      <dgm:t>
        <a:bodyPr/>
        <a:lstStyle/>
        <a:p>
          <a:pPr>
            <a:lnSpc>
              <a:spcPct val="100000"/>
            </a:lnSpc>
          </a:pPr>
          <a:endParaRPr lang="hr-HR" sz="2800" noProof="0" dirty="0">
            <a:latin typeface="Trebuchet MS" charset="0"/>
            <a:ea typeface="Trebuchet MS" charset="0"/>
            <a:cs typeface="Trebuchet MS" charset="0"/>
          </a:endParaRPr>
        </a:p>
      </dgm:t>
    </dgm:pt>
    <dgm:pt modelId="{8186A644-F0D3-7345-B844-7F10682298E2}">
      <dgm:prSet phldrT="[Text]" custT="1"/>
      <dgm:spPr>
        <a:solidFill>
          <a:srgbClr val="F7994B"/>
        </a:solidFill>
      </dgm:spPr>
      <dgm:t>
        <a:bodyPr/>
        <a:lstStyle/>
        <a:p>
          <a:pPr>
            <a:lnSpc>
              <a:spcPct val="100000"/>
            </a:lnSpc>
          </a:pPr>
          <a:r>
            <a:rPr lang="hr-HR" sz="1050" b="1" i="0" noProof="0" dirty="0" smtClean="0">
              <a:latin typeface="Trebuchet MS" charset="0"/>
              <a:ea typeface="Trebuchet MS" charset="0"/>
              <a:cs typeface="Trebuchet MS" charset="0"/>
            </a:rPr>
            <a:t>Dodjela Tehničke pomoći – konzultanta od strane MRRFEU</a:t>
          </a:r>
          <a:endParaRPr lang="hr-HR" sz="1050" b="1" noProof="0" dirty="0">
            <a:latin typeface="Trebuchet MS" charset="0"/>
            <a:ea typeface="Trebuchet MS" charset="0"/>
            <a:cs typeface="Trebuchet MS" charset="0"/>
          </a:endParaRPr>
        </a:p>
      </dgm:t>
    </dgm:pt>
    <dgm:pt modelId="{71CF6C7A-07F9-9041-BDE8-D6598D915BFE}" type="parTrans" cxnId="{CC0175A2-F753-3548-B512-840889480331}">
      <dgm:prSet/>
      <dgm:spPr/>
      <dgm:t>
        <a:bodyPr/>
        <a:lstStyle/>
        <a:p>
          <a:pPr>
            <a:lnSpc>
              <a:spcPct val="100000"/>
            </a:lnSpc>
          </a:pPr>
          <a:endParaRPr lang="hr-HR" sz="2800" noProof="0" dirty="0">
            <a:latin typeface="Trebuchet MS" charset="0"/>
            <a:ea typeface="Trebuchet MS" charset="0"/>
            <a:cs typeface="Trebuchet MS" charset="0"/>
          </a:endParaRPr>
        </a:p>
      </dgm:t>
    </dgm:pt>
    <dgm:pt modelId="{585009CF-49BE-8A48-BC24-A10C3F1A75FA}" type="sibTrans" cxnId="{CC0175A2-F753-3548-B512-840889480331}">
      <dgm:prSet/>
      <dgm:spPr>
        <a:solidFill>
          <a:srgbClr val="E98911"/>
        </a:solidFill>
      </dgm:spPr>
      <dgm:t>
        <a:bodyPr/>
        <a:lstStyle/>
        <a:p>
          <a:pPr>
            <a:lnSpc>
              <a:spcPct val="100000"/>
            </a:lnSpc>
          </a:pPr>
          <a:endParaRPr lang="hr-HR" sz="2800" noProof="0" dirty="0">
            <a:latin typeface="Trebuchet MS" charset="0"/>
            <a:ea typeface="Trebuchet MS" charset="0"/>
            <a:cs typeface="Trebuchet MS" charset="0"/>
          </a:endParaRPr>
        </a:p>
      </dgm:t>
    </dgm:pt>
    <dgm:pt modelId="{430B94B7-85D9-524D-9BE3-0B7BB013F35F}">
      <dgm:prSet phldrT="[Text]" custT="1"/>
      <dgm:spPr>
        <a:solidFill>
          <a:srgbClr val="F7994B"/>
        </a:solidFill>
      </dgm:spPr>
      <dgm:t>
        <a:bodyPr/>
        <a:lstStyle/>
        <a:p>
          <a:pPr>
            <a:lnSpc>
              <a:spcPct val="100000"/>
            </a:lnSpc>
          </a:pPr>
          <a:r>
            <a:rPr lang="hr-HR" sz="1050" b="1" i="0" noProof="0" dirty="0" smtClean="0">
              <a:latin typeface="Trebuchet MS" charset="0"/>
              <a:ea typeface="Trebuchet MS" charset="0"/>
              <a:cs typeface="Trebuchet MS" charset="0"/>
            </a:rPr>
            <a:t>Obavijest svim resornim ministarstvima o pokretanju izrade Razvojnog sporazuma SBS</a:t>
          </a:r>
          <a:endParaRPr lang="hr-HR" sz="1050" b="1" noProof="0" dirty="0">
            <a:latin typeface="Trebuchet MS" charset="0"/>
            <a:ea typeface="Trebuchet MS" charset="0"/>
            <a:cs typeface="Trebuchet MS" charset="0"/>
          </a:endParaRPr>
        </a:p>
      </dgm:t>
    </dgm:pt>
    <dgm:pt modelId="{5087BA50-5E25-C849-86B9-48B6F0FF20E4}" type="parTrans" cxnId="{E39848A3-E7FD-0C49-B409-622E45783E96}">
      <dgm:prSet/>
      <dgm:spPr/>
      <dgm:t>
        <a:bodyPr/>
        <a:lstStyle/>
        <a:p>
          <a:pPr>
            <a:lnSpc>
              <a:spcPct val="100000"/>
            </a:lnSpc>
          </a:pPr>
          <a:endParaRPr lang="hr-HR" sz="2800" noProof="0" dirty="0">
            <a:latin typeface="Trebuchet MS" charset="0"/>
            <a:ea typeface="Trebuchet MS" charset="0"/>
            <a:cs typeface="Trebuchet MS" charset="0"/>
          </a:endParaRPr>
        </a:p>
      </dgm:t>
    </dgm:pt>
    <dgm:pt modelId="{2E244AD7-441F-7F4A-8FEF-B7E628DBA9E8}" type="sibTrans" cxnId="{E39848A3-E7FD-0C49-B409-622E45783E96}">
      <dgm:prSet/>
      <dgm:spPr>
        <a:solidFill>
          <a:srgbClr val="E98911"/>
        </a:solidFill>
      </dgm:spPr>
      <dgm:t>
        <a:bodyPr/>
        <a:lstStyle/>
        <a:p>
          <a:pPr>
            <a:lnSpc>
              <a:spcPct val="100000"/>
            </a:lnSpc>
          </a:pPr>
          <a:endParaRPr lang="hr-HR" sz="2800" noProof="0" dirty="0">
            <a:latin typeface="Trebuchet MS" charset="0"/>
            <a:ea typeface="Trebuchet MS" charset="0"/>
            <a:cs typeface="Trebuchet MS" charset="0"/>
          </a:endParaRPr>
        </a:p>
      </dgm:t>
    </dgm:pt>
    <dgm:pt modelId="{AAD6C81B-C1F2-D047-A414-F219FF0E42AD}">
      <dgm:prSet phldrT="[Text]" custT="1"/>
      <dgm:spPr>
        <a:solidFill>
          <a:srgbClr val="F7994B"/>
        </a:solidFill>
      </dgm:spPr>
      <dgm:t>
        <a:bodyPr/>
        <a:lstStyle/>
        <a:p>
          <a:pPr>
            <a:lnSpc>
              <a:spcPct val="100000"/>
            </a:lnSpc>
          </a:pPr>
          <a:r>
            <a:rPr lang="hr-HR" sz="1050" b="1" i="0" noProof="0" dirty="0" smtClean="0">
              <a:latin typeface="Trebuchet MS" charset="0"/>
              <a:ea typeface="Trebuchet MS" charset="0"/>
              <a:cs typeface="Trebuchet MS" charset="0"/>
            </a:rPr>
            <a:t>Analitika strateških dokumenata vertikalno i horizontalno nadležnih za SBS</a:t>
          </a:r>
          <a:endParaRPr lang="hr-HR" sz="1050" b="1" noProof="0" dirty="0">
            <a:latin typeface="Trebuchet MS" charset="0"/>
            <a:ea typeface="Trebuchet MS" charset="0"/>
            <a:cs typeface="Trebuchet MS" charset="0"/>
          </a:endParaRPr>
        </a:p>
      </dgm:t>
    </dgm:pt>
    <dgm:pt modelId="{BB3E41E6-DD15-BD44-9B61-1BF29DB8754E}" type="parTrans" cxnId="{3E9AE746-137A-3647-B20C-5AD356325402}">
      <dgm:prSet/>
      <dgm:spPr/>
      <dgm:t>
        <a:bodyPr/>
        <a:lstStyle/>
        <a:p>
          <a:pPr>
            <a:lnSpc>
              <a:spcPct val="100000"/>
            </a:lnSpc>
          </a:pPr>
          <a:endParaRPr lang="hr-HR" sz="2800" noProof="0" dirty="0">
            <a:latin typeface="Trebuchet MS" charset="0"/>
            <a:ea typeface="Trebuchet MS" charset="0"/>
            <a:cs typeface="Trebuchet MS" charset="0"/>
          </a:endParaRPr>
        </a:p>
      </dgm:t>
    </dgm:pt>
    <dgm:pt modelId="{E74E7C7E-4209-DC47-8FBB-C817194292DF}" type="sibTrans" cxnId="{3E9AE746-137A-3647-B20C-5AD356325402}">
      <dgm:prSet/>
      <dgm:spPr>
        <a:solidFill>
          <a:srgbClr val="E98911"/>
        </a:solidFill>
      </dgm:spPr>
      <dgm:t>
        <a:bodyPr/>
        <a:lstStyle/>
        <a:p>
          <a:pPr>
            <a:lnSpc>
              <a:spcPct val="100000"/>
            </a:lnSpc>
          </a:pPr>
          <a:endParaRPr lang="hr-HR" sz="2800" noProof="0" dirty="0">
            <a:latin typeface="Trebuchet MS" charset="0"/>
            <a:ea typeface="Trebuchet MS" charset="0"/>
            <a:cs typeface="Trebuchet MS" charset="0"/>
          </a:endParaRPr>
        </a:p>
      </dgm:t>
    </dgm:pt>
    <dgm:pt modelId="{F3D0DAAE-DEF9-634C-8E90-1AE99B5E3497}">
      <dgm:prSet phldrT="[Text]" custT="1"/>
      <dgm:spPr>
        <a:solidFill>
          <a:srgbClr val="F7994B"/>
        </a:solidFill>
      </dgm:spPr>
      <dgm:t>
        <a:bodyPr/>
        <a:lstStyle/>
        <a:p>
          <a:pPr>
            <a:lnSpc>
              <a:spcPct val="100000"/>
            </a:lnSpc>
          </a:pPr>
          <a:r>
            <a:rPr lang="hr-HR" sz="1050" b="1" i="0" noProof="0" dirty="0" smtClean="0">
              <a:latin typeface="Trebuchet MS" charset="0"/>
              <a:ea typeface="Trebuchet MS" charset="0"/>
              <a:cs typeface="Trebuchet MS" charset="0"/>
            </a:rPr>
            <a:t>Analitika dostupnih programa i financijskih instrumenata dostupnih SBS</a:t>
          </a:r>
          <a:endParaRPr lang="hr-HR" sz="1050" b="1" noProof="0" dirty="0">
            <a:latin typeface="Trebuchet MS" charset="0"/>
            <a:ea typeface="Trebuchet MS" charset="0"/>
            <a:cs typeface="Trebuchet MS" charset="0"/>
          </a:endParaRPr>
        </a:p>
      </dgm:t>
    </dgm:pt>
    <dgm:pt modelId="{77ADB2C3-7E87-E84D-9287-862E779B9EEE}" type="parTrans" cxnId="{B8F51401-E6D8-8A49-BEAB-E58F2537584F}">
      <dgm:prSet/>
      <dgm:spPr/>
      <dgm:t>
        <a:bodyPr/>
        <a:lstStyle/>
        <a:p>
          <a:pPr>
            <a:lnSpc>
              <a:spcPct val="100000"/>
            </a:lnSpc>
          </a:pPr>
          <a:endParaRPr lang="hr-HR" sz="2800" noProof="0" dirty="0">
            <a:latin typeface="Trebuchet MS" charset="0"/>
            <a:ea typeface="Trebuchet MS" charset="0"/>
            <a:cs typeface="Trebuchet MS" charset="0"/>
          </a:endParaRPr>
        </a:p>
      </dgm:t>
    </dgm:pt>
    <dgm:pt modelId="{1E7BAB11-1F16-664A-9AD3-50A0807523F0}" type="sibTrans" cxnId="{B8F51401-E6D8-8A49-BEAB-E58F2537584F}">
      <dgm:prSet/>
      <dgm:spPr>
        <a:solidFill>
          <a:srgbClr val="E98911"/>
        </a:solidFill>
      </dgm:spPr>
      <dgm:t>
        <a:bodyPr/>
        <a:lstStyle/>
        <a:p>
          <a:pPr>
            <a:lnSpc>
              <a:spcPct val="100000"/>
            </a:lnSpc>
          </a:pPr>
          <a:endParaRPr lang="hr-HR" sz="2800" noProof="0" dirty="0">
            <a:latin typeface="Trebuchet MS" charset="0"/>
            <a:ea typeface="Trebuchet MS" charset="0"/>
            <a:cs typeface="Trebuchet MS" charset="0"/>
          </a:endParaRPr>
        </a:p>
      </dgm:t>
    </dgm:pt>
    <dgm:pt modelId="{22B6EBEC-DC8E-1443-A7BA-A07388E592E5}">
      <dgm:prSet phldrT="[Text]" custT="1"/>
      <dgm:spPr>
        <a:solidFill>
          <a:srgbClr val="F7994B"/>
        </a:solidFill>
      </dgm:spPr>
      <dgm:t>
        <a:bodyPr/>
        <a:lstStyle/>
        <a:p>
          <a:pPr>
            <a:lnSpc>
              <a:spcPct val="100000"/>
            </a:lnSpc>
          </a:pPr>
          <a:r>
            <a:rPr lang="hr-HR" sz="1050" b="1" i="0" noProof="0" dirty="0" smtClean="0">
              <a:latin typeface="Trebuchet MS" charset="0"/>
              <a:ea typeface="Trebuchet MS" charset="0"/>
              <a:cs typeface="Trebuchet MS" charset="0"/>
            </a:rPr>
            <a:t>Usuglašavanje razvojnih prioriteta iz čl.12 i čl.13 ZRR (SRRRH i ŽRS)</a:t>
          </a:r>
          <a:endParaRPr lang="hr-HR" sz="1050" b="1" noProof="0" dirty="0">
            <a:latin typeface="Trebuchet MS" charset="0"/>
            <a:ea typeface="Trebuchet MS" charset="0"/>
            <a:cs typeface="Trebuchet MS" charset="0"/>
          </a:endParaRPr>
        </a:p>
      </dgm:t>
    </dgm:pt>
    <dgm:pt modelId="{7E1C31C7-736A-AB42-9A67-42B80831B326}" type="parTrans" cxnId="{D8CC5311-E146-9E49-A0A3-8D90FA56901A}">
      <dgm:prSet/>
      <dgm:spPr/>
      <dgm:t>
        <a:bodyPr/>
        <a:lstStyle/>
        <a:p>
          <a:pPr>
            <a:lnSpc>
              <a:spcPct val="100000"/>
            </a:lnSpc>
          </a:pPr>
          <a:endParaRPr lang="hr-HR" sz="2800" noProof="0" dirty="0">
            <a:latin typeface="Trebuchet MS" charset="0"/>
            <a:ea typeface="Trebuchet MS" charset="0"/>
            <a:cs typeface="Trebuchet MS" charset="0"/>
          </a:endParaRPr>
        </a:p>
      </dgm:t>
    </dgm:pt>
    <dgm:pt modelId="{F190AAC0-F408-F940-BFAF-0AAB9346B64B}" type="sibTrans" cxnId="{D8CC5311-E146-9E49-A0A3-8D90FA56901A}">
      <dgm:prSet/>
      <dgm:spPr>
        <a:solidFill>
          <a:srgbClr val="E98911"/>
        </a:solidFill>
      </dgm:spPr>
      <dgm:t>
        <a:bodyPr/>
        <a:lstStyle/>
        <a:p>
          <a:pPr>
            <a:lnSpc>
              <a:spcPct val="100000"/>
            </a:lnSpc>
          </a:pPr>
          <a:endParaRPr lang="hr-HR" sz="2800" noProof="0" dirty="0">
            <a:latin typeface="Trebuchet MS" charset="0"/>
            <a:ea typeface="Trebuchet MS" charset="0"/>
            <a:cs typeface="Trebuchet MS" charset="0"/>
          </a:endParaRPr>
        </a:p>
      </dgm:t>
    </dgm:pt>
    <dgm:pt modelId="{1B912031-9295-5A4B-8333-16D88EFC6A3F}">
      <dgm:prSet phldrT="[Text]" custT="1"/>
      <dgm:spPr>
        <a:solidFill>
          <a:srgbClr val="F7994B"/>
        </a:solidFill>
      </dgm:spPr>
      <dgm:t>
        <a:bodyPr/>
        <a:lstStyle/>
        <a:p>
          <a:pPr>
            <a:lnSpc>
              <a:spcPct val="100000"/>
            </a:lnSpc>
          </a:pPr>
          <a:r>
            <a:rPr lang="hr-HR" sz="1050" b="1" i="0" noProof="0" dirty="0" smtClean="0">
              <a:latin typeface="Trebuchet MS" charset="0"/>
              <a:ea typeface="Trebuchet MS" charset="0"/>
              <a:cs typeface="Trebuchet MS" charset="0"/>
            </a:rPr>
            <a:t>Predlaganje projekata po županijama prema koordinacijskom tijelu – tehnička pomoć i regionalni koordinatori</a:t>
          </a:r>
          <a:endParaRPr lang="hr-HR" sz="1050" b="1" noProof="0" dirty="0">
            <a:latin typeface="Trebuchet MS" charset="0"/>
            <a:ea typeface="Trebuchet MS" charset="0"/>
            <a:cs typeface="Trebuchet MS" charset="0"/>
          </a:endParaRPr>
        </a:p>
      </dgm:t>
    </dgm:pt>
    <dgm:pt modelId="{BE5566C1-2746-3242-BE60-DE230A45F31F}" type="parTrans" cxnId="{61913421-1CDC-5146-9E5D-C1FA125950CA}">
      <dgm:prSet/>
      <dgm:spPr/>
      <dgm:t>
        <a:bodyPr/>
        <a:lstStyle/>
        <a:p>
          <a:pPr>
            <a:lnSpc>
              <a:spcPct val="100000"/>
            </a:lnSpc>
          </a:pPr>
          <a:endParaRPr lang="hr-HR" sz="2800" noProof="0" dirty="0">
            <a:latin typeface="Trebuchet MS" charset="0"/>
            <a:ea typeface="Trebuchet MS" charset="0"/>
            <a:cs typeface="Trebuchet MS" charset="0"/>
          </a:endParaRPr>
        </a:p>
      </dgm:t>
    </dgm:pt>
    <dgm:pt modelId="{626E9711-0ACF-014B-9940-48D5D9FFC399}" type="sibTrans" cxnId="{61913421-1CDC-5146-9E5D-C1FA125950CA}">
      <dgm:prSet/>
      <dgm:spPr>
        <a:solidFill>
          <a:srgbClr val="E98911"/>
        </a:solidFill>
      </dgm:spPr>
      <dgm:t>
        <a:bodyPr/>
        <a:lstStyle/>
        <a:p>
          <a:pPr>
            <a:lnSpc>
              <a:spcPct val="100000"/>
            </a:lnSpc>
          </a:pPr>
          <a:endParaRPr lang="hr-HR" sz="2800" noProof="0" dirty="0">
            <a:latin typeface="Trebuchet MS" charset="0"/>
            <a:ea typeface="Trebuchet MS" charset="0"/>
            <a:cs typeface="Trebuchet MS" charset="0"/>
          </a:endParaRPr>
        </a:p>
      </dgm:t>
    </dgm:pt>
    <dgm:pt modelId="{BEB67737-6031-1544-B183-4752EFF4368C}">
      <dgm:prSet phldrT="[Text]" custT="1"/>
      <dgm:spPr>
        <a:solidFill>
          <a:srgbClr val="F7994B"/>
        </a:solidFill>
      </dgm:spPr>
      <dgm:t>
        <a:bodyPr/>
        <a:lstStyle/>
        <a:p>
          <a:pPr>
            <a:lnSpc>
              <a:spcPct val="100000"/>
            </a:lnSpc>
          </a:pPr>
          <a:r>
            <a:rPr lang="hr-HR" sz="1050" b="1" i="0" noProof="0" dirty="0" smtClean="0">
              <a:latin typeface="Trebuchet MS" charset="0"/>
              <a:ea typeface="Trebuchet MS" charset="0"/>
              <a:cs typeface="Trebuchet MS" charset="0"/>
            </a:rPr>
            <a:t>Grupiranje projekata po sektorima i ministarstvima</a:t>
          </a:r>
          <a:r>
            <a:rPr lang="hr-HR" sz="1050" b="0" i="0" noProof="0" dirty="0" smtClean="0">
              <a:latin typeface="Trebuchet MS" charset="0"/>
              <a:ea typeface="Trebuchet MS" charset="0"/>
              <a:cs typeface="Trebuchet MS" charset="0"/>
            </a:rPr>
            <a:t> </a:t>
          </a:r>
          <a:endParaRPr lang="hr-HR" sz="1050" noProof="0" dirty="0">
            <a:latin typeface="Trebuchet MS" charset="0"/>
            <a:ea typeface="Trebuchet MS" charset="0"/>
            <a:cs typeface="Trebuchet MS" charset="0"/>
          </a:endParaRPr>
        </a:p>
      </dgm:t>
    </dgm:pt>
    <dgm:pt modelId="{987C0856-7A6F-B640-B36C-DB3F4D7FFB1C}" type="parTrans" cxnId="{6BC0CCAC-D387-E743-A1F7-1D4CB7982F1B}">
      <dgm:prSet/>
      <dgm:spPr/>
      <dgm:t>
        <a:bodyPr/>
        <a:lstStyle/>
        <a:p>
          <a:pPr>
            <a:lnSpc>
              <a:spcPct val="100000"/>
            </a:lnSpc>
          </a:pPr>
          <a:endParaRPr lang="hr-HR" sz="2800" noProof="0" dirty="0">
            <a:latin typeface="Trebuchet MS" charset="0"/>
            <a:ea typeface="Trebuchet MS" charset="0"/>
            <a:cs typeface="Trebuchet MS" charset="0"/>
          </a:endParaRPr>
        </a:p>
      </dgm:t>
    </dgm:pt>
    <dgm:pt modelId="{3C48A4EE-2EAE-EA41-921A-2437665F3EE5}" type="sibTrans" cxnId="{6BC0CCAC-D387-E743-A1F7-1D4CB7982F1B}">
      <dgm:prSet/>
      <dgm:spPr>
        <a:solidFill>
          <a:srgbClr val="E98911"/>
        </a:solidFill>
      </dgm:spPr>
      <dgm:t>
        <a:bodyPr/>
        <a:lstStyle/>
        <a:p>
          <a:pPr>
            <a:lnSpc>
              <a:spcPct val="100000"/>
            </a:lnSpc>
          </a:pPr>
          <a:endParaRPr lang="hr-HR" sz="2800" noProof="0" dirty="0">
            <a:latin typeface="Trebuchet MS" charset="0"/>
            <a:ea typeface="Trebuchet MS" charset="0"/>
            <a:cs typeface="Trebuchet MS" charset="0"/>
          </a:endParaRPr>
        </a:p>
      </dgm:t>
    </dgm:pt>
    <dgm:pt modelId="{CCD49E1C-08ED-1343-A09A-8C27B06DCFF0}">
      <dgm:prSet phldrT="[Text]" custT="1"/>
      <dgm:spPr>
        <a:solidFill>
          <a:srgbClr val="F7994B"/>
        </a:solidFill>
      </dgm:spPr>
      <dgm:t>
        <a:bodyPr/>
        <a:lstStyle/>
        <a:p>
          <a:pPr>
            <a:lnSpc>
              <a:spcPct val="100000"/>
            </a:lnSpc>
          </a:pPr>
          <a:r>
            <a:rPr lang="hr-HR" sz="800" b="1" i="0" noProof="0" dirty="0" smtClean="0">
              <a:latin typeface="Trebuchet MS" charset="0"/>
              <a:ea typeface="Trebuchet MS" charset="0"/>
              <a:cs typeface="Trebuchet MS" charset="0"/>
            </a:rPr>
            <a:t>Poziv MRRFEU prema odgovornim osobama resornih (prethodno obaviještenih) ministarstava  o sektorskim sastancima između koordinacijskog tijela, resornih ministarstava i ministrice MRRFEU koja je finalni potpisnik razvojnog sporazuma SBS kao čelnice UT</a:t>
          </a:r>
          <a:endParaRPr lang="hr-HR" sz="800" b="1" noProof="0" dirty="0">
            <a:latin typeface="Trebuchet MS" charset="0"/>
            <a:ea typeface="Trebuchet MS" charset="0"/>
            <a:cs typeface="Trebuchet MS" charset="0"/>
          </a:endParaRPr>
        </a:p>
      </dgm:t>
    </dgm:pt>
    <dgm:pt modelId="{B2F43BE7-AA3F-4946-87F1-447C26526DEC}" type="parTrans" cxnId="{9ED28EED-8721-E541-9302-8EDF8DAE8EFA}">
      <dgm:prSet/>
      <dgm:spPr/>
      <dgm:t>
        <a:bodyPr/>
        <a:lstStyle/>
        <a:p>
          <a:pPr>
            <a:lnSpc>
              <a:spcPct val="100000"/>
            </a:lnSpc>
          </a:pPr>
          <a:endParaRPr lang="hr-HR" sz="2800" noProof="0" dirty="0">
            <a:latin typeface="Trebuchet MS" charset="0"/>
            <a:ea typeface="Trebuchet MS" charset="0"/>
            <a:cs typeface="Trebuchet MS" charset="0"/>
          </a:endParaRPr>
        </a:p>
      </dgm:t>
    </dgm:pt>
    <dgm:pt modelId="{8B33E516-9AE5-7C4D-8582-83B0CD3D63BF}" type="sibTrans" cxnId="{9ED28EED-8721-E541-9302-8EDF8DAE8EFA}">
      <dgm:prSet/>
      <dgm:spPr>
        <a:solidFill>
          <a:srgbClr val="E98911"/>
        </a:solidFill>
      </dgm:spPr>
      <dgm:t>
        <a:bodyPr/>
        <a:lstStyle/>
        <a:p>
          <a:pPr>
            <a:lnSpc>
              <a:spcPct val="100000"/>
            </a:lnSpc>
          </a:pPr>
          <a:endParaRPr lang="hr-HR" sz="2800" noProof="0" dirty="0">
            <a:latin typeface="Trebuchet MS" charset="0"/>
            <a:ea typeface="Trebuchet MS" charset="0"/>
            <a:cs typeface="Trebuchet MS" charset="0"/>
          </a:endParaRPr>
        </a:p>
      </dgm:t>
    </dgm:pt>
    <dgm:pt modelId="{A0385C57-58FA-D843-8AB2-2E8FFCA9C99D}">
      <dgm:prSet phldrT="[Text]" custT="1"/>
      <dgm:spPr>
        <a:solidFill>
          <a:srgbClr val="F7994B"/>
        </a:solidFill>
      </dgm:spPr>
      <dgm:t>
        <a:bodyPr/>
        <a:lstStyle/>
        <a:p>
          <a:pPr>
            <a:lnSpc>
              <a:spcPct val="100000"/>
            </a:lnSpc>
          </a:pPr>
          <a:r>
            <a:rPr lang="hr-HR" sz="1050" b="1" i="0" noProof="0" dirty="0" smtClean="0">
              <a:latin typeface="Trebuchet MS" charset="0"/>
              <a:ea typeface="Trebuchet MS" charset="0"/>
              <a:cs typeface="Trebuchet MS" charset="0"/>
            </a:rPr>
            <a:t>Usuglašavanje projekata, vrijednosti financiranja i izvora financiranja</a:t>
          </a:r>
          <a:endParaRPr lang="hr-HR" sz="1050" b="1" noProof="0" dirty="0">
            <a:latin typeface="Trebuchet MS" charset="0"/>
            <a:ea typeface="Trebuchet MS" charset="0"/>
            <a:cs typeface="Trebuchet MS" charset="0"/>
          </a:endParaRPr>
        </a:p>
      </dgm:t>
    </dgm:pt>
    <dgm:pt modelId="{CD836B0C-C3E2-4A43-B31E-3E3A4AA5BFCB}" type="parTrans" cxnId="{382605F5-5914-4A40-85F9-CBF0D86374BE}">
      <dgm:prSet/>
      <dgm:spPr/>
      <dgm:t>
        <a:bodyPr/>
        <a:lstStyle/>
        <a:p>
          <a:pPr>
            <a:lnSpc>
              <a:spcPct val="100000"/>
            </a:lnSpc>
          </a:pPr>
          <a:endParaRPr lang="hr-HR" sz="2800" noProof="0" dirty="0">
            <a:latin typeface="Trebuchet MS" charset="0"/>
            <a:ea typeface="Trebuchet MS" charset="0"/>
            <a:cs typeface="Trebuchet MS" charset="0"/>
          </a:endParaRPr>
        </a:p>
      </dgm:t>
    </dgm:pt>
    <dgm:pt modelId="{02EF923E-02CC-4846-9BFD-883EA08E8A45}" type="sibTrans" cxnId="{382605F5-5914-4A40-85F9-CBF0D86374BE}">
      <dgm:prSet/>
      <dgm:spPr>
        <a:solidFill>
          <a:srgbClr val="E98911"/>
        </a:solidFill>
      </dgm:spPr>
      <dgm:t>
        <a:bodyPr/>
        <a:lstStyle/>
        <a:p>
          <a:pPr>
            <a:lnSpc>
              <a:spcPct val="100000"/>
            </a:lnSpc>
          </a:pPr>
          <a:endParaRPr lang="hr-HR" sz="2800" noProof="0" dirty="0">
            <a:latin typeface="Trebuchet MS" charset="0"/>
            <a:ea typeface="Trebuchet MS" charset="0"/>
            <a:cs typeface="Trebuchet MS" charset="0"/>
          </a:endParaRPr>
        </a:p>
      </dgm:t>
    </dgm:pt>
    <dgm:pt modelId="{81077175-8EA6-F847-BEDF-9755D6813D46}">
      <dgm:prSet phldrT="[Text]" custT="1"/>
      <dgm:spPr>
        <a:solidFill>
          <a:srgbClr val="F7994B"/>
        </a:solidFill>
      </dgm:spPr>
      <dgm:t>
        <a:bodyPr/>
        <a:lstStyle/>
        <a:p>
          <a:pPr>
            <a:lnSpc>
              <a:spcPct val="100000"/>
            </a:lnSpc>
          </a:pPr>
          <a:r>
            <a:rPr lang="hr-HR" sz="1050" b="1" i="0" noProof="0" dirty="0" smtClean="0">
              <a:latin typeface="Trebuchet MS" charset="0"/>
              <a:ea typeface="Trebuchet MS" charset="0"/>
              <a:cs typeface="Trebuchet MS" charset="0"/>
            </a:rPr>
            <a:t>Potpisivanje Razvojnog sporazuma Slavonije, Baranje i Srijema (SBS)</a:t>
          </a:r>
        </a:p>
      </dgm:t>
    </dgm:pt>
    <dgm:pt modelId="{B82E4FEA-EA48-3F49-987A-73B6DB0679A6}" type="parTrans" cxnId="{D9842FDF-F412-074F-A32B-C34CBAC35BA8}">
      <dgm:prSet/>
      <dgm:spPr/>
      <dgm:t>
        <a:bodyPr/>
        <a:lstStyle/>
        <a:p>
          <a:pPr>
            <a:lnSpc>
              <a:spcPct val="100000"/>
            </a:lnSpc>
          </a:pPr>
          <a:endParaRPr lang="hr-HR" sz="2800" noProof="0" dirty="0">
            <a:latin typeface="Trebuchet MS" charset="0"/>
            <a:ea typeface="Trebuchet MS" charset="0"/>
            <a:cs typeface="Trebuchet MS" charset="0"/>
          </a:endParaRPr>
        </a:p>
      </dgm:t>
    </dgm:pt>
    <dgm:pt modelId="{9F7C78F4-7D20-7D4A-81CC-A5057E0F7454}" type="sibTrans" cxnId="{D9842FDF-F412-074F-A32B-C34CBAC35BA8}">
      <dgm:prSet/>
      <dgm:spPr/>
      <dgm:t>
        <a:bodyPr/>
        <a:lstStyle/>
        <a:p>
          <a:pPr>
            <a:lnSpc>
              <a:spcPct val="100000"/>
            </a:lnSpc>
          </a:pPr>
          <a:endParaRPr lang="hr-HR" sz="2800" noProof="0" dirty="0">
            <a:latin typeface="Trebuchet MS" charset="0"/>
            <a:ea typeface="Trebuchet MS" charset="0"/>
            <a:cs typeface="Trebuchet MS" charset="0"/>
          </a:endParaRPr>
        </a:p>
      </dgm:t>
    </dgm:pt>
    <dgm:pt modelId="{AA5C4771-11B6-D84E-9961-AD5C40926379}" type="pres">
      <dgm:prSet presAssocID="{9D534B97-D0CC-D645-A1D9-E6AB94F84A19}" presName="Name0" presStyleCnt="0">
        <dgm:presLayoutVars>
          <dgm:dir/>
          <dgm:resizeHandles/>
        </dgm:presLayoutVars>
      </dgm:prSet>
      <dgm:spPr/>
      <dgm:t>
        <a:bodyPr/>
        <a:lstStyle/>
        <a:p>
          <a:endParaRPr lang="hr-HR"/>
        </a:p>
      </dgm:t>
    </dgm:pt>
    <dgm:pt modelId="{8C784AFD-9418-3246-864F-BCB4C72FBE0D}" type="pres">
      <dgm:prSet presAssocID="{AE67E922-E1E4-3644-BBDC-C08606BE7348}" presName="compNode" presStyleCnt="0"/>
      <dgm:spPr/>
    </dgm:pt>
    <dgm:pt modelId="{D1BBA522-46F0-5F46-A7A7-69C1AAD9E12E}" type="pres">
      <dgm:prSet presAssocID="{AE67E922-E1E4-3644-BBDC-C08606BE7348}" presName="dummyConnPt" presStyleCnt="0"/>
      <dgm:spPr/>
    </dgm:pt>
    <dgm:pt modelId="{26DD0629-861F-F54C-B9C6-8ED30F05FDAF}" type="pres">
      <dgm:prSet presAssocID="{AE67E922-E1E4-3644-BBDC-C08606BE7348}" presName="node" presStyleLbl="node1" presStyleIdx="0" presStyleCnt="11" custAng="0" custScaleX="142555" custLinFactNeighborX="1141" custLinFactNeighborY="-2853">
        <dgm:presLayoutVars>
          <dgm:bulletEnabled val="1"/>
        </dgm:presLayoutVars>
      </dgm:prSet>
      <dgm:spPr/>
      <dgm:t>
        <a:bodyPr/>
        <a:lstStyle/>
        <a:p>
          <a:endParaRPr lang="hr-HR"/>
        </a:p>
      </dgm:t>
    </dgm:pt>
    <dgm:pt modelId="{B5C64BB7-85BD-174F-A3EF-5C789A73A48E}" type="pres">
      <dgm:prSet presAssocID="{6808E504-8633-F54C-AFB0-F0A7A6DC867B}" presName="sibTrans" presStyleLbl="bgSibTrans2D1" presStyleIdx="0" presStyleCnt="10"/>
      <dgm:spPr/>
      <dgm:t>
        <a:bodyPr/>
        <a:lstStyle/>
        <a:p>
          <a:endParaRPr lang="hr-HR"/>
        </a:p>
      </dgm:t>
    </dgm:pt>
    <dgm:pt modelId="{2851C62A-B39A-3441-BC84-2A36D0D2ACF1}" type="pres">
      <dgm:prSet presAssocID="{8186A644-F0D3-7345-B844-7F10682298E2}" presName="compNode" presStyleCnt="0"/>
      <dgm:spPr/>
    </dgm:pt>
    <dgm:pt modelId="{11BE4F9B-7BC1-0543-888D-E150B7EF7BDE}" type="pres">
      <dgm:prSet presAssocID="{8186A644-F0D3-7345-B844-7F10682298E2}" presName="dummyConnPt" presStyleCnt="0"/>
      <dgm:spPr/>
    </dgm:pt>
    <dgm:pt modelId="{A61823E0-E444-264E-9D7B-65631BA731B6}" type="pres">
      <dgm:prSet presAssocID="{8186A644-F0D3-7345-B844-7F10682298E2}" presName="node" presStyleLbl="node1" presStyleIdx="1" presStyleCnt="11" custAng="0" custScaleX="137413" custLinFactNeighborX="-571" custLinFactNeighborY="-1902">
        <dgm:presLayoutVars>
          <dgm:bulletEnabled val="1"/>
        </dgm:presLayoutVars>
      </dgm:prSet>
      <dgm:spPr/>
      <dgm:t>
        <a:bodyPr/>
        <a:lstStyle/>
        <a:p>
          <a:endParaRPr lang="hr-HR"/>
        </a:p>
      </dgm:t>
    </dgm:pt>
    <dgm:pt modelId="{E721FE76-5D26-7345-89B8-AC7E13439787}" type="pres">
      <dgm:prSet presAssocID="{585009CF-49BE-8A48-BC24-A10C3F1A75FA}" presName="sibTrans" presStyleLbl="bgSibTrans2D1" presStyleIdx="1" presStyleCnt="10"/>
      <dgm:spPr/>
      <dgm:t>
        <a:bodyPr/>
        <a:lstStyle/>
        <a:p>
          <a:endParaRPr lang="hr-HR"/>
        </a:p>
      </dgm:t>
    </dgm:pt>
    <dgm:pt modelId="{1B51A7BF-7890-4241-8057-FB37323BCE19}" type="pres">
      <dgm:prSet presAssocID="{430B94B7-85D9-524D-9BE3-0B7BB013F35F}" presName="compNode" presStyleCnt="0"/>
      <dgm:spPr/>
    </dgm:pt>
    <dgm:pt modelId="{DBA3459C-91BF-A144-93C2-90AB56065641}" type="pres">
      <dgm:prSet presAssocID="{430B94B7-85D9-524D-9BE3-0B7BB013F35F}" presName="dummyConnPt" presStyleCnt="0"/>
      <dgm:spPr/>
    </dgm:pt>
    <dgm:pt modelId="{0182DD61-1383-0849-8D0E-13D0392530BF}" type="pres">
      <dgm:prSet presAssocID="{430B94B7-85D9-524D-9BE3-0B7BB013F35F}" presName="node" presStyleLbl="node1" presStyleIdx="2" presStyleCnt="11" custAng="0" custScaleX="142555" custLinFactNeighborX="1141" custLinFactNeighborY="-2853">
        <dgm:presLayoutVars>
          <dgm:bulletEnabled val="1"/>
        </dgm:presLayoutVars>
      </dgm:prSet>
      <dgm:spPr/>
      <dgm:t>
        <a:bodyPr/>
        <a:lstStyle/>
        <a:p>
          <a:endParaRPr lang="hr-HR"/>
        </a:p>
      </dgm:t>
    </dgm:pt>
    <dgm:pt modelId="{B0926C0E-15F1-B44A-B973-5B52875422F2}" type="pres">
      <dgm:prSet presAssocID="{2E244AD7-441F-7F4A-8FEF-B7E628DBA9E8}" presName="sibTrans" presStyleLbl="bgSibTrans2D1" presStyleIdx="2" presStyleCnt="10"/>
      <dgm:spPr/>
      <dgm:t>
        <a:bodyPr/>
        <a:lstStyle/>
        <a:p>
          <a:endParaRPr lang="hr-HR"/>
        </a:p>
      </dgm:t>
    </dgm:pt>
    <dgm:pt modelId="{326F7766-F03B-204C-94A2-D6A1BBDDE57D}" type="pres">
      <dgm:prSet presAssocID="{AAD6C81B-C1F2-D047-A414-F219FF0E42AD}" presName="compNode" presStyleCnt="0"/>
      <dgm:spPr/>
    </dgm:pt>
    <dgm:pt modelId="{D0EA0F19-B312-7A43-B425-1F846602324F}" type="pres">
      <dgm:prSet presAssocID="{AAD6C81B-C1F2-D047-A414-F219FF0E42AD}" presName="dummyConnPt" presStyleCnt="0"/>
      <dgm:spPr/>
    </dgm:pt>
    <dgm:pt modelId="{C8180DF4-A9FE-CA47-A406-1502C27B4F69}" type="pres">
      <dgm:prSet presAssocID="{AAD6C81B-C1F2-D047-A414-F219FF0E42AD}" presName="node" presStyleLbl="node1" presStyleIdx="3" presStyleCnt="11" custAng="0" custScaleX="139425" custLinFactNeighborX="1141" custLinFactNeighborY="-2853">
        <dgm:presLayoutVars>
          <dgm:bulletEnabled val="1"/>
        </dgm:presLayoutVars>
      </dgm:prSet>
      <dgm:spPr/>
      <dgm:t>
        <a:bodyPr/>
        <a:lstStyle/>
        <a:p>
          <a:endParaRPr lang="hr-HR"/>
        </a:p>
      </dgm:t>
    </dgm:pt>
    <dgm:pt modelId="{E29BEB27-68C0-EC4F-884C-77CE557CC7D1}" type="pres">
      <dgm:prSet presAssocID="{E74E7C7E-4209-DC47-8FBB-C817194292DF}" presName="sibTrans" presStyleLbl="bgSibTrans2D1" presStyleIdx="3" presStyleCnt="10"/>
      <dgm:spPr/>
      <dgm:t>
        <a:bodyPr/>
        <a:lstStyle/>
        <a:p>
          <a:endParaRPr lang="hr-HR"/>
        </a:p>
      </dgm:t>
    </dgm:pt>
    <dgm:pt modelId="{EBA0EAE2-A925-A744-A94D-F38A3642EC7B}" type="pres">
      <dgm:prSet presAssocID="{F3D0DAAE-DEF9-634C-8E90-1AE99B5E3497}" presName="compNode" presStyleCnt="0"/>
      <dgm:spPr/>
    </dgm:pt>
    <dgm:pt modelId="{92668C79-EFFB-C24C-94B8-8BFA38ED3C76}" type="pres">
      <dgm:prSet presAssocID="{F3D0DAAE-DEF9-634C-8E90-1AE99B5E3497}" presName="dummyConnPt" presStyleCnt="0"/>
      <dgm:spPr/>
    </dgm:pt>
    <dgm:pt modelId="{1CE3EF0F-EA11-FB4B-9558-F0D753B22DBD}" type="pres">
      <dgm:prSet presAssocID="{F3D0DAAE-DEF9-634C-8E90-1AE99B5E3497}" presName="node" presStyleLbl="node1" presStyleIdx="4" presStyleCnt="11" custAng="0" custScaleX="138906" custLinFactNeighborX="1141" custLinFactNeighborY="-2853">
        <dgm:presLayoutVars>
          <dgm:bulletEnabled val="1"/>
        </dgm:presLayoutVars>
      </dgm:prSet>
      <dgm:spPr/>
      <dgm:t>
        <a:bodyPr/>
        <a:lstStyle/>
        <a:p>
          <a:endParaRPr lang="hr-HR"/>
        </a:p>
      </dgm:t>
    </dgm:pt>
    <dgm:pt modelId="{58236A56-46E4-8649-995B-2B612925DEF0}" type="pres">
      <dgm:prSet presAssocID="{1E7BAB11-1F16-664A-9AD3-50A0807523F0}" presName="sibTrans" presStyleLbl="bgSibTrans2D1" presStyleIdx="4" presStyleCnt="10"/>
      <dgm:spPr/>
      <dgm:t>
        <a:bodyPr/>
        <a:lstStyle/>
        <a:p>
          <a:endParaRPr lang="hr-HR"/>
        </a:p>
      </dgm:t>
    </dgm:pt>
    <dgm:pt modelId="{370AA6C7-07BD-384F-A9A0-A6B27C23D449}" type="pres">
      <dgm:prSet presAssocID="{22B6EBEC-DC8E-1443-A7BA-A07388E592E5}" presName="compNode" presStyleCnt="0"/>
      <dgm:spPr/>
    </dgm:pt>
    <dgm:pt modelId="{485E7413-4844-5343-A4D4-94057A6BDCC1}" type="pres">
      <dgm:prSet presAssocID="{22B6EBEC-DC8E-1443-A7BA-A07388E592E5}" presName="dummyConnPt" presStyleCnt="0"/>
      <dgm:spPr/>
    </dgm:pt>
    <dgm:pt modelId="{365C285C-8768-1740-80EB-8CFD5950D1CF}" type="pres">
      <dgm:prSet presAssocID="{22B6EBEC-DC8E-1443-A7BA-A07388E592E5}" presName="node" presStyleLbl="node1" presStyleIdx="5" presStyleCnt="11" custAng="0" custScaleX="134556" custLinFactNeighborX="1141" custLinFactNeighborY="-2853">
        <dgm:presLayoutVars>
          <dgm:bulletEnabled val="1"/>
        </dgm:presLayoutVars>
      </dgm:prSet>
      <dgm:spPr/>
      <dgm:t>
        <a:bodyPr/>
        <a:lstStyle/>
        <a:p>
          <a:endParaRPr lang="hr-HR"/>
        </a:p>
      </dgm:t>
    </dgm:pt>
    <dgm:pt modelId="{892048CA-ADE8-B64D-9430-5F259219BFEC}" type="pres">
      <dgm:prSet presAssocID="{F190AAC0-F408-F940-BFAF-0AAB9346B64B}" presName="sibTrans" presStyleLbl="bgSibTrans2D1" presStyleIdx="5" presStyleCnt="10"/>
      <dgm:spPr/>
      <dgm:t>
        <a:bodyPr/>
        <a:lstStyle/>
        <a:p>
          <a:endParaRPr lang="hr-HR"/>
        </a:p>
      </dgm:t>
    </dgm:pt>
    <dgm:pt modelId="{9279DF38-E645-944E-9BA4-005A005F34E2}" type="pres">
      <dgm:prSet presAssocID="{1B912031-9295-5A4B-8333-16D88EFC6A3F}" presName="compNode" presStyleCnt="0"/>
      <dgm:spPr/>
    </dgm:pt>
    <dgm:pt modelId="{EBB8F3F7-E31F-DC4E-92A4-3205A7B3810B}" type="pres">
      <dgm:prSet presAssocID="{1B912031-9295-5A4B-8333-16D88EFC6A3F}" presName="dummyConnPt" presStyleCnt="0"/>
      <dgm:spPr/>
    </dgm:pt>
    <dgm:pt modelId="{2787B608-3B4E-694F-B833-DDC3FA467972}" type="pres">
      <dgm:prSet presAssocID="{1B912031-9295-5A4B-8333-16D88EFC6A3F}" presName="node" presStyleLbl="node1" presStyleIdx="6" presStyleCnt="11" custAng="0" custScaleX="133469" custLinFactNeighborX="1141" custLinFactNeighborY="-2853">
        <dgm:presLayoutVars>
          <dgm:bulletEnabled val="1"/>
        </dgm:presLayoutVars>
      </dgm:prSet>
      <dgm:spPr/>
      <dgm:t>
        <a:bodyPr/>
        <a:lstStyle/>
        <a:p>
          <a:endParaRPr lang="hr-HR"/>
        </a:p>
      </dgm:t>
    </dgm:pt>
    <dgm:pt modelId="{437BF143-7074-0145-BF84-E5EF5A4DD145}" type="pres">
      <dgm:prSet presAssocID="{626E9711-0ACF-014B-9940-48D5D9FFC399}" presName="sibTrans" presStyleLbl="bgSibTrans2D1" presStyleIdx="6" presStyleCnt="10"/>
      <dgm:spPr/>
      <dgm:t>
        <a:bodyPr/>
        <a:lstStyle/>
        <a:p>
          <a:endParaRPr lang="hr-HR"/>
        </a:p>
      </dgm:t>
    </dgm:pt>
    <dgm:pt modelId="{CC8DC14C-2A20-394B-AFBE-31DE55690610}" type="pres">
      <dgm:prSet presAssocID="{BEB67737-6031-1544-B183-4752EFF4368C}" presName="compNode" presStyleCnt="0"/>
      <dgm:spPr/>
    </dgm:pt>
    <dgm:pt modelId="{B98EAF34-1E0D-7849-BD73-B597701436C1}" type="pres">
      <dgm:prSet presAssocID="{BEB67737-6031-1544-B183-4752EFF4368C}" presName="dummyConnPt" presStyleCnt="0"/>
      <dgm:spPr/>
    </dgm:pt>
    <dgm:pt modelId="{8201549F-AFD9-934F-AA87-B5346588D50A}" type="pres">
      <dgm:prSet presAssocID="{BEB67737-6031-1544-B183-4752EFF4368C}" presName="node" presStyleLbl="node1" presStyleIdx="7" presStyleCnt="11" custAng="0" custScaleX="137819" custLinFactNeighborX="1141" custLinFactNeighborY="-2853">
        <dgm:presLayoutVars>
          <dgm:bulletEnabled val="1"/>
        </dgm:presLayoutVars>
      </dgm:prSet>
      <dgm:spPr/>
      <dgm:t>
        <a:bodyPr/>
        <a:lstStyle/>
        <a:p>
          <a:endParaRPr lang="hr-HR"/>
        </a:p>
      </dgm:t>
    </dgm:pt>
    <dgm:pt modelId="{4A373F1B-9448-B443-94C0-338B1D703E16}" type="pres">
      <dgm:prSet presAssocID="{3C48A4EE-2EAE-EA41-921A-2437665F3EE5}" presName="sibTrans" presStyleLbl="bgSibTrans2D1" presStyleIdx="7" presStyleCnt="10"/>
      <dgm:spPr/>
      <dgm:t>
        <a:bodyPr/>
        <a:lstStyle/>
        <a:p>
          <a:endParaRPr lang="hr-HR"/>
        </a:p>
      </dgm:t>
    </dgm:pt>
    <dgm:pt modelId="{41F6E8D2-A212-1945-A6F5-F954AA623A5A}" type="pres">
      <dgm:prSet presAssocID="{CCD49E1C-08ED-1343-A09A-8C27B06DCFF0}" presName="compNode" presStyleCnt="0"/>
      <dgm:spPr/>
    </dgm:pt>
    <dgm:pt modelId="{93A6C450-6092-4A47-9866-8A60D3CB9B4F}" type="pres">
      <dgm:prSet presAssocID="{CCD49E1C-08ED-1343-A09A-8C27B06DCFF0}" presName="dummyConnPt" presStyleCnt="0"/>
      <dgm:spPr/>
    </dgm:pt>
    <dgm:pt modelId="{2ADEAC77-8F8F-5B45-B2D3-7855EB1E5169}" type="pres">
      <dgm:prSet presAssocID="{CCD49E1C-08ED-1343-A09A-8C27B06DCFF0}" presName="node" presStyleLbl="node1" presStyleIdx="8" presStyleCnt="11" custAng="0" custScaleX="148425" custLinFactNeighborX="1141" custLinFactNeighborY="-2853">
        <dgm:presLayoutVars>
          <dgm:bulletEnabled val="1"/>
        </dgm:presLayoutVars>
      </dgm:prSet>
      <dgm:spPr/>
      <dgm:t>
        <a:bodyPr/>
        <a:lstStyle/>
        <a:p>
          <a:endParaRPr lang="hr-HR"/>
        </a:p>
      </dgm:t>
    </dgm:pt>
    <dgm:pt modelId="{D3EB72CD-9917-B44B-BBF1-7C54609937FF}" type="pres">
      <dgm:prSet presAssocID="{8B33E516-9AE5-7C4D-8582-83B0CD3D63BF}" presName="sibTrans" presStyleLbl="bgSibTrans2D1" presStyleIdx="8" presStyleCnt="10"/>
      <dgm:spPr/>
      <dgm:t>
        <a:bodyPr/>
        <a:lstStyle/>
        <a:p>
          <a:endParaRPr lang="hr-HR"/>
        </a:p>
      </dgm:t>
    </dgm:pt>
    <dgm:pt modelId="{A47722B8-09CC-4E40-8686-64A8F385A4A8}" type="pres">
      <dgm:prSet presAssocID="{A0385C57-58FA-D843-8AB2-2E8FFCA9C99D}" presName="compNode" presStyleCnt="0"/>
      <dgm:spPr/>
    </dgm:pt>
    <dgm:pt modelId="{35181975-3631-BA45-872A-1EDFD7F6012F}" type="pres">
      <dgm:prSet presAssocID="{A0385C57-58FA-D843-8AB2-2E8FFCA9C99D}" presName="dummyConnPt" presStyleCnt="0"/>
      <dgm:spPr/>
    </dgm:pt>
    <dgm:pt modelId="{69443360-08F9-EA4B-AFBB-9F38B05AEA39}" type="pres">
      <dgm:prSet presAssocID="{A0385C57-58FA-D843-8AB2-2E8FFCA9C99D}" presName="node" presStyleLbl="node1" presStyleIdx="9" presStyleCnt="11" custAng="0" custScaleX="145162" custLinFactNeighborX="1141" custLinFactNeighborY="-2853">
        <dgm:presLayoutVars>
          <dgm:bulletEnabled val="1"/>
        </dgm:presLayoutVars>
      </dgm:prSet>
      <dgm:spPr/>
      <dgm:t>
        <a:bodyPr/>
        <a:lstStyle/>
        <a:p>
          <a:endParaRPr lang="hr-HR"/>
        </a:p>
      </dgm:t>
    </dgm:pt>
    <dgm:pt modelId="{69158E21-2E6D-7D4D-B0A7-4FD1BD4B079B}" type="pres">
      <dgm:prSet presAssocID="{02EF923E-02CC-4846-9BFD-883EA08E8A45}" presName="sibTrans" presStyleLbl="bgSibTrans2D1" presStyleIdx="9" presStyleCnt="10"/>
      <dgm:spPr/>
      <dgm:t>
        <a:bodyPr/>
        <a:lstStyle/>
        <a:p>
          <a:endParaRPr lang="hr-HR"/>
        </a:p>
      </dgm:t>
    </dgm:pt>
    <dgm:pt modelId="{1CE43EF1-7FF1-104F-AD5E-03545F377C1A}" type="pres">
      <dgm:prSet presAssocID="{81077175-8EA6-F847-BEDF-9755D6813D46}" presName="compNode" presStyleCnt="0"/>
      <dgm:spPr/>
    </dgm:pt>
    <dgm:pt modelId="{67FF3BDC-C474-9344-9992-B06205F7F28F}" type="pres">
      <dgm:prSet presAssocID="{81077175-8EA6-F847-BEDF-9755D6813D46}" presName="dummyConnPt" presStyleCnt="0"/>
      <dgm:spPr/>
    </dgm:pt>
    <dgm:pt modelId="{03ECEBE5-A9F3-6841-BDFA-19163F499A76}" type="pres">
      <dgm:prSet presAssocID="{81077175-8EA6-F847-BEDF-9755D6813D46}" presName="node" presStyleLbl="node1" presStyleIdx="10" presStyleCnt="11" custAng="0" custScaleX="143095">
        <dgm:presLayoutVars>
          <dgm:bulletEnabled val="1"/>
        </dgm:presLayoutVars>
      </dgm:prSet>
      <dgm:spPr/>
      <dgm:t>
        <a:bodyPr/>
        <a:lstStyle/>
        <a:p>
          <a:endParaRPr lang="hr-HR"/>
        </a:p>
      </dgm:t>
    </dgm:pt>
  </dgm:ptLst>
  <dgm:cxnLst>
    <dgm:cxn modelId="{E39848A3-E7FD-0C49-B409-622E45783E96}" srcId="{9D534B97-D0CC-D645-A1D9-E6AB94F84A19}" destId="{430B94B7-85D9-524D-9BE3-0B7BB013F35F}" srcOrd="2" destOrd="0" parTransId="{5087BA50-5E25-C849-86B9-48B6F0FF20E4}" sibTransId="{2E244AD7-441F-7F4A-8FEF-B7E628DBA9E8}"/>
    <dgm:cxn modelId="{40EFAB31-ED37-4A06-8A3A-A8299133C8E7}" type="presOf" srcId="{9D534B97-D0CC-D645-A1D9-E6AB94F84A19}" destId="{AA5C4771-11B6-D84E-9961-AD5C40926379}" srcOrd="0" destOrd="0" presId="urn:microsoft.com/office/officeart/2005/8/layout/bProcess4"/>
    <dgm:cxn modelId="{CD68A16E-32FF-40BB-B0E0-12B9478BAC15}" type="presOf" srcId="{2E244AD7-441F-7F4A-8FEF-B7E628DBA9E8}" destId="{B0926C0E-15F1-B44A-B973-5B52875422F2}" srcOrd="0" destOrd="0" presId="urn:microsoft.com/office/officeart/2005/8/layout/bProcess4"/>
    <dgm:cxn modelId="{61913421-1CDC-5146-9E5D-C1FA125950CA}" srcId="{9D534B97-D0CC-D645-A1D9-E6AB94F84A19}" destId="{1B912031-9295-5A4B-8333-16D88EFC6A3F}" srcOrd="6" destOrd="0" parTransId="{BE5566C1-2746-3242-BE60-DE230A45F31F}" sibTransId="{626E9711-0ACF-014B-9940-48D5D9FFC399}"/>
    <dgm:cxn modelId="{C6784BD4-23D0-4273-8902-BB5E9A8DDA6E}" type="presOf" srcId="{6808E504-8633-F54C-AFB0-F0A7A6DC867B}" destId="{B5C64BB7-85BD-174F-A3EF-5C789A73A48E}" srcOrd="0" destOrd="0" presId="urn:microsoft.com/office/officeart/2005/8/layout/bProcess4"/>
    <dgm:cxn modelId="{4D10BCCE-5719-42D9-ADB2-1EC03E1836EB}" type="presOf" srcId="{8186A644-F0D3-7345-B844-7F10682298E2}" destId="{A61823E0-E444-264E-9D7B-65631BA731B6}" srcOrd="0" destOrd="0" presId="urn:microsoft.com/office/officeart/2005/8/layout/bProcess4"/>
    <dgm:cxn modelId="{0B1D2510-F1D2-4CD3-B018-5D350360B84C}" type="presOf" srcId="{3C48A4EE-2EAE-EA41-921A-2437665F3EE5}" destId="{4A373F1B-9448-B443-94C0-338B1D703E16}" srcOrd="0" destOrd="0" presId="urn:microsoft.com/office/officeart/2005/8/layout/bProcess4"/>
    <dgm:cxn modelId="{236B9A9F-4462-44C3-8AF0-C080839A50BA}" type="presOf" srcId="{626E9711-0ACF-014B-9940-48D5D9FFC399}" destId="{437BF143-7074-0145-BF84-E5EF5A4DD145}" srcOrd="0" destOrd="0" presId="urn:microsoft.com/office/officeart/2005/8/layout/bProcess4"/>
    <dgm:cxn modelId="{9EB3919C-6D46-4153-A62F-5D6F18FAFCE8}" type="presOf" srcId="{A0385C57-58FA-D843-8AB2-2E8FFCA9C99D}" destId="{69443360-08F9-EA4B-AFBB-9F38B05AEA39}" srcOrd="0" destOrd="0" presId="urn:microsoft.com/office/officeart/2005/8/layout/bProcess4"/>
    <dgm:cxn modelId="{D276922A-941C-451C-A680-1CE5ED41D203}" type="presOf" srcId="{8B33E516-9AE5-7C4D-8582-83B0CD3D63BF}" destId="{D3EB72CD-9917-B44B-BBF1-7C54609937FF}" srcOrd="0" destOrd="0" presId="urn:microsoft.com/office/officeart/2005/8/layout/bProcess4"/>
    <dgm:cxn modelId="{96C74277-1379-460F-8686-F729BF88E698}" type="presOf" srcId="{1B912031-9295-5A4B-8333-16D88EFC6A3F}" destId="{2787B608-3B4E-694F-B833-DDC3FA467972}" srcOrd="0" destOrd="0" presId="urn:microsoft.com/office/officeart/2005/8/layout/bProcess4"/>
    <dgm:cxn modelId="{8DE29C27-E895-F348-9465-E390E8FEEE01}" srcId="{9D534B97-D0CC-D645-A1D9-E6AB94F84A19}" destId="{AE67E922-E1E4-3644-BBDC-C08606BE7348}" srcOrd="0" destOrd="0" parTransId="{C019B854-3E9E-0148-8038-557EA9096A7F}" sibTransId="{6808E504-8633-F54C-AFB0-F0A7A6DC867B}"/>
    <dgm:cxn modelId="{D78EBBB0-C8CA-4861-A702-42E13725421A}" type="presOf" srcId="{AAD6C81B-C1F2-D047-A414-F219FF0E42AD}" destId="{C8180DF4-A9FE-CA47-A406-1502C27B4F69}" srcOrd="0" destOrd="0" presId="urn:microsoft.com/office/officeart/2005/8/layout/bProcess4"/>
    <dgm:cxn modelId="{857A5228-BC84-4E83-8B4C-BA10D0E36D19}" type="presOf" srcId="{BEB67737-6031-1544-B183-4752EFF4368C}" destId="{8201549F-AFD9-934F-AA87-B5346588D50A}" srcOrd="0" destOrd="0" presId="urn:microsoft.com/office/officeart/2005/8/layout/bProcess4"/>
    <dgm:cxn modelId="{4B2965E8-6052-45A5-9152-52F26A44E652}" type="presOf" srcId="{CCD49E1C-08ED-1343-A09A-8C27B06DCFF0}" destId="{2ADEAC77-8F8F-5B45-B2D3-7855EB1E5169}" srcOrd="0" destOrd="0" presId="urn:microsoft.com/office/officeart/2005/8/layout/bProcess4"/>
    <dgm:cxn modelId="{B8F51401-E6D8-8A49-BEAB-E58F2537584F}" srcId="{9D534B97-D0CC-D645-A1D9-E6AB94F84A19}" destId="{F3D0DAAE-DEF9-634C-8E90-1AE99B5E3497}" srcOrd="4" destOrd="0" parTransId="{77ADB2C3-7E87-E84D-9287-862E779B9EEE}" sibTransId="{1E7BAB11-1F16-664A-9AD3-50A0807523F0}"/>
    <dgm:cxn modelId="{1F6AB666-6E66-4224-A724-0BC48068E94C}" type="presOf" srcId="{F190AAC0-F408-F940-BFAF-0AAB9346B64B}" destId="{892048CA-ADE8-B64D-9430-5F259219BFEC}" srcOrd="0" destOrd="0" presId="urn:microsoft.com/office/officeart/2005/8/layout/bProcess4"/>
    <dgm:cxn modelId="{3E9AE746-137A-3647-B20C-5AD356325402}" srcId="{9D534B97-D0CC-D645-A1D9-E6AB94F84A19}" destId="{AAD6C81B-C1F2-D047-A414-F219FF0E42AD}" srcOrd="3" destOrd="0" parTransId="{BB3E41E6-DD15-BD44-9B61-1BF29DB8754E}" sibTransId="{E74E7C7E-4209-DC47-8FBB-C817194292DF}"/>
    <dgm:cxn modelId="{D8CC5311-E146-9E49-A0A3-8D90FA56901A}" srcId="{9D534B97-D0CC-D645-A1D9-E6AB94F84A19}" destId="{22B6EBEC-DC8E-1443-A7BA-A07388E592E5}" srcOrd="5" destOrd="0" parTransId="{7E1C31C7-736A-AB42-9A67-42B80831B326}" sibTransId="{F190AAC0-F408-F940-BFAF-0AAB9346B64B}"/>
    <dgm:cxn modelId="{382605F5-5914-4A40-85F9-CBF0D86374BE}" srcId="{9D534B97-D0CC-D645-A1D9-E6AB94F84A19}" destId="{A0385C57-58FA-D843-8AB2-2E8FFCA9C99D}" srcOrd="9" destOrd="0" parTransId="{CD836B0C-C3E2-4A43-B31E-3E3A4AA5BFCB}" sibTransId="{02EF923E-02CC-4846-9BFD-883EA08E8A45}"/>
    <dgm:cxn modelId="{38995F78-A22E-4790-B2B3-C8FEE9B3D383}" type="presOf" srcId="{E74E7C7E-4209-DC47-8FBB-C817194292DF}" destId="{E29BEB27-68C0-EC4F-884C-77CE557CC7D1}" srcOrd="0" destOrd="0" presId="urn:microsoft.com/office/officeart/2005/8/layout/bProcess4"/>
    <dgm:cxn modelId="{CC0175A2-F753-3548-B512-840889480331}" srcId="{9D534B97-D0CC-D645-A1D9-E6AB94F84A19}" destId="{8186A644-F0D3-7345-B844-7F10682298E2}" srcOrd="1" destOrd="0" parTransId="{71CF6C7A-07F9-9041-BDE8-D6598D915BFE}" sibTransId="{585009CF-49BE-8A48-BC24-A10C3F1A75FA}"/>
    <dgm:cxn modelId="{3161746C-BFD6-465E-8898-E70CD37D41A2}" type="presOf" srcId="{F3D0DAAE-DEF9-634C-8E90-1AE99B5E3497}" destId="{1CE3EF0F-EA11-FB4B-9558-F0D753B22DBD}" srcOrd="0" destOrd="0" presId="urn:microsoft.com/office/officeart/2005/8/layout/bProcess4"/>
    <dgm:cxn modelId="{D63A9150-7C3C-49B2-A852-0A48424F6A2A}" type="presOf" srcId="{585009CF-49BE-8A48-BC24-A10C3F1A75FA}" destId="{E721FE76-5D26-7345-89B8-AC7E13439787}" srcOrd="0" destOrd="0" presId="urn:microsoft.com/office/officeart/2005/8/layout/bProcess4"/>
    <dgm:cxn modelId="{98498DA3-6BA5-4C7C-9339-A3DAEB2E0299}" type="presOf" srcId="{AE67E922-E1E4-3644-BBDC-C08606BE7348}" destId="{26DD0629-861F-F54C-B9C6-8ED30F05FDAF}" srcOrd="0" destOrd="0" presId="urn:microsoft.com/office/officeart/2005/8/layout/bProcess4"/>
    <dgm:cxn modelId="{B1B456C5-2E9C-48CC-B2D0-ADFA75FB3530}" type="presOf" srcId="{1E7BAB11-1F16-664A-9AD3-50A0807523F0}" destId="{58236A56-46E4-8649-995B-2B612925DEF0}" srcOrd="0" destOrd="0" presId="urn:microsoft.com/office/officeart/2005/8/layout/bProcess4"/>
    <dgm:cxn modelId="{ED1D55D2-5387-4CD4-B91A-42554B0C4C54}" type="presOf" srcId="{22B6EBEC-DC8E-1443-A7BA-A07388E592E5}" destId="{365C285C-8768-1740-80EB-8CFD5950D1CF}" srcOrd="0" destOrd="0" presId="urn:microsoft.com/office/officeart/2005/8/layout/bProcess4"/>
    <dgm:cxn modelId="{2ED043A9-4D06-46F6-AC33-4D44AFE7FCB9}" type="presOf" srcId="{430B94B7-85D9-524D-9BE3-0B7BB013F35F}" destId="{0182DD61-1383-0849-8D0E-13D0392530BF}" srcOrd="0" destOrd="0" presId="urn:microsoft.com/office/officeart/2005/8/layout/bProcess4"/>
    <dgm:cxn modelId="{3B868C3B-7833-4AE0-8CDD-E37A97DF31A0}" type="presOf" srcId="{02EF923E-02CC-4846-9BFD-883EA08E8A45}" destId="{69158E21-2E6D-7D4D-B0A7-4FD1BD4B079B}" srcOrd="0" destOrd="0" presId="urn:microsoft.com/office/officeart/2005/8/layout/bProcess4"/>
    <dgm:cxn modelId="{D9842FDF-F412-074F-A32B-C34CBAC35BA8}" srcId="{9D534B97-D0CC-D645-A1D9-E6AB94F84A19}" destId="{81077175-8EA6-F847-BEDF-9755D6813D46}" srcOrd="10" destOrd="0" parTransId="{B82E4FEA-EA48-3F49-987A-73B6DB0679A6}" sibTransId="{9F7C78F4-7D20-7D4A-81CC-A5057E0F7454}"/>
    <dgm:cxn modelId="{650E91B6-24E6-417B-9ED6-CC4C0E8CCE1B}" type="presOf" srcId="{81077175-8EA6-F847-BEDF-9755D6813D46}" destId="{03ECEBE5-A9F3-6841-BDFA-19163F499A76}" srcOrd="0" destOrd="0" presId="urn:microsoft.com/office/officeart/2005/8/layout/bProcess4"/>
    <dgm:cxn modelId="{9ED28EED-8721-E541-9302-8EDF8DAE8EFA}" srcId="{9D534B97-D0CC-D645-A1D9-E6AB94F84A19}" destId="{CCD49E1C-08ED-1343-A09A-8C27B06DCFF0}" srcOrd="8" destOrd="0" parTransId="{B2F43BE7-AA3F-4946-87F1-447C26526DEC}" sibTransId="{8B33E516-9AE5-7C4D-8582-83B0CD3D63BF}"/>
    <dgm:cxn modelId="{6BC0CCAC-D387-E743-A1F7-1D4CB7982F1B}" srcId="{9D534B97-D0CC-D645-A1D9-E6AB94F84A19}" destId="{BEB67737-6031-1544-B183-4752EFF4368C}" srcOrd="7" destOrd="0" parTransId="{987C0856-7A6F-B640-B36C-DB3F4D7FFB1C}" sibTransId="{3C48A4EE-2EAE-EA41-921A-2437665F3EE5}"/>
    <dgm:cxn modelId="{03682172-183E-434A-AF3D-51DFA84E4D77}" type="presParOf" srcId="{AA5C4771-11B6-D84E-9961-AD5C40926379}" destId="{8C784AFD-9418-3246-864F-BCB4C72FBE0D}" srcOrd="0" destOrd="0" presId="urn:microsoft.com/office/officeart/2005/8/layout/bProcess4"/>
    <dgm:cxn modelId="{FECAB6AB-BA22-4ED7-AABA-10F6A872FB60}" type="presParOf" srcId="{8C784AFD-9418-3246-864F-BCB4C72FBE0D}" destId="{D1BBA522-46F0-5F46-A7A7-69C1AAD9E12E}" srcOrd="0" destOrd="0" presId="urn:microsoft.com/office/officeart/2005/8/layout/bProcess4"/>
    <dgm:cxn modelId="{4353EDCB-9142-4962-B0D9-42D60528895E}" type="presParOf" srcId="{8C784AFD-9418-3246-864F-BCB4C72FBE0D}" destId="{26DD0629-861F-F54C-B9C6-8ED30F05FDAF}" srcOrd="1" destOrd="0" presId="urn:microsoft.com/office/officeart/2005/8/layout/bProcess4"/>
    <dgm:cxn modelId="{4B7EAF69-F9AA-464D-B65B-D7B4953BBAEA}" type="presParOf" srcId="{AA5C4771-11B6-D84E-9961-AD5C40926379}" destId="{B5C64BB7-85BD-174F-A3EF-5C789A73A48E}" srcOrd="1" destOrd="0" presId="urn:microsoft.com/office/officeart/2005/8/layout/bProcess4"/>
    <dgm:cxn modelId="{B0F8B7F3-E470-4731-A41C-4D55B22FC7FE}" type="presParOf" srcId="{AA5C4771-11B6-D84E-9961-AD5C40926379}" destId="{2851C62A-B39A-3441-BC84-2A36D0D2ACF1}" srcOrd="2" destOrd="0" presId="urn:microsoft.com/office/officeart/2005/8/layout/bProcess4"/>
    <dgm:cxn modelId="{2193EB4E-C606-45DA-B2DD-900B3E546DF5}" type="presParOf" srcId="{2851C62A-B39A-3441-BC84-2A36D0D2ACF1}" destId="{11BE4F9B-7BC1-0543-888D-E150B7EF7BDE}" srcOrd="0" destOrd="0" presId="urn:microsoft.com/office/officeart/2005/8/layout/bProcess4"/>
    <dgm:cxn modelId="{EC1713BC-C1BB-4604-A3D7-73CCA014C9DB}" type="presParOf" srcId="{2851C62A-B39A-3441-BC84-2A36D0D2ACF1}" destId="{A61823E0-E444-264E-9D7B-65631BA731B6}" srcOrd="1" destOrd="0" presId="urn:microsoft.com/office/officeart/2005/8/layout/bProcess4"/>
    <dgm:cxn modelId="{BDA86189-5714-46EC-B72B-43A9379DCF48}" type="presParOf" srcId="{AA5C4771-11B6-D84E-9961-AD5C40926379}" destId="{E721FE76-5D26-7345-89B8-AC7E13439787}" srcOrd="3" destOrd="0" presId="urn:microsoft.com/office/officeart/2005/8/layout/bProcess4"/>
    <dgm:cxn modelId="{D1A7F660-E6DB-41F0-9022-A0B7D32E5847}" type="presParOf" srcId="{AA5C4771-11B6-D84E-9961-AD5C40926379}" destId="{1B51A7BF-7890-4241-8057-FB37323BCE19}" srcOrd="4" destOrd="0" presId="urn:microsoft.com/office/officeart/2005/8/layout/bProcess4"/>
    <dgm:cxn modelId="{A8AB095C-EB0E-4C60-92BC-B029FAFB2C8D}" type="presParOf" srcId="{1B51A7BF-7890-4241-8057-FB37323BCE19}" destId="{DBA3459C-91BF-A144-93C2-90AB56065641}" srcOrd="0" destOrd="0" presId="urn:microsoft.com/office/officeart/2005/8/layout/bProcess4"/>
    <dgm:cxn modelId="{68CC2F2E-01C1-4EF9-A6D9-30E61A5B8EDE}" type="presParOf" srcId="{1B51A7BF-7890-4241-8057-FB37323BCE19}" destId="{0182DD61-1383-0849-8D0E-13D0392530BF}" srcOrd="1" destOrd="0" presId="urn:microsoft.com/office/officeart/2005/8/layout/bProcess4"/>
    <dgm:cxn modelId="{00487D34-BF8D-4A6D-942E-3683815B2D91}" type="presParOf" srcId="{AA5C4771-11B6-D84E-9961-AD5C40926379}" destId="{B0926C0E-15F1-B44A-B973-5B52875422F2}" srcOrd="5" destOrd="0" presId="urn:microsoft.com/office/officeart/2005/8/layout/bProcess4"/>
    <dgm:cxn modelId="{464B76BA-0AA5-426C-88EF-476E585FCE72}" type="presParOf" srcId="{AA5C4771-11B6-D84E-9961-AD5C40926379}" destId="{326F7766-F03B-204C-94A2-D6A1BBDDE57D}" srcOrd="6" destOrd="0" presId="urn:microsoft.com/office/officeart/2005/8/layout/bProcess4"/>
    <dgm:cxn modelId="{FEFC92D7-FC61-4DC8-87FA-010BD57F7960}" type="presParOf" srcId="{326F7766-F03B-204C-94A2-D6A1BBDDE57D}" destId="{D0EA0F19-B312-7A43-B425-1F846602324F}" srcOrd="0" destOrd="0" presId="urn:microsoft.com/office/officeart/2005/8/layout/bProcess4"/>
    <dgm:cxn modelId="{388AE0E3-F023-472C-9175-95B51B5EBF17}" type="presParOf" srcId="{326F7766-F03B-204C-94A2-D6A1BBDDE57D}" destId="{C8180DF4-A9FE-CA47-A406-1502C27B4F69}" srcOrd="1" destOrd="0" presId="urn:microsoft.com/office/officeart/2005/8/layout/bProcess4"/>
    <dgm:cxn modelId="{0CB1C5D2-B3B6-45A7-B48B-F75D6F7C2742}" type="presParOf" srcId="{AA5C4771-11B6-D84E-9961-AD5C40926379}" destId="{E29BEB27-68C0-EC4F-884C-77CE557CC7D1}" srcOrd="7" destOrd="0" presId="urn:microsoft.com/office/officeart/2005/8/layout/bProcess4"/>
    <dgm:cxn modelId="{2F227E34-017D-4B51-9075-C9DFB6637606}" type="presParOf" srcId="{AA5C4771-11B6-D84E-9961-AD5C40926379}" destId="{EBA0EAE2-A925-A744-A94D-F38A3642EC7B}" srcOrd="8" destOrd="0" presId="urn:microsoft.com/office/officeart/2005/8/layout/bProcess4"/>
    <dgm:cxn modelId="{5C51193D-BB10-47D9-B9DE-77E25B32217F}" type="presParOf" srcId="{EBA0EAE2-A925-A744-A94D-F38A3642EC7B}" destId="{92668C79-EFFB-C24C-94B8-8BFA38ED3C76}" srcOrd="0" destOrd="0" presId="urn:microsoft.com/office/officeart/2005/8/layout/bProcess4"/>
    <dgm:cxn modelId="{1F33B307-8E04-495F-B417-E8AE6582FCF6}" type="presParOf" srcId="{EBA0EAE2-A925-A744-A94D-F38A3642EC7B}" destId="{1CE3EF0F-EA11-FB4B-9558-F0D753B22DBD}" srcOrd="1" destOrd="0" presId="urn:microsoft.com/office/officeart/2005/8/layout/bProcess4"/>
    <dgm:cxn modelId="{A45B37AB-053B-4B51-A99A-5AA97E43B282}" type="presParOf" srcId="{AA5C4771-11B6-D84E-9961-AD5C40926379}" destId="{58236A56-46E4-8649-995B-2B612925DEF0}" srcOrd="9" destOrd="0" presId="urn:microsoft.com/office/officeart/2005/8/layout/bProcess4"/>
    <dgm:cxn modelId="{86E83DD0-770B-467B-9978-CF0DAF3621B7}" type="presParOf" srcId="{AA5C4771-11B6-D84E-9961-AD5C40926379}" destId="{370AA6C7-07BD-384F-A9A0-A6B27C23D449}" srcOrd="10" destOrd="0" presId="urn:microsoft.com/office/officeart/2005/8/layout/bProcess4"/>
    <dgm:cxn modelId="{9AF6B6C6-A8F5-455A-870B-50A1D1C166E9}" type="presParOf" srcId="{370AA6C7-07BD-384F-A9A0-A6B27C23D449}" destId="{485E7413-4844-5343-A4D4-94057A6BDCC1}" srcOrd="0" destOrd="0" presId="urn:microsoft.com/office/officeart/2005/8/layout/bProcess4"/>
    <dgm:cxn modelId="{0B28554E-9DAC-4549-9097-3EBD2D1A4B09}" type="presParOf" srcId="{370AA6C7-07BD-384F-A9A0-A6B27C23D449}" destId="{365C285C-8768-1740-80EB-8CFD5950D1CF}" srcOrd="1" destOrd="0" presId="urn:microsoft.com/office/officeart/2005/8/layout/bProcess4"/>
    <dgm:cxn modelId="{47EFAFDB-6EF0-4450-9920-5D7459061850}" type="presParOf" srcId="{AA5C4771-11B6-D84E-9961-AD5C40926379}" destId="{892048CA-ADE8-B64D-9430-5F259219BFEC}" srcOrd="11" destOrd="0" presId="urn:microsoft.com/office/officeart/2005/8/layout/bProcess4"/>
    <dgm:cxn modelId="{ABA068D7-B587-4AFF-AF58-E3093041A2C5}" type="presParOf" srcId="{AA5C4771-11B6-D84E-9961-AD5C40926379}" destId="{9279DF38-E645-944E-9BA4-005A005F34E2}" srcOrd="12" destOrd="0" presId="urn:microsoft.com/office/officeart/2005/8/layout/bProcess4"/>
    <dgm:cxn modelId="{09FC369F-98BC-43C0-B2CE-9760DD8A0F25}" type="presParOf" srcId="{9279DF38-E645-944E-9BA4-005A005F34E2}" destId="{EBB8F3F7-E31F-DC4E-92A4-3205A7B3810B}" srcOrd="0" destOrd="0" presId="urn:microsoft.com/office/officeart/2005/8/layout/bProcess4"/>
    <dgm:cxn modelId="{A0B744A6-3EB4-4C08-93B3-0D8393083BD0}" type="presParOf" srcId="{9279DF38-E645-944E-9BA4-005A005F34E2}" destId="{2787B608-3B4E-694F-B833-DDC3FA467972}" srcOrd="1" destOrd="0" presId="urn:microsoft.com/office/officeart/2005/8/layout/bProcess4"/>
    <dgm:cxn modelId="{4BEFCF84-6780-4E17-AEA3-DE850E50987E}" type="presParOf" srcId="{AA5C4771-11B6-D84E-9961-AD5C40926379}" destId="{437BF143-7074-0145-BF84-E5EF5A4DD145}" srcOrd="13" destOrd="0" presId="urn:microsoft.com/office/officeart/2005/8/layout/bProcess4"/>
    <dgm:cxn modelId="{450267DA-B496-41BC-9C7E-D558E817ABD1}" type="presParOf" srcId="{AA5C4771-11B6-D84E-9961-AD5C40926379}" destId="{CC8DC14C-2A20-394B-AFBE-31DE55690610}" srcOrd="14" destOrd="0" presId="urn:microsoft.com/office/officeart/2005/8/layout/bProcess4"/>
    <dgm:cxn modelId="{89AB3A44-7FA1-4867-98F3-A97874B46182}" type="presParOf" srcId="{CC8DC14C-2A20-394B-AFBE-31DE55690610}" destId="{B98EAF34-1E0D-7849-BD73-B597701436C1}" srcOrd="0" destOrd="0" presId="urn:microsoft.com/office/officeart/2005/8/layout/bProcess4"/>
    <dgm:cxn modelId="{239D80C7-F92B-4EFC-BDE5-7FE6208E3F3F}" type="presParOf" srcId="{CC8DC14C-2A20-394B-AFBE-31DE55690610}" destId="{8201549F-AFD9-934F-AA87-B5346588D50A}" srcOrd="1" destOrd="0" presId="urn:microsoft.com/office/officeart/2005/8/layout/bProcess4"/>
    <dgm:cxn modelId="{AAA2385B-6BC1-4FB4-911A-02D7616E3459}" type="presParOf" srcId="{AA5C4771-11B6-D84E-9961-AD5C40926379}" destId="{4A373F1B-9448-B443-94C0-338B1D703E16}" srcOrd="15" destOrd="0" presId="urn:microsoft.com/office/officeart/2005/8/layout/bProcess4"/>
    <dgm:cxn modelId="{902C5902-4473-4922-80E0-22ED2B7E77CF}" type="presParOf" srcId="{AA5C4771-11B6-D84E-9961-AD5C40926379}" destId="{41F6E8D2-A212-1945-A6F5-F954AA623A5A}" srcOrd="16" destOrd="0" presId="urn:microsoft.com/office/officeart/2005/8/layout/bProcess4"/>
    <dgm:cxn modelId="{6C72C81A-0677-49FF-8629-D2B2713025D6}" type="presParOf" srcId="{41F6E8D2-A212-1945-A6F5-F954AA623A5A}" destId="{93A6C450-6092-4A47-9866-8A60D3CB9B4F}" srcOrd="0" destOrd="0" presId="urn:microsoft.com/office/officeart/2005/8/layout/bProcess4"/>
    <dgm:cxn modelId="{0F18F539-D236-4843-AB3F-543B3D56D187}" type="presParOf" srcId="{41F6E8D2-A212-1945-A6F5-F954AA623A5A}" destId="{2ADEAC77-8F8F-5B45-B2D3-7855EB1E5169}" srcOrd="1" destOrd="0" presId="urn:microsoft.com/office/officeart/2005/8/layout/bProcess4"/>
    <dgm:cxn modelId="{7B70CAE7-F168-44B9-B559-AFD3CC0712A4}" type="presParOf" srcId="{AA5C4771-11B6-D84E-9961-AD5C40926379}" destId="{D3EB72CD-9917-B44B-BBF1-7C54609937FF}" srcOrd="17" destOrd="0" presId="urn:microsoft.com/office/officeart/2005/8/layout/bProcess4"/>
    <dgm:cxn modelId="{C24527F2-A255-49DD-B538-348BB2E38A9C}" type="presParOf" srcId="{AA5C4771-11B6-D84E-9961-AD5C40926379}" destId="{A47722B8-09CC-4E40-8686-64A8F385A4A8}" srcOrd="18" destOrd="0" presId="urn:microsoft.com/office/officeart/2005/8/layout/bProcess4"/>
    <dgm:cxn modelId="{A0016D1C-5DE2-4B8B-95CE-94537BD465B5}" type="presParOf" srcId="{A47722B8-09CC-4E40-8686-64A8F385A4A8}" destId="{35181975-3631-BA45-872A-1EDFD7F6012F}" srcOrd="0" destOrd="0" presId="urn:microsoft.com/office/officeart/2005/8/layout/bProcess4"/>
    <dgm:cxn modelId="{46422E55-FCA4-4422-84EE-C787F539892A}" type="presParOf" srcId="{A47722B8-09CC-4E40-8686-64A8F385A4A8}" destId="{69443360-08F9-EA4B-AFBB-9F38B05AEA39}" srcOrd="1" destOrd="0" presId="urn:microsoft.com/office/officeart/2005/8/layout/bProcess4"/>
    <dgm:cxn modelId="{9C02A03B-E08D-4110-9768-E4C3552600C5}" type="presParOf" srcId="{AA5C4771-11B6-D84E-9961-AD5C40926379}" destId="{69158E21-2E6D-7D4D-B0A7-4FD1BD4B079B}" srcOrd="19" destOrd="0" presId="urn:microsoft.com/office/officeart/2005/8/layout/bProcess4"/>
    <dgm:cxn modelId="{18ED1DA7-B4C3-4055-80CB-6402D0F3992C}" type="presParOf" srcId="{AA5C4771-11B6-D84E-9961-AD5C40926379}" destId="{1CE43EF1-7FF1-104F-AD5E-03545F377C1A}" srcOrd="20" destOrd="0" presId="urn:microsoft.com/office/officeart/2005/8/layout/bProcess4"/>
    <dgm:cxn modelId="{F4279B23-07E9-41CD-84A7-D0D7F0B9580C}" type="presParOf" srcId="{1CE43EF1-7FF1-104F-AD5E-03545F377C1A}" destId="{67FF3BDC-C474-9344-9992-B06205F7F28F}" srcOrd="0" destOrd="0" presId="urn:microsoft.com/office/officeart/2005/8/layout/bProcess4"/>
    <dgm:cxn modelId="{4F9EC147-DEF7-49A1-8EEA-CB323DFFC0DF}" type="presParOf" srcId="{1CE43EF1-7FF1-104F-AD5E-03545F377C1A}" destId="{03ECEBE5-A9F3-6841-BDFA-19163F499A76}"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64BB7-85BD-174F-A3EF-5C789A73A48E}">
      <dsp:nvSpPr>
        <dsp:cNvPr id="0" name=""/>
        <dsp:cNvSpPr/>
      </dsp:nvSpPr>
      <dsp:spPr>
        <a:xfrm rot="5479814">
          <a:off x="1601282" y="876471"/>
          <a:ext cx="1370654" cy="167276"/>
        </a:xfrm>
        <a:prstGeom prst="rect">
          <a:avLst/>
        </a:prstGeom>
        <a:solidFill>
          <a:srgbClr val="E98911"/>
        </a:solidFill>
        <a:ln>
          <a:noFill/>
        </a:ln>
        <a:effectLst/>
      </dsp:spPr>
      <dsp:style>
        <a:lnRef idx="0">
          <a:scrgbClr r="0" g="0" b="0"/>
        </a:lnRef>
        <a:fillRef idx="1">
          <a:scrgbClr r="0" g="0" b="0"/>
        </a:fillRef>
        <a:effectRef idx="0">
          <a:scrgbClr r="0" g="0" b="0"/>
        </a:effectRef>
        <a:fontRef idx="minor">
          <a:schemeClr val="lt1"/>
        </a:fontRef>
      </dsp:style>
    </dsp:sp>
    <dsp:sp modelId="{26DD0629-861F-F54C-B9C6-8ED30F05FDAF}">
      <dsp:nvSpPr>
        <dsp:cNvPr id="0" name=""/>
        <dsp:cNvSpPr/>
      </dsp:nvSpPr>
      <dsp:spPr>
        <a:xfrm>
          <a:off x="1532592" y="0"/>
          <a:ext cx="2649561" cy="1115174"/>
        </a:xfrm>
        <a:prstGeom prst="roundRect">
          <a:avLst>
            <a:gd name="adj" fmla="val 10000"/>
          </a:avLst>
        </a:prstGeom>
        <a:solidFill>
          <a:srgbClr val="F799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100000"/>
            </a:lnSpc>
            <a:spcBef>
              <a:spcPct val="0"/>
            </a:spcBef>
            <a:spcAft>
              <a:spcPct val="35000"/>
            </a:spcAft>
          </a:pPr>
          <a:r>
            <a:rPr lang="hr-HR" sz="1050" b="1" i="0" kern="1200" noProof="0" dirty="0" smtClean="0">
              <a:latin typeface="Trebuchet MS" charset="0"/>
              <a:ea typeface="Trebuchet MS" charset="0"/>
              <a:cs typeface="Trebuchet MS" charset="0"/>
            </a:rPr>
            <a:t>Potpisivanje pisma namjere od formiranja Razvojnog sporazuma 5 župana SBS županija</a:t>
          </a:r>
          <a:endParaRPr lang="hr-HR" sz="1050" b="1" kern="1200" noProof="0" dirty="0">
            <a:latin typeface="Trebuchet MS" charset="0"/>
            <a:ea typeface="Trebuchet MS" charset="0"/>
            <a:cs typeface="Trebuchet MS" charset="0"/>
          </a:endParaRPr>
        </a:p>
      </dsp:txBody>
      <dsp:txXfrm>
        <a:off x="1565254" y="32662"/>
        <a:ext cx="2584237" cy="1049850"/>
      </dsp:txXfrm>
    </dsp:sp>
    <dsp:sp modelId="{E721FE76-5D26-7345-89B8-AC7E13439787}">
      <dsp:nvSpPr>
        <dsp:cNvPr id="0" name=""/>
        <dsp:cNvSpPr/>
      </dsp:nvSpPr>
      <dsp:spPr>
        <a:xfrm rot="5339950">
          <a:off x="1594752" y="2256028"/>
          <a:ext cx="1383573" cy="167276"/>
        </a:xfrm>
        <a:prstGeom prst="rect">
          <a:avLst/>
        </a:prstGeom>
        <a:solidFill>
          <a:srgbClr val="E98911"/>
        </a:solidFill>
        <a:ln>
          <a:noFill/>
        </a:ln>
        <a:effectLst/>
      </dsp:spPr>
      <dsp:style>
        <a:lnRef idx="0">
          <a:scrgbClr r="0" g="0" b="0"/>
        </a:lnRef>
        <a:fillRef idx="1">
          <a:scrgbClr r="0" g="0" b="0"/>
        </a:fillRef>
        <a:effectRef idx="0">
          <a:scrgbClr r="0" g="0" b="0"/>
        </a:effectRef>
        <a:fontRef idx="minor">
          <a:schemeClr val="lt1"/>
        </a:fontRef>
      </dsp:style>
    </dsp:sp>
    <dsp:sp modelId="{A61823E0-E444-264E-9D7B-65631BA731B6}">
      <dsp:nvSpPr>
        <dsp:cNvPr id="0" name=""/>
        <dsp:cNvSpPr/>
      </dsp:nvSpPr>
      <dsp:spPr>
        <a:xfrm>
          <a:off x="1548558" y="1375751"/>
          <a:ext cx="2553991" cy="1115174"/>
        </a:xfrm>
        <a:prstGeom prst="roundRect">
          <a:avLst>
            <a:gd name="adj" fmla="val 10000"/>
          </a:avLst>
        </a:prstGeom>
        <a:solidFill>
          <a:srgbClr val="F799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100000"/>
            </a:lnSpc>
            <a:spcBef>
              <a:spcPct val="0"/>
            </a:spcBef>
            <a:spcAft>
              <a:spcPct val="35000"/>
            </a:spcAft>
          </a:pPr>
          <a:r>
            <a:rPr lang="hr-HR" sz="1050" b="1" i="0" kern="1200" noProof="0" dirty="0" smtClean="0">
              <a:latin typeface="Trebuchet MS" charset="0"/>
              <a:ea typeface="Trebuchet MS" charset="0"/>
              <a:cs typeface="Trebuchet MS" charset="0"/>
            </a:rPr>
            <a:t>Dodjela Tehničke pomoći – konzultanta od strane MRRFEU</a:t>
          </a:r>
          <a:endParaRPr lang="hr-HR" sz="1050" b="1" kern="1200" noProof="0" dirty="0">
            <a:latin typeface="Trebuchet MS" charset="0"/>
            <a:ea typeface="Trebuchet MS" charset="0"/>
            <a:cs typeface="Trebuchet MS" charset="0"/>
          </a:endParaRPr>
        </a:p>
      </dsp:txBody>
      <dsp:txXfrm>
        <a:off x="1581220" y="1408413"/>
        <a:ext cx="2488667" cy="1049850"/>
      </dsp:txXfrm>
    </dsp:sp>
    <dsp:sp modelId="{B0926C0E-15F1-B44A-B973-5B52875422F2}">
      <dsp:nvSpPr>
        <dsp:cNvPr id="0" name=""/>
        <dsp:cNvSpPr/>
      </dsp:nvSpPr>
      <dsp:spPr>
        <a:xfrm rot="5400000">
          <a:off x="1608268" y="3644694"/>
          <a:ext cx="1388501" cy="167276"/>
        </a:xfrm>
        <a:prstGeom prst="rect">
          <a:avLst/>
        </a:prstGeom>
        <a:solidFill>
          <a:srgbClr val="E98911"/>
        </a:solidFill>
        <a:ln>
          <a:noFill/>
        </a:ln>
        <a:effectLst/>
      </dsp:spPr>
      <dsp:style>
        <a:lnRef idx="0">
          <a:scrgbClr r="0" g="0" b="0"/>
        </a:lnRef>
        <a:fillRef idx="1">
          <a:scrgbClr r="0" g="0" b="0"/>
        </a:fillRef>
        <a:effectRef idx="0">
          <a:scrgbClr r="0" g="0" b="0"/>
        </a:effectRef>
        <a:fontRef idx="minor">
          <a:schemeClr val="lt1"/>
        </a:fontRef>
      </dsp:style>
    </dsp:sp>
    <dsp:sp modelId="{0182DD61-1383-0849-8D0E-13D0392530BF}">
      <dsp:nvSpPr>
        <dsp:cNvPr id="0" name=""/>
        <dsp:cNvSpPr/>
      </dsp:nvSpPr>
      <dsp:spPr>
        <a:xfrm>
          <a:off x="1532592" y="2759114"/>
          <a:ext cx="2649561" cy="1115174"/>
        </a:xfrm>
        <a:prstGeom prst="roundRect">
          <a:avLst>
            <a:gd name="adj" fmla="val 10000"/>
          </a:avLst>
        </a:prstGeom>
        <a:solidFill>
          <a:srgbClr val="F799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100000"/>
            </a:lnSpc>
            <a:spcBef>
              <a:spcPct val="0"/>
            </a:spcBef>
            <a:spcAft>
              <a:spcPct val="35000"/>
            </a:spcAft>
          </a:pPr>
          <a:r>
            <a:rPr lang="hr-HR" sz="1050" b="1" i="0" kern="1200" noProof="0" dirty="0" smtClean="0">
              <a:latin typeface="Trebuchet MS" charset="0"/>
              <a:ea typeface="Trebuchet MS" charset="0"/>
              <a:cs typeface="Trebuchet MS" charset="0"/>
            </a:rPr>
            <a:t>Obavijest svim resornim ministarstvima o pokretanju izrade Razvojnog sporazuma SBS</a:t>
          </a:r>
          <a:endParaRPr lang="hr-HR" sz="1050" b="1" kern="1200" noProof="0" dirty="0">
            <a:latin typeface="Trebuchet MS" charset="0"/>
            <a:ea typeface="Trebuchet MS" charset="0"/>
            <a:cs typeface="Trebuchet MS" charset="0"/>
          </a:endParaRPr>
        </a:p>
      </dsp:txBody>
      <dsp:txXfrm>
        <a:off x="1565254" y="2791776"/>
        <a:ext cx="2584237" cy="1049850"/>
      </dsp:txXfrm>
    </dsp:sp>
    <dsp:sp modelId="{E29BEB27-68C0-EC4F-884C-77CE557CC7D1}">
      <dsp:nvSpPr>
        <dsp:cNvPr id="0" name=""/>
        <dsp:cNvSpPr/>
      </dsp:nvSpPr>
      <dsp:spPr>
        <a:xfrm>
          <a:off x="2306330" y="4341678"/>
          <a:ext cx="3221389" cy="167276"/>
        </a:xfrm>
        <a:prstGeom prst="rect">
          <a:avLst/>
        </a:prstGeom>
        <a:solidFill>
          <a:srgbClr val="E98911"/>
        </a:solidFill>
        <a:ln>
          <a:noFill/>
        </a:ln>
        <a:effectLst/>
      </dsp:spPr>
      <dsp:style>
        <a:lnRef idx="0">
          <a:scrgbClr r="0" g="0" b="0"/>
        </a:lnRef>
        <a:fillRef idx="1">
          <a:scrgbClr r="0" g="0" b="0"/>
        </a:fillRef>
        <a:effectRef idx="0">
          <a:scrgbClr r="0" g="0" b="0"/>
        </a:effectRef>
        <a:fontRef idx="minor">
          <a:schemeClr val="lt1"/>
        </a:fontRef>
      </dsp:style>
    </dsp:sp>
    <dsp:sp modelId="{C8180DF4-A9FE-CA47-A406-1502C27B4F69}">
      <dsp:nvSpPr>
        <dsp:cNvPr id="0" name=""/>
        <dsp:cNvSpPr/>
      </dsp:nvSpPr>
      <dsp:spPr>
        <a:xfrm>
          <a:off x="1561680" y="4153082"/>
          <a:ext cx="2591386" cy="1115174"/>
        </a:xfrm>
        <a:prstGeom prst="roundRect">
          <a:avLst>
            <a:gd name="adj" fmla="val 10000"/>
          </a:avLst>
        </a:prstGeom>
        <a:solidFill>
          <a:srgbClr val="F799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100000"/>
            </a:lnSpc>
            <a:spcBef>
              <a:spcPct val="0"/>
            </a:spcBef>
            <a:spcAft>
              <a:spcPct val="35000"/>
            </a:spcAft>
          </a:pPr>
          <a:r>
            <a:rPr lang="hr-HR" sz="1050" b="1" i="0" kern="1200" noProof="0" dirty="0" smtClean="0">
              <a:latin typeface="Trebuchet MS" charset="0"/>
              <a:ea typeface="Trebuchet MS" charset="0"/>
              <a:cs typeface="Trebuchet MS" charset="0"/>
            </a:rPr>
            <a:t>Analitika strateških dokumenata vertikalno i horizontalno nadležnih za SBS</a:t>
          </a:r>
          <a:endParaRPr lang="hr-HR" sz="1050" b="1" kern="1200" noProof="0" dirty="0">
            <a:latin typeface="Trebuchet MS" charset="0"/>
            <a:ea typeface="Trebuchet MS" charset="0"/>
            <a:cs typeface="Trebuchet MS" charset="0"/>
          </a:endParaRPr>
        </a:p>
      </dsp:txBody>
      <dsp:txXfrm>
        <a:off x="1594342" y="4185744"/>
        <a:ext cx="2526062" cy="1049850"/>
      </dsp:txXfrm>
    </dsp:sp>
    <dsp:sp modelId="{58236A56-46E4-8649-995B-2B612925DEF0}">
      <dsp:nvSpPr>
        <dsp:cNvPr id="0" name=""/>
        <dsp:cNvSpPr/>
      </dsp:nvSpPr>
      <dsp:spPr>
        <a:xfrm rot="16200000">
          <a:off x="4837265" y="3644694"/>
          <a:ext cx="1388501" cy="167276"/>
        </a:xfrm>
        <a:prstGeom prst="rect">
          <a:avLst/>
        </a:prstGeom>
        <a:solidFill>
          <a:srgbClr val="E98911"/>
        </a:solidFill>
        <a:ln>
          <a:noFill/>
        </a:ln>
        <a:effectLst/>
      </dsp:spPr>
      <dsp:style>
        <a:lnRef idx="0">
          <a:scrgbClr r="0" g="0" b="0"/>
        </a:lnRef>
        <a:fillRef idx="1">
          <a:scrgbClr r="0" g="0" b="0"/>
        </a:fillRef>
        <a:effectRef idx="0">
          <a:scrgbClr r="0" g="0" b="0"/>
        </a:effectRef>
        <a:fontRef idx="minor">
          <a:schemeClr val="lt1"/>
        </a:fontRef>
      </dsp:style>
    </dsp:sp>
    <dsp:sp modelId="{1CE3EF0F-EA11-FB4B-9558-F0D753B22DBD}">
      <dsp:nvSpPr>
        <dsp:cNvPr id="0" name=""/>
        <dsp:cNvSpPr/>
      </dsp:nvSpPr>
      <dsp:spPr>
        <a:xfrm>
          <a:off x="4795500" y="4153082"/>
          <a:ext cx="2581740" cy="1115174"/>
        </a:xfrm>
        <a:prstGeom prst="roundRect">
          <a:avLst>
            <a:gd name="adj" fmla="val 10000"/>
          </a:avLst>
        </a:prstGeom>
        <a:solidFill>
          <a:srgbClr val="F799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100000"/>
            </a:lnSpc>
            <a:spcBef>
              <a:spcPct val="0"/>
            </a:spcBef>
            <a:spcAft>
              <a:spcPct val="35000"/>
            </a:spcAft>
          </a:pPr>
          <a:r>
            <a:rPr lang="hr-HR" sz="1050" b="1" i="0" kern="1200" noProof="0" dirty="0" smtClean="0">
              <a:latin typeface="Trebuchet MS" charset="0"/>
              <a:ea typeface="Trebuchet MS" charset="0"/>
              <a:cs typeface="Trebuchet MS" charset="0"/>
            </a:rPr>
            <a:t>Analitika dostupnih programa i financijskih instrumenata dostupnih SBS</a:t>
          </a:r>
          <a:endParaRPr lang="hr-HR" sz="1050" b="1" kern="1200" noProof="0" dirty="0">
            <a:latin typeface="Trebuchet MS" charset="0"/>
            <a:ea typeface="Trebuchet MS" charset="0"/>
            <a:cs typeface="Trebuchet MS" charset="0"/>
          </a:endParaRPr>
        </a:p>
      </dsp:txBody>
      <dsp:txXfrm>
        <a:off x="4828162" y="4185744"/>
        <a:ext cx="2516416" cy="1049850"/>
      </dsp:txXfrm>
    </dsp:sp>
    <dsp:sp modelId="{892048CA-ADE8-B64D-9430-5F259219BFEC}">
      <dsp:nvSpPr>
        <dsp:cNvPr id="0" name=""/>
        <dsp:cNvSpPr/>
      </dsp:nvSpPr>
      <dsp:spPr>
        <a:xfrm rot="16200000">
          <a:off x="4837265" y="2250726"/>
          <a:ext cx="1388501" cy="167276"/>
        </a:xfrm>
        <a:prstGeom prst="rect">
          <a:avLst/>
        </a:prstGeom>
        <a:solidFill>
          <a:srgbClr val="E98911"/>
        </a:solidFill>
        <a:ln>
          <a:noFill/>
        </a:ln>
        <a:effectLst/>
      </dsp:spPr>
      <dsp:style>
        <a:lnRef idx="0">
          <a:scrgbClr r="0" g="0" b="0"/>
        </a:lnRef>
        <a:fillRef idx="1">
          <a:scrgbClr r="0" g="0" b="0"/>
        </a:fillRef>
        <a:effectRef idx="0">
          <a:scrgbClr r="0" g="0" b="0"/>
        </a:effectRef>
        <a:fontRef idx="minor">
          <a:schemeClr val="lt1"/>
        </a:fontRef>
      </dsp:style>
    </dsp:sp>
    <dsp:sp modelId="{365C285C-8768-1740-80EB-8CFD5950D1CF}">
      <dsp:nvSpPr>
        <dsp:cNvPr id="0" name=""/>
        <dsp:cNvSpPr/>
      </dsp:nvSpPr>
      <dsp:spPr>
        <a:xfrm>
          <a:off x="4835925" y="2759114"/>
          <a:ext cx="2500890" cy="1115174"/>
        </a:xfrm>
        <a:prstGeom prst="roundRect">
          <a:avLst>
            <a:gd name="adj" fmla="val 10000"/>
          </a:avLst>
        </a:prstGeom>
        <a:solidFill>
          <a:srgbClr val="F799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100000"/>
            </a:lnSpc>
            <a:spcBef>
              <a:spcPct val="0"/>
            </a:spcBef>
            <a:spcAft>
              <a:spcPct val="35000"/>
            </a:spcAft>
          </a:pPr>
          <a:r>
            <a:rPr lang="hr-HR" sz="1050" b="1" i="0" kern="1200" noProof="0" dirty="0" smtClean="0">
              <a:latin typeface="Trebuchet MS" charset="0"/>
              <a:ea typeface="Trebuchet MS" charset="0"/>
              <a:cs typeface="Trebuchet MS" charset="0"/>
            </a:rPr>
            <a:t>Usuglašavanje razvojnih prioriteta iz čl.12 i čl.13 ZRR (SRRRH i ŽRS)</a:t>
          </a:r>
          <a:endParaRPr lang="hr-HR" sz="1050" b="1" kern="1200" noProof="0" dirty="0">
            <a:latin typeface="Trebuchet MS" charset="0"/>
            <a:ea typeface="Trebuchet MS" charset="0"/>
            <a:cs typeface="Trebuchet MS" charset="0"/>
          </a:endParaRPr>
        </a:p>
      </dsp:txBody>
      <dsp:txXfrm>
        <a:off x="4868587" y="2791776"/>
        <a:ext cx="2435566" cy="1049850"/>
      </dsp:txXfrm>
    </dsp:sp>
    <dsp:sp modelId="{437BF143-7074-0145-BF84-E5EF5A4DD145}">
      <dsp:nvSpPr>
        <dsp:cNvPr id="0" name=""/>
        <dsp:cNvSpPr/>
      </dsp:nvSpPr>
      <dsp:spPr>
        <a:xfrm rot="16200000">
          <a:off x="4851676" y="871168"/>
          <a:ext cx="1359679" cy="167276"/>
        </a:xfrm>
        <a:prstGeom prst="rect">
          <a:avLst/>
        </a:prstGeom>
        <a:solidFill>
          <a:srgbClr val="E98911"/>
        </a:solidFill>
        <a:ln>
          <a:noFill/>
        </a:ln>
        <a:effectLst/>
      </dsp:spPr>
      <dsp:style>
        <a:lnRef idx="0">
          <a:scrgbClr r="0" g="0" b="0"/>
        </a:lnRef>
        <a:fillRef idx="1">
          <a:scrgbClr r="0" g="0" b="0"/>
        </a:fillRef>
        <a:effectRef idx="0">
          <a:scrgbClr r="0" g="0" b="0"/>
        </a:effectRef>
        <a:fontRef idx="minor">
          <a:schemeClr val="lt1"/>
        </a:fontRef>
      </dsp:style>
    </dsp:sp>
    <dsp:sp modelId="{2787B608-3B4E-694F-B833-DDC3FA467972}">
      <dsp:nvSpPr>
        <dsp:cNvPr id="0" name=""/>
        <dsp:cNvSpPr/>
      </dsp:nvSpPr>
      <dsp:spPr>
        <a:xfrm>
          <a:off x="4846026" y="1365146"/>
          <a:ext cx="2480686" cy="1115174"/>
        </a:xfrm>
        <a:prstGeom prst="roundRect">
          <a:avLst>
            <a:gd name="adj" fmla="val 10000"/>
          </a:avLst>
        </a:prstGeom>
        <a:solidFill>
          <a:srgbClr val="F799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100000"/>
            </a:lnSpc>
            <a:spcBef>
              <a:spcPct val="0"/>
            </a:spcBef>
            <a:spcAft>
              <a:spcPct val="35000"/>
            </a:spcAft>
          </a:pPr>
          <a:r>
            <a:rPr lang="hr-HR" sz="1050" b="1" i="0" kern="1200" noProof="0" dirty="0" smtClean="0">
              <a:latin typeface="Trebuchet MS" charset="0"/>
              <a:ea typeface="Trebuchet MS" charset="0"/>
              <a:cs typeface="Trebuchet MS" charset="0"/>
            </a:rPr>
            <a:t>Predlaganje projekata po županijama prema koordinacijskom tijelu – tehnička pomoć i regionalni koordinatori</a:t>
          </a:r>
          <a:endParaRPr lang="hr-HR" sz="1050" b="1" kern="1200" noProof="0" dirty="0">
            <a:latin typeface="Trebuchet MS" charset="0"/>
            <a:ea typeface="Trebuchet MS" charset="0"/>
            <a:cs typeface="Trebuchet MS" charset="0"/>
          </a:endParaRPr>
        </a:p>
      </dsp:txBody>
      <dsp:txXfrm>
        <a:off x="4878688" y="1397808"/>
        <a:ext cx="2415362" cy="1049850"/>
      </dsp:txXfrm>
    </dsp:sp>
    <dsp:sp modelId="{4A373F1B-9448-B443-94C0-338B1D703E16}">
      <dsp:nvSpPr>
        <dsp:cNvPr id="0" name=""/>
        <dsp:cNvSpPr/>
      </dsp:nvSpPr>
      <dsp:spPr>
        <a:xfrm>
          <a:off x="5535283" y="188595"/>
          <a:ext cx="3275723" cy="167276"/>
        </a:xfrm>
        <a:prstGeom prst="rect">
          <a:avLst/>
        </a:prstGeom>
        <a:solidFill>
          <a:srgbClr val="E98911"/>
        </a:solidFill>
        <a:ln>
          <a:noFill/>
        </a:ln>
        <a:effectLst/>
      </dsp:spPr>
      <dsp:style>
        <a:lnRef idx="0">
          <a:scrgbClr r="0" g="0" b="0"/>
        </a:lnRef>
        <a:fillRef idx="1">
          <a:scrgbClr r="0" g="0" b="0"/>
        </a:fillRef>
        <a:effectRef idx="0">
          <a:scrgbClr r="0" g="0" b="0"/>
        </a:effectRef>
        <a:fontRef idx="minor">
          <a:schemeClr val="lt1"/>
        </a:fontRef>
      </dsp:style>
    </dsp:sp>
    <dsp:sp modelId="{8201549F-AFD9-934F-AA87-B5346588D50A}">
      <dsp:nvSpPr>
        <dsp:cNvPr id="0" name=""/>
        <dsp:cNvSpPr/>
      </dsp:nvSpPr>
      <dsp:spPr>
        <a:xfrm>
          <a:off x="4805601" y="0"/>
          <a:ext cx="2561537" cy="1115174"/>
        </a:xfrm>
        <a:prstGeom prst="roundRect">
          <a:avLst>
            <a:gd name="adj" fmla="val 10000"/>
          </a:avLst>
        </a:prstGeom>
        <a:solidFill>
          <a:srgbClr val="F799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100000"/>
            </a:lnSpc>
            <a:spcBef>
              <a:spcPct val="0"/>
            </a:spcBef>
            <a:spcAft>
              <a:spcPct val="35000"/>
            </a:spcAft>
          </a:pPr>
          <a:r>
            <a:rPr lang="hr-HR" sz="1050" b="1" i="0" kern="1200" noProof="0" dirty="0" smtClean="0">
              <a:latin typeface="Trebuchet MS" charset="0"/>
              <a:ea typeface="Trebuchet MS" charset="0"/>
              <a:cs typeface="Trebuchet MS" charset="0"/>
            </a:rPr>
            <a:t>Grupiranje projekata po sektorima i ministarstvima</a:t>
          </a:r>
          <a:r>
            <a:rPr lang="hr-HR" sz="1050" b="0" i="0" kern="1200" noProof="0" dirty="0" smtClean="0">
              <a:latin typeface="Trebuchet MS" charset="0"/>
              <a:ea typeface="Trebuchet MS" charset="0"/>
              <a:cs typeface="Trebuchet MS" charset="0"/>
            </a:rPr>
            <a:t> </a:t>
          </a:r>
          <a:endParaRPr lang="hr-HR" sz="1050" kern="1200" noProof="0" dirty="0">
            <a:latin typeface="Trebuchet MS" charset="0"/>
            <a:ea typeface="Trebuchet MS" charset="0"/>
            <a:cs typeface="Trebuchet MS" charset="0"/>
          </a:endParaRPr>
        </a:p>
      </dsp:txBody>
      <dsp:txXfrm>
        <a:off x="4838263" y="32662"/>
        <a:ext cx="2496213" cy="1049850"/>
      </dsp:txXfrm>
    </dsp:sp>
    <dsp:sp modelId="{D3EB72CD-9917-B44B-BBF1-7C54609937FF}">
      <dsp:nvSpPr>
        <dsp:cNvPr id="0" name=""/>
        <dsp:cNvSpPr/>
      </dsp:nvSpPr>
      <dsp:spPr>
        <a:xfrm rot="5400000">
          <a:off x="8135224" y="871168"/>
          <a:ext cx="1359679" cy="167276"/>
        </a:xfrm>
        <a:prstGeom prst="rect">
          <a:avLst/>
        </a:prstGeom>
        <a:solidFill>
          <a:srgbClr val="E98911"/>
        </a:solidFill>
        <a:ln>
          <a:noFill/>
        </a:ln>
        <a:effectLst/>
      </dsp:spPr>
      <dsp:style>
        <a:lnRef idx="0">
          <a:scrgbClr r="0" g="0" b="0"/>
        </a:lnRef>
        <a:fillRef idx="1">
          <a:scrgbClr r="0" g="0" b="0"/>
        </a:fillRef>
        <a:effectRef idx="0">
          <a:scrgbClr r="0" g="0" b="0"/>
        </a:effectRef>
        <a:fontRef idx="minor">
          <a:schemeClr val="lt1"/>
        </a:fontRef>
      </dsp:style>
    </dsp:sp>
    <dsp:sp modelId="{2ADEAC77-8F8F-5B45-B2D3-7855EB1E5169}">
      <dsp:nvSpPr>
        <dsp:cNvPr id="0" name=""/>
        <dsp:cNvSpPr/>
      </dsp:nvSpPr>
      <dsp:spPr>
        <a:xfrm>
          <a:off x="7990586" y="0"/>
          <a:ext cx="2758662" cy="1115174"/>
        </a:xfrm>
        <a:prstGeom prst="roundRect">
          <a:avLst>
            <a:gd name="adj" fmla="val 10000"/>
          </a:avLst>
        </a:prstGeom>
        <a:solidFill>
          <a:srgbClr val="F799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100000"/>
            </a:lnSpc>
            <a:spcBef>
              <a:spcPct val="0"/>
            </a:spcBef>
            <a:spcAft>
              <a:spcPct val="35000"/>
            </a:spcAft>
          </a:pPr>
          <a:r>
            <a:rPr lang="hr-HR" sz="800" b="1" i="0" kern="1200" noProof="0" dirty="0" smtClean="0">
              <a:latin typeface="Trebuchet MS" charset="0"/>
              <a:ea typeface="Trebuchet MS" charset="0"/>
              <a:cs typeface="Trebuchet MS" charset="0"/>
            </a:rPr>
            <a:t>Poziv MRRFEU prema odgovornim osobama resornih (prethodno obaviještenih) ministarstava  o sektorskim sastancima između koordinacijskog tijela, resornih ministarstava i ministrice MRRFEU koja je finalni potpisnik razvojnog sporazuma SBS kao čelnice UT</a:t>
          </a:r>
          <a:endParaRPr lang="hr-HR" sz="800" b="1" kern="1200" noProof="0" dirty="0">
            <a:latin typeface="Trebuchet MS" charset="0"/>
            <a:ea typeface="Trebuchet MS" charset="0"/>
            <a:cs typeface="Trebuchet MS" charset="0"/>
          </a:endParaRPr>
        </a:p>
      </dsp:txBody>
      <dsp:txXfrm>
        <a:off x="8023248" y="32662"/>
        <a:ext cx="2693338" cy="1049850"/>
      </dsp:txXfrm>
    </dsp:sp>
    <dsp:sp modelId="{69158E21-2E6D-7D4D-B0A7-4FD1BD4B079B}">
      <dsp:nvSpPr>
        <dsp:cNvPr id="0" name=""/>
        <dsp:cNvSpPr/>
      </dsp:nvSpPr>
      <dsp:spPr>
        <a:xfrm rot="5451326">
          <a:off x="8094222" y="2266634"/>
          <a:ext cx="1420475" cy="167276"/>
        </a:xfrm>
        <a:prstGeom prst="rect">
          <a:avLst/>
        </a:prstGeom>
        <a:solidFill>
          <a:srgbClr val="E98911"/>
        </a:solidFill>
        <a:ln>
          <a:noFill/>
        </a:ln>
        <a:effectLst/>
      </dsp:spPr>
      <dsp:style>
        <a:lnRef idx="0">
          <a:scrgbClr r="0" g="0" b="0"/>
        </a:lnRef>
        <a:fillRef idx="1">
          <a:scrgbClr r="0" g="0" b="0"/>
        </a:fillRef>
        <a:effectRef idx="0">
          <a:scrgbClr r="0" g="0" b="0"/>
        </a:effectRef>
        <a:fontRef idx="minor">
          <a:schemeClr val="lt1"/>
        </a:fontRef>
      </dsp:style>
    </dsp:sp>
    <dsp:sp modelId="{69443360-08F9-EA4B-AFBB-9F38B05AEA39}">
      <dsp:nvSpPr>
        <dsp:cNvPr id="0" name=""/>
        <dsp:cNvSpPr/>
      </dsp:nvSpPr>
      <dsp:spPr>
        <a:xfrm>
          <a:off x="8020909" y="1365146"/>
          <a:ext cx="2698015" cy="1115174"/>
        </a:xfrm>
        <a:prstGeom prst="roundRect">
          <a:avLst>
            <a:gd name="adj" fmla="val 10000"/>
          </a:avLst>
        </a:prstGeom>
        <a:solidFill>
          <a:srgbClr val="F799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100000"/>
            </a:lnSpc>
            <a:spcBef>
              <a:spcPct val="0"/>
            </a:spcBef>
            <a:spcAft>
              <a:spcPct val="35000"/>
            </a:spcAft>
          </a:pPr>
          <a:r>
            <a:rPr lang="hr-HR" sz="1050" b="1" i="0" kern="1200" noProof="0" dirty="0" smtClean="0">
              <a:latin typeface="Trebuchet MS" charset="0"/>
              <a:ea typeface="Trebuchet MS" charset="0"/>
              <a:cs typeface="Trebuchet MS" charset="0"/>
            </a:rPr>
            <a:t>Usuglašavanje projekata, vrijednosti financiranja i izvora financiranja</a:t>
          </a:r>
          <a:endParaRPr lang="hr-HR" sz="1050" b="1" kern="1200" noProof="0" dirty="0">
            <a:latin typeface="Trebuchet MS" charset="0"/>
            <a:ea typeface="Trebuchet MS" charset="0"/>
            <a:cs typeface="Trebuchet MS" charset="0"/>
          </a:endParaRPr>
        </a:p>
      </dsp:txBody>
      <dsp:txXfrm>
        <a:off x="8053571" y="1397808"/>
        <a:ext cx="2632691" cy="1049850"/>
      </dsp:txXfrm>
    </dsp:sp>
    <dsp:sp modelId="{03ECEBE5-A9F3-6841-BDFA-19163F499A76}">
      <dsp:nvSpPr>
        <dsp:cNvPr id="0" name=""/>
        <dsp:cNvSpPr/>
      </dsp:nvSpPr>
      <dsp:spPr>
        <a:xfrm>
          <a:off x="8018911" y="2790930"/>
          <a:ext cx="2659598" cy="1115174"/>
        </a:xfrm>
        <a:prstGeom prst="roundRect">
          <a:avLst>
            <a:gd name="adj" fmla="val 10000"/>
          </a:avLst>
        </a:prstGeom>
        <a:solidFill>
          <a:srgbClr val="F7994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100000"/>
            </a:lnSpc>
            <a:spcBef>
              <a:spcPct val="0"/>
            </a:spcBef>
            <a:spcAft>
              <a:spcPct val="35000"/>
            </a:spcAft>
          </a:pPr>
          <a:r>
            <a:rPr lang="hr-HR" sz="1050" b="1" i="0" kern="1200" noProof="0" dirty="0" smtClean="0">
              <a:latin typeface="Trebuchet MS" charset="0"/>
              <a:ea typeface="Trebuchet MS" charset="0"/>
              <a:cs typeface="Trebuchet MS" charset="0"/>
            </a:rPr>
            <a:t>Potpisivanje Razvojnog sporazuma Slavonije, Baranje i Srijema (SBS)</a:t>
          </a:r>
        </a:p>
      </dsp:txBody>
      <dsp:txXfrm>
        <a:off x="8051573" y="2823592"/>
        <a:ext cx="2594274" cy="1049850"/>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lang="hr-HR"/>
          </a:p>
        </p:txBody>
      </p:sp>
      <p:sp>
        <p:nvSpPr>
          <p:cNvPr id="3" name="Date Placeholder 2"/>
          <p:cNvSpPr>
            <a:spLocks noGrp="1"/>
          </p:cNvSpPr>
          <p:nvPr>
            <p:ph type="dt" sz="quarter" idx="1"/>
          </p:nvPr>
        </p:nvSpPr>
        <p:spPr>
          <a:xfrm>
            <a:off x="3814626" y="0"/>
            <a:ext cx="2919565" cy="493868"/>
          </a:xfrm>
          <a:prstGeom prst="rect">
            <a:avLst/>
          </a:prstGeom>
        </p:spPr>
        <p:txBody>
          <a:bodyPr vert="horz" lIns="90763" tIns="45382" rIns="90763" bIns="45382" rtlCol="0"/>
          <a:lstStyle>
            <a:lvl1pPr algn="r">
              <a:defRPr sz="1200"/>
            </a:lvl1pPr>
          </a:lstStyle>
          <a:p>
            <a:fld id="{B70B421A-6577-470B-A2C6-69A0CED49199}" type="datetimeFigureOut">
              <a:rPr lang="hr-HR" smtClean="0"/>
              <a:t>20.11.2017.</a:t>
            </a:fld>
            <a:endParaRPr lang="hr-HR"/>
          </a:p>
        </p:txBody>
      </p:sp>
      <p:sp>
        <p:nvSpPr>
          <p:cNvPr id="4" name="Footer Placeholder 3"/>
          <p:cNvSpPr>
            <a:spLocks noGrp="1"/>
          </p:cNvSpPr>
          <p:nvPr>
            <p:ph type="ftr" sz="quarter" idx="2"/>
          </p:nvPr>
        </p:nvSpPr>
        <p:spPr>
          <a:xfrm>
            <a:off x="0" y="9372445"/>
            <a:ext cx="2919565" cy="493868"/>
          </a:xfrm>
          <a:prstGeom prst="rect">
            <a:avLst/>
          </a:prstGeom>
        </p:spPr>
        <p:txBody>
          <a:bodyPr vert="horz" lIns="90763" tIns="45382" rIns="90763" bIns="45382" rtlCol="0" anchor="b"/>
          <a:lstStyle>
            <a:lvl1pPr algn="l">
              <a:defRPr sz="1200"/>
            </a:lvl1pPr>
          </a:lstStyle>
          <a:p>
            <a:endParaRPr lang="hr-HR"/>
          </a:p>
        </p:txBody>
      </p:sp>
      <p:sp>
        <p:nvSpPr>
          <p:cNvPr id="5" name="Slide Number Placeholder 4"/>
          <p:cNvSpPr>
            <a:spLocks noGrp="1"/>
          </p:cNvSpPr>
          <p:nvPr>
            <p:ph type="sldNum" sz="quarter" idx="3"/>
          </p:nvPr>
        </p:nvSpPr>
        <p:spPr>
          <a:xfrm>
            <a:off x="3814626" y="9372445"/>
            <a:ext cx="2919565" cy="493868"/>
          </a:xfrm>
          <a:prstGeom prst="rect">
            <a:avLst/>
          </a:prstGeom>
        </p:spPr>
        <p:txBody>
          <a:bodyPr vert="horz" lIns="90763" tIns="45382" rIns="90763" bIns="45382" rtlCol="0" anchor="b"/>
          <a:lstStyle>
            <a:lvl1pPr algn="r">
              <a:defRPr sz="1200"/>
            </a:lvl1pPr>
          </a:lstStyle>
          <a:p>
            <a:fld id="{A0D0ECFB-ED95-4DA6-A89F-06DA61D1FEC7}" type="slidenum">
              <a:rPr lang="hr-HR" smtClean="0"/>
              <a:t>‹#›</a:t>
            </a:fld>
            <a:endParaRPr lang="hr-HR"/>
          </a:p>
        </p:txBody>
      </p:sp>
    </p:spTree>
    <p:extLst>
      <p:ext uri="{BB962C8B-B14F-4D97-AF65-F5344CB8AC3E}">
        <p14:creationId xmlns:p14="http://schemas.microsoft.com/office/powerpoint/2010/main" val="1710283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4902"/>
          </a:xfrm>
          <a:prstGeom prst="rect">
            <a:avLst/>
          </a:prstGeom>
        </p:spPr>
        <p:txBody>
          <a:bodyPr vert="horz" lIns="90763" tIns="45382" rIns="90763" bIns="45382" rtlCol="0"/>
          <a:lstStyle>
            <a:lvl1pPr algn="l">
              <a:defRPr sz="1200"/>
            </a:lvl1pPr>
          </a:lstStyle>
          <a:p>
            <a:endParaRPr lang="hr-HR"/>
          </a:p>
        </p:txBody>
      </p:sp>
      <p:sp>
        <p:nvSpPr>
          <p:cNvPr id="3" name="Date Placeholder 2"/>
          <p:cNvSpPr>
            <a:spLocks noGrp="1"/>
          </p:cNvSpPr>
          <p:nvPr>
            <p:ph type="dt" idx="1"/>
          </p:nvPr>
        </p:nvSpPr>
        <p:spPr>
          <a:xfrm>
            <a:off x="3814626" y="0"/>
            <a:ext cx="2919565" cy="494902"/>
          </a:xfrm>
          <a:prstGeom prst="rect">
            <a:avLst/>
          </a:prstGeom>
        </p:spPr>
        <p:txBody>
          <a:bodyPr vert="horz" lIns="90763" tIns="45382" rIns="90763" bIns="45382" rtlCol="0"/>
          <a:lstStyle>
            <a:lvl1pPr algn="r">
              <a:defRPr sz="1200"/>
            </a:lvl1pPr>
          </a:lstStyle>
          <a:p>
            <a:fld id="{31499284-1D2F-4AC7-BCC1-89CC6CD3C2BB}" type="datetimeFigureOut">
              <a:rPr lang="hr-HR" smtClean="0"/>
              <a:t>20.11.2017.</a:t>
            </a:fld>
            <a:endParaRPr lang="hr-HR"/>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0763" tIns="45382" rIns="90763" bIns="45382" rtlCol="0" anchor="ctr"/>
          <a:lstStyle/>
          <a:p>
            <a:endParaRPr lang="hr-HR"/>
          </a:p>
        </p:txBody>
      </p:sp>
      <p:sp>
        <p:nvSpPr>
          <p:cNvPr id="5" name="Notes Placeholder 4"/>
          <p:cNvSpPr>
            <a:spLocks noGrp="1"/>
          </p:cNvSpPr>
          <p:nvPr>
            <p:ph type="body" sz="quarter" idx="3"/>
          </p:nvPr>
        </p:nvSpPr>
        <p:spPr>
          <a:xfrm>
            <a:off x="673262" y="4747569"/>
            <a:ext cx="5389240" cy="3886249"/>
          </a:xfrm>
          <a:prstGeom prst="rect">
            <a:avLst/>
          </a:prstGeom>
        </p:spPr>
        <p:txBody>
          <a:bodyPr vert="horz" lIns="90763" tIns="45382" rIns="90763" bIns="4538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6" name="Footer Placeholder 5"/>
          <p:cNvSpPr>
            <a:spLocks noGrp="1"/>
          </p:cNvSpPr>
          <p:nvPr>
            <p:ph type="ftr" sz="quarter" idx="4"/>
          </p:nvPr>
        </p:nvSpPr>
        <p:spPr>
          <a:xfrm>
            <a:off x="0" y="9371411"/>
            <a:ext cx="2919565" cy="494902"/>
          </a:xfrm>
          <a:prstGeom prst="rect">
            <a:avLst/>
          </a:prstGeom>
        </p:spPr>
        <p:txBody>
          <a:bodyPr vert="horz" lIns="90763" tIns="45382" rIns="90763" bIns="45382" rtlCol="0" anchor="b"/>
          <a:lstStyle>
            <a:lvl1pPr algn="l">
              <a:defRPr sz="1200"/>
            </a:lvl1pPr>
          </a:lstStyle>
          <a:p>
            <a:endParaRPr lang="hr-HR"/>
          </a:p>
        </p:txBody>
      </p:sp>
      <p:sp>
        <p:nvSpPr>
          <p:cNvPr id="7" name="Slide Number Placeholder 6"/>
          <p:cNvSpPr>
            <a:spLocks noGrp="1"/>
          </p:cNvSpPr>
          <p:nvPr>
            <p:ph type="sldNum" sz="quarter" idx="5"/>
          </p:nvPr>
        </p:nvSpPr>
        <p:spPr>
          <a:xfrm>
            <a:off x="3814626" y="9371411"/>
            <a:ext cx="2919565" cy="494902"/>
          </a:xfrm>
          <a:prstGeom prst="rect">
            <a:avLst/>
          </a:prstGeom>
        </p:spPr>
        <p:txBody>
          <a:bodyPr vert="horz" lIns="90763" tIns="45382" rIns="90763" bIns="45382" rtlCol="0" anchor="b"/>
          <a:lstStyle>
            <a:lvl1pPr algn="r">
              <a:defRPr sz="1200"/>
            </a:lvl1pPr>
          </a:lstStyle>
          <a:p>
            <a:fld id="{CC563E05-4043-4C95-AB93-1E8C1D752CA5}" type="slidenum">
              <a:rPr lang="hr-HR" smtClean="0"/>
              <a:t>‹#›</a:t>
            </a:fld>
            <a:endParaRPr lang="hr-HR"/>
          </a:p>
        </p:txBody>
      </p:sp>
    </p:spTree>
    <p:extLst>
      <p:ext uri="{BB962C8B-B14F-4D97-AF65-F5344CB8AC3E}">
        <p14:creationId xmlns:p14="http://schemas.microsoft.com/office/powerpoint/2010/main" val="3559039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CC563E05-4043-4C95-AB93-1E8C1D752CA5}" type="slidenum">
              <a:rPr lang="hr-HR" smtClean="0"/>
              <a:t>3</a:t>
            </a:fld>
            <a:endParaRPr lang="hr-HR" dirty="0"/>
          </a:p>
        </p:txBody>
      </p:sp>
    </p:spTree>
    <p:extLst>
      <p:ext uri="{BB962C8B-B14F-4D97-AF65-F5344CB8AC3E}">
        <p14:creationId xmlns:p14="http://schemas.microsoft.com/office/powerpoint/2010/main" val="16713562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CC563E05-4043-4C95-AB93-1E8C1D752CA5}" type="slidenum">
              <a:rPr lang="hr-HR" smtClean="0"/>
              <a:t>17</a:t>
            </a:fld>
            <a:endParaRPr lang="hr-HR" dirty="0"/>
          </a:p>
        </p:txBody>
      </p:sp>
    </p:spTree>
    <p:extLst>
      <p:ext uri="{BB962C8B-B14F-4D97-AF65-F5344CB8AC3E}">
        <p14:creationId xmlns:p14="http://schemas.microsoft.com/office/powerpoint/2010/main" val="2664603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CC563E05-4043-4C95-AB93-1E8C1D752CA5}" type="slidenum">
              <a:rPr lang="hr-HR" smtClean="0"/>
              <a:t>18</a:t>
            </a:fld>
            <a:endParaRPr lang="hr-HR" dirty="0"/>
          </a:p>
        </p:txBody>
      </p:sp>
    </p:spTree>
    <p:extLst>
      <p:ext uri="{BB962C8B-B14F-4D97-AF65-F5344CB8AC3E}">
        <p14:creationId xmlns:p14="http://schemas.microsoft.com/office/powerpoint/2010/main" val="2613355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CC563E05-4043-4C95-AB93-1E8C1D752CA5}" type="slidenum">
              <a:rPr lang="hr-HR" smtClean="0"/>
              <a:t>19</a:t>
            </a:fld>
            <a:endParaRPr lang="hr-HR" dirty="0"/>
          </a:p>
        </p:txBody>
      </p:sp>
    </p:spTree>
    <p:extLst>
      <p:ext uri="{BB962C8B-B14F-4D97-AF65-F5344CB8AC3E}">
        <p14:creationId xmlns:p14="http://schemas.microsoft.com/office/powerpoint/2010/main" val="3324120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CC563E05-4043-4C95-AB93-1E8C1D752CA5}" type="slidenum">
              <a:rPr lang="hr-HR" smtClean="0"/>
              <a:t>20</a:t>
            </a:fld>
            <a:endParaRPr lang="hr-HR" dirty="0"/>
          </a:p>
        </p:txBody>
      </p:sp>
    </p:spTree>
    <p:extLst>
      <p:ext uri="{BB962C8B-B14F-4D97-AF65-F5344CB8AC3E}">
        <p14:creationId xmlns:p14="http://schemas.microsoft.com/office/powerpoint/2010/main" val="11063805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CC563E05-4043-4C95-AB93-1E8C1D752CA5}" type="slidenum">
              <a:rPr lang="hr-HR" smtClean="0"/>
              <a:t>21</a:t>
            </a:fld>
            <a:endParaRPr lang="hr-HR" dirty="0"/>
          </a:p>
        </p:txBody>
      </p:sp>
    </p:spTree>
    <p:extLst>
      <p:ext uri="{BB962C8B-B14F-4D97-AF65-F5344CB8AC3E}">
        <p14:creationId xmlns:p14="http://schemas.microsoft.com/office/powerpoint/2010/main" val="375972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sz="1400" dirty="0"/>
          </a:p>
        </p:txBody>
      </p:sp>
      <p:sp>
        <p:nvSpPr>
          <p:cNvPr id="4" name="Slide Number Placeholder 3"/>
          <p:cNvSpPr>
            <a:spLocks noGrp="1"/>
          </p:cNvSpPr>
          <p:nvPr>
            <p:ph type="sldNum" sz="quarter" idx="10"/>
          </p:nvPr>
        </p:nvSpPr>
        <p:spPr/>
        <p:txBody>
          <a:bodyPr/>
          <a:lstStyle/>
          <a:p>
            <a:fld id="{CC563E05-4043-4C95-AB93-1E8C1D752CA5}" type="slidenum">
              <a:rPr lang="hr-HR" smtClean="0"/>
              <a:t>22</a:t>
            </a:fld>
            <a:endParaRPr lang="hr-HR" dirty="0"/>
          </a:p>
        </p:txBody>
      </p:sp>
    </p:spTree>
    <p:extLst>
      <p:ext uri="{BB962C8B-B14F-4D97-AF65-F5344CB8AC3E}">
        <p14:creationId xmlns:p14="http://schemas.microsoft.com/office/powerpoint/2010/main" val="11551116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hr-HR" sz="1200" dirty="0" smtClean="0">
                <a:solidFill>
                  <a:srgbClr val="111F8A"/>
                </a:solidFill>
                <a:latin typeface="+mn-lt"/>
              </a:rPr>
              <a:t>Novi model izračuna IR temeljen je na balansiranoj z-</a:t>
            </a:r>
            <a:r>
              <a:rPr lang="hr-HR" sz="1200" dirty="0" err="1" smtClean="0">
                <a:solidFill>
                  <a:srgbClr val="111F8A"/>
                </a:solidFill>
                <a:latin typeface="+mn-lt"/>
              </a:rPr>
              <a:t>score</a:t>
            </a:r>
            <a:r>
              <a:rPr lang="hr-HR" sz="1200" dirty="0" smtClean="0">
                <a:solidFill>
                  <a:srgbClr val="111F8A"/>
                </a:solidFill>
                <a:latin typeface="+mn-lt"/>
              </a:rPr>
              <a:t> metodi – pretpostavlja objektivno i pravednije mjerenje, ocjenjivanje te rangiranje teritorijalnih jedinica prema stupnju razvijenosti kada dio njih prema jednim pokazateljima ostvaruje iznad prosječne rezultate, a po drugima ispodprosječne rezultate</a:t>
            </a:r>
          </a:p>
          <a:p>
            <a:pPr algn="just"/>
            <a:r>
              <a:rPr lang="hr-HR" sz="1200" dirty="0" smtClean="0">
                <a:solidFill>
                  <a:srgbClr val="111F8A"/>
                </a:solidFill>
                <a:latin typeface="+mn-lt"/>
              </a:rPr>
              <a:t>Temelji se na korištenju </a:t>
            </a:r>
            <a:r>
              <a:rPr lang="hr-HR" sz="1200" dirty="0" err="1" smtClean="0">
                <a:solidFill>
                  <a:srgbClr val="111F8A"/>
                </a:solidFill>
                <a:latin typeface="+mn-lt"/>
              </a:rPr>
              <a:t>nesupstitutivnih</a:t>
            </a:r>
            <a:r>
              <a:rPr lang="hr-HR" sz="1200" dirty="0" smtClean="0">
                <a:solidFill>
                  <a:srgbClr val="111F8A"/>
                </a:solidFill>
                <a:latin typeface="+mn-lt"/>
              </a:rPr>
              <a:t> pokazatelja u konstrukciji kompozitnog indeksa što znači da jedinice mogu ostvariti visoki IR jedino ako su im relativno visoke vrijednosti za sve pokazatelje</a:t>
            </a:r>
          </a:p>
          <a:p>
            <a:pPr algn="just"/>
            <a:r>
              <a:rPr lang="hr-HR" sz="1200" dirty="0" smtClean="0">
                <a:solidFill>
                  <a:srgbClr val="111F8A"/>
                </a:solidFill>
                <a:latin typeface="+mn-lt"/>
              </a:rPr>
              <a:t>Svi pokazatelji imaju podjednaku važnost u odnosu na konačnu vrijednost IR</a:t>
            </a:r>
          </a:p>
          <a:p>
            <a:pPr algn="just"/>
            <a:r>
              <a:rPr lang="hr-HR" sz="1200" dirty="0" smtClean="0">
                <a:solidFill>
                  <a:srgbClr val="111F8A"/>
                </a:solidFill>
                <a:latin typeface="+mn-lt"/>
              </a:rPr>
              <a:t>Nema pondera – ekstremne vrijednosti pokazatelja se penaliziraju</a:t>
            </a:r>
          </a:p>
          <a:p>
            <a:pPr algn="just"/>
            <a:r>
              <a:rPr lang="hr-HR" sz="1200" dirty="0" smtClean="0">
                <a:solidFill>
                  <a:srgbClr val="111F8A"/>
                </a:solidFill>
                <a:latin typeface="+mn-lt"/>
              </a:rPr>
              <a:t>Jasna je granica između ispodprosječno i iznadprosječno razvijenih područja (indeks = 100) - razvijene i nerazvijene jedinice utvrđuju se putem distribucije ranga</a:t>
            </a:r>
          </a:p>
          <a:p>
            <a:endParaRPr lang="hr-HR" sz="1200" dirty="0" smtClean="0"/>
          </a:p>
          <a:p>
            <a:endParaRPr lang="hr-HR" sz="1200" dirty="0" smtClean="0"/>
          </a:p>
          <a:p>
            <a:endParaRPr lang="hr-HR" dirty="0"/>
          </a:p>
        </p:txBody>
      </p:sp>
      <p:sp>
        <p:nvSpPr>
          <p:cNvPr id="4" name="Slide Number Placeholder 3"/>
          <p:cNvSpPr>
            <a:spLocks noGrp="1"/>
          </p:cNvSpPr>
          <p:nvPr>
            <p:ph type="sldNum" sz="quarter" idx="10"/>
          </p:nvPr>
        </p:nvSpPr>
        <p:spPr/>
        <p:txBody>
          <a:bodyPr/>
          <a:lstStyle/>
          <a:p>
            <a:fld id="{CC563E05-4043-4C95-AB93-1E8C1D752CA5}" type="slidenum">
              <a:rPr lang="hr-HR" smtClean="0"/>
              <a:t>23</a:t>
            </a:fld>
            <a:endParaRPr lang="hr-HR"/>
          </a:p>
        </p:txBody>
      </p:sp>
    </p:spTree>
    <p:extLst>
      <p:ext uri="{BB962C8B-B14F-4D97-AF65-F5344CB8AC3E}">
        <p14:creationId xmlns:p14="http://schemas.microsoft.com/office/powerpoint/2010/main" val="7490749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hr-HR" sz="1400" dirty="0" smtClean="0">
                <a:solidFill>
                  <a:srgbClr val="303D8C"/>
                </a:solidFill>
                <a:latin typeface="+mn-lt"/>
              </a:rPr>
              <a:t>Uvažavajući značajne razlike u rasponu razvojnih dispariteta na razini JLP(R)S  broj razvojnih skupina (RS) za JP(R)S zadržava se isti (4), dok se broj RS za JLS poveća na 8</a:t>
            </a:r>
          </a:p>
          <a:p>
            <a:pPr algn="just"/>
            <a:r>
              <a:rPr lang="hr-HR" sz="1400" dirty="0" smtClean="0">
                <a:solidFill>
                  <a:srgbClr val="303D8C"/>
                </a:solidFill>
                <a:latin typeface="+mn-lt"/>
              </a:rPr>
              <a:t>Detaljnija razrada RS treba omogućiti širi obuvat potpomognutih područja  </a:t>
            </a:r>
          </a:p>
          <a:p>
            <a:pPr algn="just"/>
            <a:r>
              <a:rPr lang="hr-HR" sz="1400" dirty="0" smtClean="0">
                <a:solidFill>
                  <a:srgbClr val="303D8C"/>
                </a:solidFill>
                <a:latin typeface="+mn-lt"/>
              </a:rPr>
              <a:t>Cilj je osiguranje kvalitetnije podloge za uspostavu diversificiranog i prilagođenog programa financiranja s obzirom na dostignuti stupanj razvoja u okviru svake pojedine RS</a:t>
            </a:r>
          </a:p>
          <a:p>
            <a:pPr algn="just"/>
            <a:r>
              <a:rPr lang="hr-HR" sz="1400" dirty="0" smtClean="0">
                <a:solidFill>
                  <a:srgbClr val="303D8C"/>
                </a:solidFill>
                <a:latin typeface="+mn-lt"/>
              </a:rPr>
              <a:t>RS u novom modelu određuju se pomoću postotnih razreda na osnovu kojih se po veličini uređeni rangirani nizovi vrijednosti IR unutar iznadprosječnog (indeks &gt; 100) i ispodprosječnog (indeks &lt; 100) područja razvijenosti dijele na jednak broj dijelova</a:t>
            </a:r>
          </a:p>
          <a:p>
            <a:endParaRPr lang="hr-HR" sz="1400" dirty="0"/>
          </a:p>
        </p:txBody>
      </p:sp>
      <p:sp>
        <p:nvSpPr>
          <p:cNvPr id="4" name="Slide Number Placeholder 3"/>
          <p:cNvSpPr>
            <a:spLocks noGrp="1"/>
          </p:cNvSpPr>
          <p:nvPr>
            <p:ph type="sldNum" sz="quarter" idx="10"/>
          </p:nvPr>
        </p:nvSpPr>
        <p:spPr/>
        <p:txBody>
          <a:bodyPr/>
          <a:lstStyle/>
          <a:p>
            <a:fld id="{CC563E05-4043-4C95-AB93-1E8C1D752CA5}" type="slidenum">
              <a:rPr lang="hr-HR" smtClean="0"/>
              <a:t>24</a:t>
            </a:fld>
            <a:endParaRPr lang="hr-HR"/>
          </a:p>
        </p:txBody>
      </p:sp>
    </p:spTree>
    <p:extLst>
      <p:ext uri="{BB962C8B-B14F-4D97-AF65-F5344CB8AC3E}">
        <p14:creationId xmlns:p14="http://schemas.microsoft.com/office/powerpoint/2010/main" val="1593827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sz="1400" dirty="0"/>
          </a:p>
        </p:txBody>
      </p:sp>
      <p:sp>
        <p:nvSpPr>
          <p:cNvPr id="4" name="Slide Number Placeholder 3"/>
          <p:cNvSpPr>
            <a:spLocks noGrp="1"/>
          </p:cNvSpPr>
          <p:nvPr>
            <p:ph type="sldNum" sz="quarter" idx="10"/>
          </p:nvPr>
        </p:nvSpPr>
        <p:spPr/>
        <p:txBody>
          <a:bodyPr/>
          <a:lstStyle/>
          <a:p>
            <a:fld id="{CC563E05-4043-4C95-AB93-1E8C1D752CA5}" type="slidenum">
              <a:rPr lang="hr-HR" smtClean="0"/>
              <a:t>27</a:t>
            </a:fld>
            <a:endParaRPr lang="hr-HR"/>
          </a:p>
        </p:txBody>
      </p:sp>
    </p:spTree>
    <p:extLst>
      <p:ext uri="{BB962C8B-B14F-4D97-AF65-F5344CB8AC3E}">
        <p14:creationId xmlns:p14="http://schemas.microsoft.com/office/powerpoint/2010/main" val="38235893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CC563E05-4043-4C95-AB93-1E8C1D752CA5}" type="slidenum">
              <a:rPr lang="hr-HR" smtClean="0"/>
              <a:t>31</a:t>
            </a:fld>
            <a:endParaRPr lang="hr-HR" dirty="0"/>
          </a:p>
        </p:txBody>
      </p:sp>
    </p:spTree>
    <p:extLst>
      <p:ext uri="{BB962C8B-B14F-4D97-AF65-F5344CB8AC3E}">
        <p14:creationId xmlns:p14="http://schemas.microsoft.com/office/powerpoint/2010/main" val="2309328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D4C8A7E8-582E-4FC8-98CC-325D509299D2}" type="slidenum">
              <a:rPr lang="hr-HR" smtClean="0"/>
              <a:t>4</a:t>
            </a:fld>
            <a:endParaRPr lang="hr-HR"/>
          </a:p>
        </p:txBody>
      </p:sp>
    </p:spTree>
    <p:extLst>
      <p:ext uri="{BB962C8B-B14F-4D97-AF65-F5344CB8AC3E}">
        <p14:creationId xmlns:p14="http://schemas.microsoft.com/office/powerpoint/2010/main" val="33086196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CC563E05-4043-4C95-AB93-1E8C1D752CA5}" type="slidenum">
              <a:rPr lang="hr-HR" smtClean="0"/>
              <a:t>38</a:t>
            </a:fld>
            <a:endParaRPr lang="hr-HR"/>
          </a:p>
        </p:txBody>
      </p:sp>
    </p:spTree>
    <p:extLst>
      <p:ext uri="{BB962C8B-B14F-4D97-AF65-F5344CB8AC3E}">
        <p14:creationId xmlns:p14="http://schemas.microsoft.com/office/powerpoint/2010/main" val="23067023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D4C8A7E8-582E-4FC8-98CC-325D509299D2}" type="slidenum">
              <a:rPr lang="hr-HR" smtClean="0"/>
              <a:t>5</a:t>
            </a:fld>
            <a:endParaRPr lang="hr-HR"/>
          </a:p>
        </p:txBody>
      </p:sp>
    </p:spTree>
    <p:extLst>
      <p:ext uri="{BB962C8B-B14F-4D97-AF65-F5344CB8AC3E}">
        <p14:creationId xmlns:p14="http://schemas.microsoft.com/office/powerpoint/2010/main" val="231967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en-US" dirty="0"/>
          </a:p>
        </p:txBody>
      </p:sp>
      <p:sp>
        <p:nvSpPr>
          <p:cNvPr id="4" name="Rezervirano mjesto broja slajda 3"/>
          <p:cNvSpPr>
            <a:spLocks noGrp="1"/>
          </p:cNvSpPr>
          <p:nvPr>
            <p:ph type="sldNum" sz="quarter" idx="10"/>
          </p:nvPr>
        </p:nvSpPr>
        <p:spPr/>
        <p:txBody>
          <a:bodyPr/>
          <a:lstStyle/>
          <a:p>
            <a:fld id="{7FCB0EC0-1068-4122-A8C5-20E0A65E1CCE}" type="slidenum">
              <a:rPr lang="en-US" smtClean="0"/>
              <a:pPr/>
              <a:t>11</a:t>
            </a:fld>
            <a:endParaRPr lang="en-US"/>
          </a:p>
        </p:txBody>
      </p:sp>
    </p:spTree>
    <p:extLst>
      <p:ext uri="{BB962C8B-B14F-4D97-AF65-F5344CB8AC3E}">
        <p14:creationId xmlns:p14="http://schemas.microsoft.com/office/powerpoint/2010/main" val="1761356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en-US" dirty="0"/>
          </a:p>
        </p:txBody>
      </p:sp>
      <p:sp>
        <p:nvSpPr>
          <p:cNvPr id="4" name="Rezervirano mjesto broja slajda 3"/>
          <p:cNvSpPr>
            <a:spLocks noGrp="1"/>
          </p:cNvSpPr>
          <p:nvPr>
            <p:ph type="sldNum" sz="quarter" idx="10"/>
          </p:nvPr>
        </p:nvSpPr>
        <p:spPr/>
        <p:txBody>
          <a:bodyPr/>
          <a:lstStyle/>
          <a:p>
            <a:fld id="{7FCB0EC0-1068-4122-A8C5-20E0A65E1CCE}" type="slidenum">
              <a:rPr lang="en-US" smtClean="0"/>
              <a:pPr/>
              <a:t>12</a:t>
            </a:fld>
            <a:endParaRPr lang="en-US"/>
          </a:p>
        </p:txBody>
      </p:sp>
    </p:spTree>
    <p:extLst>
      <p:ext uri="{BB962C8B-B14F-4D97-AF65-F5344CB8AC3E}">
        <p14:creationId xmlns:p14="http://schemas.microsoft.com/office/powerpoint/2010/main" val="9034453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en-US" dirty="0"/>
          </a:p>
        </p:txBody>
      </p:sp>
      <p:sp>
        <p:nvSpPr>
          <p:cNvPr id="4" name="Rezervirano mjesto broja slajda 3"/>
          <p:cNvSpPr>
            <a:spLocks noGrp="1"/>
          </p:cNvSpPr>
          <p:nvPr>
            <p:ph type="sldNum" sz="quarter" idx="10"/>
          </p:nvPr>
        </p:nvSpPr>
        <p:spPr/>
        <p:txBody>
          <a:bodyPr/>
          <a:lstStyle/>
          <a:p>
            <a:fld id="{7FCB0EC0-1068-4122-A8C5-20E0A65E1CCE}" type="slidenum">
              <a:rPr lang="en-US" smtClean="0"/>
              <a:pPr/>
              <a:t>13</a:t>
            </a:fld>
            <a:endParaRPr lang="en-US"/>
          </a:p>
        </p:txBody>
      </p:sp>
    </p:spTree>
    <p:extLst>
      <p:ext uri="{BB962C8B-B14F-4D97-AF65-F5344CB8AC3E}">
        <p14:creationId xmlns:p14="http://schemas.microsoft.com/office/powerpoint/2010/main" val="2239249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en-US" dirty="0"/>
          </a:p>
        </p:txBody>
      </p:sp>
      <p:sp>
        <p:nvSpPr>
          <p:cNvPr id="4" name="Rezervirano mjesto broja slajda 3"/>
          <p:cNvSpPr>
            <a:spLocks noGrp="1"/>
          </p:cNvSpPr>
          <p:nvPr>
            <p:ph type="sldNum" sz="quarter" idx="10"/>
          </p:nvPr>
        </p:nvSpPr>
        <p:spPr/>
        <p:txBody>
          <a:bodyPr/>
          <a:lstStyle/>
          <a:p>
            <a:fld id="{7FCB0EC0-1068-4122-A8C5-20E0A65E1CCE}" type="slidenum">
              <a:rPr lang="en-US" smtClean="0"/>
              <a:pPr/>
              <a:t>14</a:t>
            </a:fld>
            <a:endParaRPr lang="en-US"/>
          </a:p>
        </p:txBody>
      </p:sp>
    </p:spTree>
    <p:extLst>
      <p:ext uri="{BB962C8B-B14F-4D97-AF65-F5344CB8AC3E}">
        <p14:creationId xmlns:p14="http://schemas.microsoft.com/office/powerpoint/2010/main" val="34327678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CC563E05-4043-4C95-AB93-1E8C1D752CA5}" type="slidenum">
              <a:rPr lang="hr-HR" smtClean="0"/>
              <a:t>15</a:t>
            </a:fld>
            <a:endParaRPr lang="hr-HR" dirty="0"/>
          </a:p>
        </p:txBody>
      </p:sp>
    </p:spTree>
    <p:extLst>
      <p:ext uri="{BB962C8B-B14F-4D97-AF65-F5344CB8AC3E}">
        <p14:creationId xmlns:p14="http://schemas.microsoft.com/office/powerpoint/2010/main" val="2011640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CC563E05-4043-4C95-AB93-1E8C1D752CA5}" type="slidenum">
              <a:rPr lang="hr-HR" smtClean="0"/>
              <a:t>16</a:t>
            </a:fld>
            <a:endParaRPr lang="hr-HR" dirty="0"/>
          </a:p>
        </p:txBody>
      </p:sp>
    </p:spTree>
    <p:extLst>
      <p:ext uri="{BB962C8B-B14F-4D97-AF65-F5344CB8AC3E}">
        <p14:creationId xmlns:p14="http://schemas.microsoft.com/office/powerpoint/2010/main" val="1388264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solidFill>
                  <a:schemeClr val="tx2">
                    <a:lumMod val="50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40F5DD-CB61-4425-BFFE-4F0855B49FA5}" type="datetimeFigureOut">
              <a:rPr lang="hr-HR" smtClean="0"/>
              <a:t>20.11.2017.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2341595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40F5DD-CB61-4425-BFFE-4F0855B49FA5}" type="datetimeFigureOut">
              <a:rPr lang="hr-HR" smtClean="0"/>
              <a:t>20.11.2017.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221048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285861"/>
            <a:ext cx="2743200" cy="4840303"/>
          </a:xfrm>
        </p:spPr>
        <p:txBody>
          <a:bodyPr vert="eaVert"/>
          <a:lstStyle>
            <a:lvl1pPr>
              <a:defRPr>
                <a:solidFill>
                  <a:schemeClr val="tx2">
                    <a:lumMod val="50000"/>
                  </a:schemeClr>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40F5DD-CB61-4425-BFFE-4F0855B49FA5}" type="datetimeFigureOut">
              <a:rPr lang="hr-HR" smtClean="0"/>
              <a:t>20.11.2017.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940025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40F5DD-CB61-4425-BFFE-4F0855B49FA5}" type="datetimeFigureOut">
              <a:rPr lang="hr-HR" smtClean="0"/>
              <a:t>20.11.2017.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331471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chemeClr val="tx2">
                    <a:lumMod val="50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40F5DD-CB61-4425-BFFE-4F0855B49FA5}" type="datetimeFigureOut">
              <a:rPr lang="hr-HR" smtClean="0"/>
              <a:t>20.11.2017.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2454104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40F5DD-CB61-4425-BFFE-4F0855B49FA5}" type="datetimeFigureOut">
              <a:rPr lang="hr-HR" smtClean="0"/>
              <a:t>20.11.2017.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3937751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40F5DD-CB61-4425-BFFE-4F0855B49FA5}" type="datetimeFigureOut">
              <a:rPr lang="hr-HR" smtClean="0"/>
              <a:t>20.11.2017.</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2036825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40F5DD-CB61-4425-BFFE-4F0855B49FA5}" type="datetimeFigureOut">
              <a:rPr lang="hr-HR" smtClean="0"/>
              <a:t>20.11.2017.</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97571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0F5DD-CB61-4425-BFFE-4F0855B49FA5}" type="datetimeFigureOut">
              <a:rPr lang="hr-HR" smtClean="0"/>
              <a:t>20.11.2017.</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577076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40F5DD-CB61-4425-BFFE-4F0855B49FA5}" type="datetimeFigureOut">
              <a:rPr lang="hr-HR" smtClean="0"/>
              <a:t>20.11.2017.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026946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40F5DD-CB61-4425-BFFE-4F0855B49FA5}" type="datetimeFigureOut">
              <a:rPr lang="hr-HR" smtClean="0"/>
              <a:t>20.11.2017.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2509662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14290"/>
            <a:ext cx="10972800" cy="85725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0F5DD-CB61-4425-BFFE-4F0855B49FA5}" type="datetimeFigureOut">
              <a:rPr lang="hr-HR" smtClean="0"/>
              <a:t>20.11.2017.</a:t>
            </a:fld>
            <a:endParaRPr lang="hr-H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07C56-446B-438F-BB8A-E2BDCC5FDD7E}" type="slidenum">
              <a:rPr lang="hr-HR" smtClean="0"/>
              <a:t>‹#›</a:t>
            </a:fld>
            <a:endParaRPr lang="hr-HR"/>
          </a:p>
        </p:txBody>
      </p:sp>
    </p:spTree>
    <p:extLst>
      <p:ext uri="{BB962C8B-B14F-4D97-AF65-F5344CB8AC3E}">
        <p14:creationId xmlns:p14="http://schemas.microsoft.com/office/powerpoint/2010/main" val="3755677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000" kern="1200">
          <a:solidFill>
            <a:schemeClr val="bg1"/>
          </a:solidFill>
          <a:latin typeface="Neo Sans"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razvoj.gov.hr/studija-evaluacija-postojeceg-i-prijedlog-novog-modela-za-izracun-indeksa-te-izracun-novog-indeksa-razvijenosti-jedinica-lokalne-i-podrucne-samouprave-u-republici-hrvatskoj/3702"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strukturnifondovi.hr/projekt-slavonija-baranja-i-srije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81429"/>
            <a:ext cx="10972800" cy="2018272"/>
          </a:xfrm>
        </p:spPr>
        <p:txBody>
          <a:bodyPr>
            <a:normAutofit fontScale="90000"/>
          </a:bodyPr>
          <a:lstStyle/>
          <a:p>
            <a:r>
              <a:rPr lang="hr-HR" dirty="0" smtClean="0">
                <a:solidFill>
                  <a:schemeClr val="tx1"/>
                </a:solidFill>
              </a:rPr>
              <a:t/>
            </a:r>
            <a:br>
              <a:rPr lang="hr-HR" dirty="0" smtClean="0">
                <a:solidFill>
                  <a:schemeClr val="tx1"/>
                </a:solidFill>
              </a:rPr>
            </a:br>
            <a:r>
              <a:rPr lang="hr-HR" dirty="0">
                <a:solidFill>
                  <a:schemeClr val="tx1"/>
                </a:solidFill>
                <a:latin typeface="VladaRHSans Bk" panose="02000000000000000000" pitchFamily="50" charset="-18"/>
                <a:ea typeface="VladaRHSans Bk" panose="02000000000000000000" pitchFamily="50" charset="-18"/>
              </a:rPr>
              <a:t/>
            </a:r>
            <a:br>
              <a:rPr lang="hr-HR" dirty="0">
                <a:solidFill>
                  <a:schemeClr val="tx1"/>
                </a:solidFill>
                <a:latin typeface="VladaRHSans Bk" panose="02000000000000000000" pitchFamily="50" charset="-18"/>
                <a:ea typeface="VladaRHSans Bk" panose="02000000000000000000" pitchFamily="50" charset="-18"/>
              </a:rPr>
            </a:br>
            <a:r>
              <a:rPr lang="hr-HR" sz="7300" b="1" dirty="0">
                <a:solidFill>
                  <a:schemeClr val="tx2"/>
                </a:solidFill>
                <a:latin typeface="+mn-lt"/>
                <a:ea typeface="VladaRHSans Bk" panose="02000000000000000000" pitchFamily="50" charset="-18"/>
              </a:rPr>
              <a:t>3</a:t>
            </a:r>
            <a:r>
              <a:rPr lang="hr-HR" sz="7300" b="1" dirty="0" smtClean="0">
                <a:solidFill>
                  <a:schemeClr val="tx2"/>
                </a:solidFill>
                <a:latin typeface="+mn-lt"/>
                <a:ea typeface="VladaRHSans Bk" panose="02000000000000000000" pitchFamily="50" charset="-18"/>
              </a:rPr>
              <a:t>. sjednica </a:t>
            </a:r>
            <a:r>
              <a:rPr lang="hr-HR" sz="7300" dirty="0" smtClean="0">
                <a:solidFill>
                  <a:schemeClr val="tx2"/>
                </a:solidFill>
                <a:latin typeface="+mn-lt"/>
                <a:ea typeface="VladaRHSans Bk" panose="02000000000000000000" pitchFamily="50" charset="-18"/>
              </a:rPr>
              <a:t/>
            </a:r>
            <a:br>
              <a:rPr lang="hr-HR" sz="7300" dirty="0" smtClean="0">
                <a:solidFill>
                  <a:schemeClr val="tx2"/>
                </a:solidFill>
                <a:latin typeface="+mn-lt"/>
                <a:ea typeface="VladaRHSans Bk" panose="02000000000000000000" pitchFamily="50" charset="-18"/>
              </a:rPr>
            </a:br>
            <a:r>
              <a:rPr lang="hr-HR" sz="7300" b="1" dirty="0" smtClean="0">
                <a:solidFill>
                  <a:schemeClr val="tx2"/>
                </a:solidFill>
                <a:latin typeface="+mn-lt"/>
                <a:ea typeface="VladaRHSans Bk" panose="02000000000000000000" pitchFamily="50" charset="-18"/>
              </a:rPr>
              <a:t>Savjeta za Slavoniju, Baranju i Srijem</a:t>
            </a:r>
            <a:endParaRPr lang="hr-HR" sz="7300" b="1" dirty="0">
              <a:solidFill>
                <a:schemeClr val="tx2"/>
              </a:solidFill>
              <a:latin typeface="+mn-lt"/>
              <a:ea typeface="VladaRHSans Bk" panose="02000000000000000000" pitchFamily="50" charset="-18"/>
            </a:endParaRPr>
          </a:p>
        </p:txBody>
      </p:sp>
      <p:sp>
        <p:nvSpPr>
          <p:cNvPr id="3" name="Content Placeholder 2"/>
          <p:cNvSpPr>
            <a:spLocks noGrp="1"/>
          </p:cNvSpPr>
          <p:nvPr>
            <p:ph idx="1"/>
          </p:nvPr>
        </p:nvSpPr>
        <p:spPr>
          <a:xfrm>
            <a:off x="609600" y="6020029"/>
            <a:ext cx="10972800" cy="648002"/>
          </a:xfrm>
        </p:spPr>
        <p:txBody>
          <a:bodyPr>
            <a:normAutofit/>
          </a:bodyPr>
          <a:lstStyle/>
          <a:p>
            <a:pPr marL="0" indent="0" algn="ctr">
              <a:buNone/>
            </a:pPr>
            <a:r>
              <a:rPr lang="hr-HR" sz="2400" b="1" dirty="0" smtClean="0">
                <a:solidFill>
                  <a:schemeClr val="tx1"/>
                </a:solidFill>
                <a:latin typeface="+mn-lt"/>
                <a:ea typeface="VladaRHSans Bk" panose="02000000000000000000" pitchFamily="50" charset="-18"/>
              </a:rPr>
              <a:t>Slavonski Brod, 21. studenoga 2017. godine</a:t>
            </a:r>
            <a:endParaRPr lang="hr-HR" sz="2400" b="1" dirty="0">
              <a:solidFill>
                <a:schemeClr val="tx1"/>
              </a:solidFill>
              <a:latin typeface="+mn-lt"/>
              <a:ea typeface="VladaRHSans Bk" panose="02000000000000000000" pitchFamily="50" charset="-18"/>
            </a:endParaRPr>
          </a:p>
        </p:txBody>
      </p:sp>
    </p:spTree>
    <p:extLst>
      <p:ext uri="{BB962C8B-B14F-4D97-AF65-F5344CB8AC3E}">
        <p14:creationId xmlns:p14="http://schemas.microsoft.com/office/powerpoint/2010/main" val="241205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9609" y="1383957"/>
            <a:ext cx="11252791" cy="5261392"/>
          </a:xfrm>
        </p:spPr>
        <p:txBody>
          <a:bodyPr>
            <a:normAutofit/>
          </a:bodyPr>
          <a:lstStyle/>
          <a:p>
            <a:pPr marL="0" indent="0" algn="ctr">
              <a:buNone/>
            </a:pPr>
            <a:r>
              <a:rPr lang="hr-HR" sz="3000" b="1" dirty="0">
                <a:solidFill>
                  <a:schemeClr val="tx1"/>
                </a:solidFill>
                <a:latin typeface="+mn-lt"/>
                <a:ea typeface="VladaRHSans Lt" panose="02000000000000000000" pitchFamily="50" charset="-18"/>
              </a:rPr>
              <a:t>Europska teritorijalna </a:t>
            </a:r>
            <a:r>
              <a:rPr lang="hr-HR" sz="3000" b="1" dirty="0" smtClean="0">
                <a:solidFill>
                  <a:schemeClr val="tx1"/>
                </a:solidFill>
                <a:latin typeface="+mn-lt"/>
                <a:ea typeface="VladaRHSans Lt" panose="02000000000000000000" pitchFamily="50" charset="-18"/>
              </a:rPr>
              <a:t>suradnja</a:t>
            </a:r>
            <a:endParaRPr lang="hr-HR" sz="3000" b="1" dirty="0">
              <a:solidFill>
                <a:schemeClr val="tx1"/>
              </a:solidFill>
              <a:latin typeface="+mn-lt"/>
              <a:ea typeface="VladaRHSans Lt" panose="02000000000000000000" pitchFamily="50" charset="-18"/>
            </a:endParaRPr>
          </a:p>
          <a:p>
            <a:pPr marL="0" indent="0" algn="ctr">
              <a:buNone/>
            </a:pPr>
            <a:endParaRPr lang="hr-HR" sz="3000" b="1" dirty="0">
              <a:solidFill>
                <a:schemeClr val="tx1"/>
              </a:solidFill>
              <a:latin typeface="+mn-lt"/>
              <a:ea typeface="VladaRHSans Lt" panose="02000000000000000000" pitchFamily="50" charset="-18"/>
            </a:endParaRPr>
          </a:p>
          <a:p>
            <a:pPr marL="0" lvl="0" indent="0">
              <a:spcAft>
                <a:spcPts val="1200"/>
              </a:spcAft>
              <a:buNone/>
            </a:pPr>
            <a:r>
              <a:rPr lang="hr-HR" sz="2000" b="1" dirty="0">
                <a:solidFill>
                  <a:schemeClr val="tx1"/>
                </a:solidFill>
                <a:latin typeface="+mn-lt"/>
                <a:ea typeface="VladaRHSans Lt" panose="02000000000000000000" pitchFamily="50" charset="-18"/>
              </a:rPr>
              <a:t>Programi u kojima kao dio prihvatljivog područja sudjeluju županije Slavonije, Baranje i Srijema:</a:t>
            </a:r>
          </a:p>
          <a:p>
            <a:pPr>
              <a:spcAft>
                <a:spcPts val="1200"/>
              </a:spcAft>
            </a:pPr>
            <a:r>
              <a:rPr lang="hr-HR" sz="2000" b="1" dirty="0" err="1">
                <a:solidFill>
                  <a:schemeClr val="tx1"/>
                </a:solidFill>
                <a:latin typeface="+mn-lt"/>
                <a:ea typeface="VladaRHSans Lt" panose="02000000000000000000" pitchFamily="50" charset="-18"/>
              </a:rPr>
              <a:t>Interreg</a:t>
            </a:r>
            <a:r>
              <a:rPr lang="hr-HR" sz="2000" b="1" dirty="0">
                <a:solidFill>
                  <a:schemeClr val="tx1"/>
                </a:solidFill>
                <a:latin typeface="+mn-lt"/>
                <a:ea typeface="VladaRHSans Lt" panose="02000000000000000000" pitchFamily="50" charset="-18"/>
              </a:rPr>
              <a:t> Europe: 3. poziv završio 30. lipnja 2017.</a:t>
            </a:r>
          </a:p>
          <a:p>
            <a:pPr marL="0" indent="0">
              <a:spcAft>
                <a:spcPts val="1200"/>
              </a:spcAft>
              <a:buNone/>
            </a:pPr>
            <a:r>
              <a:rPr lang="hr-HR" sz="2000" b="1" dirty="0">
                <a:solidFill>
                  <a:schemeClr val="tx1"/>
                </a:solidFill>
                <a:latin typeface="+mn-lt"/>
                <a:ea typeface="VladaRHSans Lt" panose="02000000000000000000" pitchFamily="50" charset="-18"/>
              </a:rPr>
              <a:t>U planu:</a:t>
            </a:r>
          </a:p>
          <a:p>
            <a:pPr>
              <a:spcAft>
                <a:spcPts val="600"/>
              </a:spcAft>
            </a:pPr>
            <a:r>
              <a:rPr lang="hr-HR" sz="2000" b="1" dirty="0">
                <a:solidFill>
                  <a:schemeClr val="tx1"/>
                </a:solidFill>
                <a:latin typeface="+mn-lt"/>
                <a:ea typeface="VladaRHSans Lt" panose="02000000000000000000" pitchFamily="50" charset="-18"/>
              </a:rPr>
              <a:t>objava 3. poziva u okviru </a:t>
            </a:r>
            <a:r>
              <a:rPr lang="hr-HR" sz="2000" b="1" dirty="0" err="1">
                <a:solidFill>
                  <a:schemeClr val="tx1"/>
                </a:solidFill>
                <a:latin typeface="+mn-lt"/>
                <a:ea typeface="VladaRHSans Lt" panose="02000000000000000000" pitchFamily="50" charset="-18"/>
              </a:rPr>
              <a:t>Interreg</a:t>
            </a:r>
            <a:r>
              <a:rPr lang="hr-HR" sz="2000" b="1" dirty="0">
                <a:solidFill>
                  <a:schemeClr val="tx1"/>
                </a:solidFill>
                <a:latin typeface="+mn-lt"/>
                <a:ea typeface="VladaRHSans Lt" panose="02000000000000000000" pitchFamily="50" charset="-18"/>
              </a:rPr>
              <a:t> Central Europe (rujan 2017.)</a:t>
            </a:r>
          </a:p>
          <a:p>
            <a:pPr>
              <a:spcAft>
                <a:spcPts val="600"/>
              </a:spcAft>
            </a:pPr>
            <a:r>
              <a:rPr lang="hr-HR" sz="2000" b="1" dirty="0">
                <a:solidFill>
                  <a:schemeClr val="tx1"/>
                </a:solidFill>
                <a:latin typeface="+mn-lt"/>
                <a:ea typeface="VladaRHSans Lt" panose="02000000000000000000" pitchFamily="50" charset="-18"/>
              </a:rPr>
              <a:t>objava ciljanih poziva na dostavu projektnih prijedloga, a koji će doprinijeti ciljevima Strategije EU za dunavsku regiju i Strategije EU za jadransku i jonsku regiju (</a:t>
            </a:r>
            <a:r>
              <a:rPr lang="hr-HR" sz="2000" b="1" dirty="0" err="1">
                <a:solidFill>
                  <a:schemeClr val="tx1"/>
                </a:solidFill>
                <a:latin typeface="+mn-lt"/>
                <a:ea typeface="VladaRHSans Lt" panose="02000000000000000000" pitchFamily="50" charset="-18"/>
              </a:rPr>
              <a:t>Interreg</a:t>
            </a:r>
            <a:r>
              <a:rPr lang="hr-HR" sz="2000" b="1" dirty="0">
                <a:solidFill>
                  <a:schemeClr val="tx1"/>
                </a:solidFill>
                <a:latin typeface="+mn-lt"/>
                <a:ea typeface="VladaRHSans Lt" panose="02000000000000000000" pitchFamily="50" charset="-18"/>
              </a:rPr>
              <a:t> V-B Dunav – kraj rujna 2017., </a:t>
            </a:r>
            <a:r>
              <a:rPr lang="hr-HR" sz="2000" b="1" dirty="0" err="1">
                <a:solidFill>
                  <a:schemeClr val="tx1"/>
                </a:solidFill>
                <a:latin typeface="+mn-lt"/>
                <a:ea typeface="VladaRHSans Lt" panose="02000000000000000000" pitchFamily="50" charset="-18"/>
              </a:rPr>
              <a:t>Interreg</a:t>
            </a:r>
            <a:r>
              <a:rPr lang="hr-HR" sz="2000" b="1" dirty="0">
                <a:solidFill>
                  <a:schemeClr val="tx1"/>
                </a:solidFill>
                <a:latin typeface="+mn-lt"/>
                <a:ea typeface="VladaRHSans Lt" panose="02000000000000000000" pitchFamily="50" charset="-18"/>
              </a:rPr>
              <a:t> V-B </a:t>
            </a:r>
            <a:r>
              <a:rPr lang="hr-HR" sz="2000" b="1" dirty="0" err="1">
                <a:solidFill>
                  <a:schemeClr val="tx1"/>
                </a:solidFill>
                <a:latin typeface="+mn-lt"/>
                <a:ea typeface="VladaRHSans Lt" panose="02000000000000000000" pitchFamily="50" charset="-18"/>
              </a:rPr>
              <a:t>Adrion</a:t>
            </a:r>
            <a:r>
              <a:rPr lang="hr-HR" sz="2000" b="1" dirty="0">
                <a:solidFill>
                  <a:schemeClr val="tx1"/>
                </a:solidFill>
                <a:latin typeface="+mn-lt"/>
                <a:ea typeface="VladaRHSans Lt" panose="02000000000000000000" pitchFamily="50" charset="-18"/>
              </a:rPr>
              <a:t> – indikativno krajem 2017.)</a:t>
            </a:r>
          </a:p>
          <a:p>
            <a:pPr>
              <a:spcAft>
                <a:spcPts val="600"/>
              </a:spcAft>
            </a:pPr>
            <a:r>
              <a:rPr lang="hr-HR" sz="2000" b="1" dirty="0">
                <a:solidFill>
                  <a:schemeClr val="tx1"/>
                </a:solidFill>
                <a:latin typeface="+mn-lt"/>
                <a:ea typeface="VladaRHSans Lt" panose="02000000000000000000" pitchFamily="50" charset="-18"/>
              </a:rPr>
              <a:t>objava 2. poziva u okviru </a:t>
            </a:r>
            <a:r>
              <a:rPr lang="hr-HR" sz="2000" b="1" dirty="0" err="1">
                <a:solidFill>
                  <a:schemeClr val="tx1"/>
                </a:solidFill>
                <a:latin typeface="+mn-lt"/>
                <a:ea typeface="VladaRHSans Lt" panose="02000000000000000000" pitchFamily="50" charset="-18"/>
              </a:rPr>
              <a:t>Interreg</a:t>
            </a:r>
            <a:r>
              <a:rPr lang="hr-HR" sz="2000" b="1" dirty="0">
                <a:solidFill>
                  <a:schemeClr val="tx1"/>
                </a:solidFill>
                <a:latin typeface="+mn-lt"/>
                <a:ea typeface="VladaRHSans Lt" panose="02000000000000000000" pitchFamily="50" charset="-18"/>
              </a:rPr>
              <a:t> V-A Mađarska – Hrvatska (zadnji kvartal 2017.)</a:t>
            </a:r>
          </a:p>
          <a:p>
            <a:pPr marL="0" indent="0">
              <a:buNone/>
            </a:pPr>
            <a:endParaRPr lang="hr-HR" sz="2400" b="1" dirty="0" smtClean="0">
              <a:solidFill>
                <a:schemeClr val="tx1"/>
              </a:solidFill>
              <a:latin typeface="+mn-lt"/>
              <a:ea typeface="VladaRHSans Bk" panose="02000000000000000000" pitchFamily="50" charset="-18"/>
            </a:endParaRPr>
          </a:p>
        </p:txBody>
      </p:sp>
      <p:sp>
        <p:nvSpPr>
          <p:cNvPr id="4"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smtClean="0">
                <a:latin typeface="+mn-lt"/>
                <a:ea typeface="VladaRHSans Bk" panose="02000000000000000000" pitchFamily="50" charset="-18"/>
                <a:cs typeface="+mn-cs"/>
              </a:rPr>
              <a:t>Informacija </a:t>
            </a:r>
            <a:r>
              <a:rPr lang="hr-HR" sz="3200" b="1" dirty="0">
                <a:latin typeface="+mn-lt"/>
                <a:ea typeface="VladaRHSans Bk" panose="02000000000000000000" pitchFamily="50" charset="-18"/>
                <a:cs typeface="+mn-cs"/>
              </a:rPr>
              <a:t>o provedbi Projekta Slavonija, Baranja i </a:t>
            </a:r>
            <a:r>
              <a:rPr lang="hr-HR" sz="3200" b="1" dirty="0" smtClean="0">
                <a:latin typeface="+mn-lt"/>
                <a:ea typeface="VladaRHSans Bk" panose="02000000000000000000" pitchFamily="50" charset="-18"/>
                <a:cs typeface="+mn-cs"/>
              </a:rPr>
              <a:t>Srijem</a:t>
            </a:r>
            <a:endParaRPr lang="hr-HR" sz="3600" b="1" dirty="0">
              <a:latin typeface="+mn-lt"/>
            </a:endParaRPr>
          </a:p>
        </p:txBody>
      </p:sp>
    </p:spTree>
    <p:extLst>
      <p:ext uri="{BB962C8B-B14F-4D97-AF65-F5344CB8AC3E}">
        <p14:creationId xmlns:p14="http://schemas.microsoft.com/office/powerpoint/2010/main" val="1241096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xmlns="" id="{FD57BFC2-D81C-49AE-A1DF-43822648AC7A}"/>
              </a:ext>
            </a:extLst>
          </p:cNvPr>
          <p:cNvSpPr>
            <a:spLocks noGrp="1"/>
          </p:cNvSpPr>
          <p:nvPr>
            <p:ph type="title"/>
          </p:nvPr>
        </p:nvSpPr>
        <p:spPr/>
        <p:txBody>
          <a:bodyPr>
            <a:normAutofit/>
          </a:bodyPr>
          <a:lstStyle/>
          <a:p>
            <a:r>
              <a:rPr lang="hr-HR" sz="3200" b="1" dirty="0">
                <a:latin typeface="+mn-lt"/>
                <a:ea typeface="VladaRHSans Bk" panose="02000000000000000000" pitchFamily="50" charset="-18"/>
              </a:rPr>
              <a:t>Informacija o provedbi Projekta Slavonija, Baranja i </a:t>
            </a:r>
            <a:r>
              <a:rPr lang="hr-HR" sz="3200" b="1" dirty="0" smtClean="0">
                <a:latin typeface="+mn-lt"/>
                <a:ea typeface="VladaRHSans Bk" panose="02000000000000000000" pitchFamily="50" charset="-18"/>
              </a:rPr>
              <a:t>Srijem</a:t>
            </a:r>
            <a:endParaRPr lang="en-US" sz="3200" b="1" dirty="0">
              <a:solidFill>
                <a:srgbClr val="FF0000"/>
              </a:solidFill>
              <a:latin typeface="+mn-lt"/>
            </a:endParaRPr>
          </a:p>
        </p:txBody>
      </p:sp>
      <p:sp>
        <p:nvSpPr>
          <p:cNvPr id="5" name="Rezervirano mjesto sadržaja 1">
            <a:extLst>
              <a:ext uri="{FF2B5EF4-FFF2-40B4-BE49-F238E27FC236}">
                <a16:creationId xmlns:a16="http://schemas.microsoft.com/office/drawing/2014/main" xmlns="" id="{4B1112DF-33D8-4E9A-9DBA-22DDE11E5535}"/>
              </a:ext>
            </a:extLst>
          </p:cNvPr>
          <p:cNvSpPr txBox="1">
            <a:spLocks/>
          </p:cNvSpPr>
          <p:nvPr/>
        </p:nvSpPr>
        <p:spPr>
          <a:xfrm>
            <a:off x="457200" y="1600200"/>
            <a:ext cx="10314264" cy="13695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latin typeface="+mn-lt"/>
            </a:endParaRPr>
          </a:p>
        </p:txBody>
      </p:sp>
      <p:sp>
        <p:nvSpPr>
          <p:cNvPr id="2" name="Content Placeholder 1"/>
          <p:cNvSpPr>
            <a:spLocks noGrp="1"/>
          </p:cNvSpPr>
          <p:nvPr>
            <p:ph idx="1"/>
          </p:nvPr>
        </p:nvSpPr>
        <p:spPr>
          <a:xfrm>
            <a:off x="609600" y="1178011"/>
            <a:ext cx="10972800" cy="5560540"/>
          </a:xfrm>
        </p:spPr>
        <p:txBody>
          <a:bodyPr>
            <a:normAutofit/>
          </a:bodyPr>
          <a:lstStyle/>
          <a:p>
            <a:pPr marL="0" indent="0" algn="ctr">
              <a:buNone/>
            </a:pPr>
            <a:endParaRPr lang="hr-HR" sz="2800" b="1" dirty="0" smtClean="0">
              <a:solidFill>
                <a:schemeClr val="tx2">
                  <a:lumMod val="75000"/>
                </a:schemeClr>
              </a:solidFill>
              <a:latin typeface="+mn-lt"/>
            </a:endParaRPr>
          </a:p>
          <a:p>
            <a:pPr marL="0" indent="0" algn="ctr">
              <a:buNone/>
            </a:pPr>
            <a:r>
              <a:rPr lang="hr-HR" sz="2800" b="1" dirty="0" smtClean="0">
                <a:solidFill>
                  <a:schemeClr val="tx2">
                    <a:lumMod val="75000"/>
                  </a:schemeClr>
                </a:solidFill>
                <a:latin typeface="+mn-lt"/>
              </a:rPr>
              <a:t>Ugovaranje </a:t>
            </a:r>
            <a:r>
              <a:rPr lang="hr-HR" sz="2800" b="1" dirty="0">
                <a:solidFill>
                  <a:schemeClr val="tx2">
                    <a:lumMod val="75000"/>
                  </a:schemeClr>
                </a:solidFill>
                <a:latin typeface="+mn-lt"/>
              </a:rPr>
              <a:t>Svjetske banke (RAS) </a:t>
            </a:r>
            <a:r>
              <a:rPr lang="hr-HR" sz="2800" b="1" dirty="0" smtClean="0">
                <a:solidFill>
                  <a:schemeClr val="tx2">
                    <a:lumMod val="75000"/>
                  </a:schemeClr>
                </a:solidFill>
                <a:latin typeface="+mn-lt"/>
              </a:rPr>
              <a:t>za </a:t>
            </a:r>
            <a:r>
              <a:rPr lang="hr-HR" sz="2800" b="1" dirty="0">
                <a:solidFill>
                  <a:schemeClr val="tx2">
                    <a:lumMod val="75000"/>
                  </a:schemeClr>
                </a:solidFill>
                <a:latin typeface="+mn-lt"/>
              </a:rPr>
              <a:t>podršku Projektu </a:t>
            </a:r>
            <a:r>
              <a:rPr lang="hr-HR" sz="2800" b="1" dirty="0" smtClean="0">
                <a:solidFill>
                  <a:schemeClr val="tx2">
                    <a:lumMod val="75000"/>
                  </a:schemeClr>
                </a:solidFill>
                <a:latin typeface="+mn-lt"/>
              </a:rPr>
              <a:t>Slavonija</a:t>
            </a:r>
          </a:p>
          <a:p>
            <a:pPr marL="0" indent="0" algn="ctr">
              <a:buNone/>
            </a:pPr>
            <a:endParaRPr lang="hr-HR" sz="2800" b="1" dirty="0" smtClean="0">
              <a:solidFill>
                <a:schemeClr val="tx2">
                  <a:lumMod val="75000"/>
                </a:schemeClr>
              </a:solidFill>
              <a:latin typeface="+mn-lt"/>
            </a:endParaRPr>
          </a:p>
          <a:p>
            <a:pPr marL="0" indent="0" algn="ctr">
              <a:buNone/>
            </a:pPr>
            <a:r>
              <a:rPr lang="hr-HR" sz="2800" b="1" dirty="0" smtClean="0">
                <a:solidFill>
                  <a:schemeClr val="tx2">
                    <a:lumMod val="75000"/>
                  </a:schemeClr>
                </a:solidFill>
                <a:latin typeface="+mn-lt"/>
              </a:rPr>
              <a:t>Model ugovaranja Svjetske banke</a:t>
            </a:r>
          </a:p>
          <a:p>
            <a:pPr marL="0" indent="0" algn="ctr">
              <a:buNone/>
            </a:pPr>
            <a:endParaRPr lang="hr-HR" sz="2800" b="1" dirty="0" smtClean="0">
              <a:solidFill>
                <a:schemeClr val="tx1"/>
              </a:solidFill>
              <a:latin typeface="+mn-lt"/>
            </a:endParaRPr>
          </a:p>
          <a:p>
            <a:pPr algn="just"/>
            <a:r>
              <a:rPr lang="hr-HR" sz="2400" dirty="0">
                <a:solidFill>
                  <a:schemeClr val="tx1"/>
                </a:solidFill>
                <a:latin typeface="+mn-lt"/>
              </a:rPr>
              <a:t>Za ugovor dodijeljen u skladu s međunarodnim pravilima sukladno posebnim postupcima međunarodne organizacije (prema čl. 9 Direktive 2014/24/EU) moguće je direktno ugovaranje tima Svjetske banke</a:t>
            </a:r>
            <a:r>
              <a:rPr lang="hr-HR" sz="2400" dirty="0" smtClean="0">
                <a:solidFill>
                  <a:schemeClr val="tx1"/>
                </a:solidFill>
                <a:latin typeface="+mn-lt"/>
              </a:rPr>
              <a:t>.</a:t>
            </a:r>
          </a:p>
          <a:p>
            <a:pPr marL="0" indent="0" algn="just">
              <a:buNone/>
            </a:pPr>
            <a:endParaRPr lang="hr-HR" sz="2400" dirty="0">
              <a:solidFill>
                <a:schemeClr val="tx1"/>
              </a:solidFill>
              <a:latin typeface="+mn-lt"/>
            </a:endParaRPr>
          </a:p>
          <a:p>
            <a:pPr algn="just"/>
            <a:r>
              <a:rPr lang="hr-HR" sz="2400" dirty="0">
                <a:solidFill>
                  <a:schemeClr val="tx1"/>
                </a:solidFill>
                <a:latin typeface="+mn-lt"/>
              </a:rPr>
              <a:t> Savjetodavne usluge uz naknadu Svjetske banke (RAS) uglavnom su u obliku analitičkih i savjetodavnih aktivnosti usredotočenih na tekuće strukturne i institucionalne izazove za Republiku Hrvatsku</a:t>
            </a:r>
            <a:endParaRPr lang="en-US" sz="2400" dirty="0">
              <a:solidFill>
                <a:schemeClr val="tx1"/>
              </a:solidFill>
              <a:latin typeface="+mn-lt"/>
            </a:endParaRPr>
          </a:p>
          <a:p>
            <a:pPr marL="0" indent="0" algn="ctr">
              <a:buNone/>
            </a:pPr>
            <a:endParaRPr lang="hr-HR" dirty="0"/>
          </a:p>
        </p:txBody>
      </p:sp>
    </p:spTree>
    <p:extLst>
      <p:ext uri="{BB962C8B-B14F-4D97-AF65-F5344CB8AC3E}">
        <p14:creationId xmlns:p14="http://schemas.microsoft.com/office/powerpoint/2010/main" val="2420898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xmlns="" id="{FD57BFC2-D81C-49AE-A1DF-43822648AC7A}"/>
              </a:ext>
            </a:extLst>
          </p:cNvPr>
          <p:cNvSpPr>
            <a:spLocks noGrp="1"/>
          </p:cNvSpPr>
          <p:nvPr>
            <p:ph type="title"/>
          </p:nvPr>
        </p:nvSpPr>
        <p:spPr/>
        <p:txBody>
          <a:bodyPr>
            <a:normAutofit fontScale="90000"/>
          </a:bodyPr>
          <a:lstStyle/>
          <a:p>
            <a:r>
              <a:rPr lang="hr-HR" sz="3100" b="1" dirty="0">
                <a:latin typeface="+mn-lt"/>
                <a:ea typeface="VladaRHSans Bk" panose="02000000000000000000" pitchFamily="50" charset="-18"/>
              </a:rPr>
              <a:t>Informacija o provedbi Projekta Slavonija, Baranja i </a:t>
            </a:r>
            <a:r>
              <a:rPr lang="hr-HR" sz="3100" b="1" dirty="0" smtClean="0">
                <a:latin typeface="+mn-lt"/>
                <a:ea typeface="VladaRHSans Bk" panose="02000000000000000000" pitchFamily="50" charset="-18"/>
              </a:rPr>
              <a:t>Srijem</a:t>
            </a:r>
            <a:r>
              <a:rPr lang="hr-HR" b="1" dirty="0" smtClean="0">
                <a:ea typeface="VladaRHSans Bk" panose="02000000000000000000" pitchFamily="50" charset="-18"/>
              </a:rPr>
              <a:t/>
            </a:r>
            <a:br>
              <a:rPr lang="hr-HR" b="1" dirty="0" smtClean="0">
                <a:ea typeface="VladaRHSans Bk" panose="02000000000000000000" pitchFamily="50" charset="-18"/>
              </a:rPr>
            </a:br>
            <a:endParaRPr lang="en-US" sz="2700" b="1" dirty="0">
              <a:solidFill>
                <a:srgbClr val="FF0000"/>
              </a:solidFill>
              <a:latin typeface="+mn-lt"/>
            </a:endParaRPr>
          </a:p>
        </p:txBody>
      </p:sp>
      <p:sp>
        <p:nvSpPr>
          <p:cNvPr id="5" name="Rezervirano mjesto sadržaja 1">
            <a:extLst>
              <a:ext uri="{FF2B5EF4-FFF2-40B4-BE49-F238E27FC236}">
                <a16:creationId xmlns:a16="http://schemas.microsoft.com/office/drawing/2014/main" xmlns="" id="{4B1112DF-33D8-4E9A-9DBA-22DDE11E5535}"/>
              </a:ext>
            </a:extLst>
          </p:cNvPr>
          <p:cNvSpPr txBox="1">
            <a:spLocks/>
          </p:cNvSpPr>
          <p:nvPr/>
        </p:nvSpPr>
        <p:spPr>
          <a:xfrm>
            <a:off x="457200" y="1600200"/>
            <a:ext cx="10314264" cy="13695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latin typeface="+mn-lt"/>
            </a:endParaRPr>
          </a:p>
        </p:txBody>
      </p:sp>
      <p:sp>
        <p:nvSpPr>
          <p:cNvPr id="2" name="Content Placeholder 1"/>
          <p:cNvSpPr>
            <a:spLocks noGrp="1"/>
          </p:cNvSpPr>
          <p:nvPr>
            <p:ph idx="1"/>
          </p:nvPr>
        </p:nvSpPr>
        <p:spPr/>
        <p:txBody>
          <a:bodyPr>
            <a:normAutofit/>
          </a:bodyPr>
          <a:lstStyle/>
          <a:p>
            <a:pPr marL="0" indent="0" algn="ctr">
              <a:buNone/>
            </a:pPr>
            <a:r>
              <a:rPr lang="hr-HR" sz="2800" b="1" dirty="0">
                <a:solidFill>
                  <a:schemeClr val="tx2">
                    <a:lumMod val="75000"/>
                  </a:schemeClr>
                </a:solidFill>
                <a:latin typeface="+mn-lt"/>
              </a:rPr>
              <a:t>Ugovaranje Svjetske banke (RAS) za podršku Projektu Slavonija</a:t>
            </a:r>
          </a:p>
          <a:p>
            <a:pPr marL="0" indent="0" algn="ctr">
              <a:buNone/>
            </a:pPr>
            <a:endParaRPr lang="hr-HR" dirty="0" smtClean="0">
              <a:solidFill>
                <a:schemeClr val="tx2">
                  <a:lumMod val="75000"/>
                </a:schemeClr>
              </a:solidFill>
              <a:latin typeface="+mn-lt"/>
            </a:endParaRPr>
          </a:p>
          <a:p>
            <a:pPr marL="0" indent="0" algn="ctr">
              <a:buNone/>
            </a:pPr>
            <a:r>
              <a:rPr lang="hr-HR" sz="2800" b="1" dirty="0" smtClean="0">
                <a:solidFill>
                  <a:schemeClr val="tx2">
                    <a:lumMod val="75000"/>
                  </a:schemeClr>
                </a:solidFill>
                <a:latin typeface="+mn-lt"/>
              </a:rPr>
              <a:t>Cilj </a:t>
            </a:r>
            <a:r>
              <a:rPr lang="hr-HR" sz="2800" b="1" dirty="0">
                <a:solidFill>
                  <a:schemeClr val="tx2">
                    <a:lumMod val="75000"/>
                  </a:schemeClr>
                </a:solidFill>
                <a:latin typeface="+mn-lt"/>
              </a:rPr>
              <a:t>RAS ugovora za podršku Projektu </a:t>
            </a:r>
            <a:r>
              <a:rPr lang="hr-HR" sz="2800" b="1" dirty="0" smtClean="0">
                <a:solidFill>
                  <a:schemeClr val="tx2">
                    <a:lumMod val="75000"/>
                  </a:schemeClr>
                </a:solidFill>
                <a:latin typeface="+mn-lt"/>
              </a:rPr>
              <a:t>Slavonija</a:t>
            </a:r>
          </a:p>
          <a:p>
            <a:pPr marL="0" indent="0" algn="ctr">
              <a:buNone/>
            </a:pPr>
            <a:endParaRPr lang="hr-HR" dirty="0" smtClean="0">
              <a:solidFill>
                <a:schemeClr val="tx1"/>
              </a:solidFill>
              <a:latin typeface="+mn-lt"/>
            </a:endParaRPr>
          </a:p>
          <a:p>
            <a:pPr marL="0" indent="0" algn="just">
              <a:buNone/>
            </a:pPr>
            <a:r>
              <a:rPr lang="hr-HR" sz="2800" dirty="0">
                <a:solidFill>
                  <a:schemeClr val="tx1"/>
                </a:solidFill>
                <a:latin typeface="+mn-lt"/>
              </a:rPr>
              <a:t>Cilj RAS ugovora je povećanje učinkovitosti korištenja ESI fondova u okviru ove Financijske perspektive EU (2014. – 2020.) za područje Slavonije i priprema za sljedeću Financijsku perspektivu EU nakon 2020. godine. </a:t>
            </a:r>
            <a:endParaRPr lang="en-US" sz="2800" dirty="0">
              <a:solidFill>
                <a:schemeClr val="tx1"/>
              </a:solidFill>
              <a:latin typeface="+mn-lt"/>
            </a:endParaRPr>
          </a:p>
          <a:p>
            <a:pPr marL="0" indent="0" algn="ctr">
              <a:buNone/>
            </a:pPr>
            <a:endParaRPr lang="hr-HR" dirty="0" smtClean="0">
              <a:latin typeface="+mn-lt"/>
            </a:endParaRPr>
          </a:p>
          <a:p>
            <a:pPr marL="0" indent="0" algn="ctr">
              <a:buNone/>
            </a:pPr>
            <a:endParaRPr lang="hr-HR" dirty="0"/>
          </a:p>
        </p:txBody>
      </p:sp>
    </p:spTree>
    <p:extLst>
      <p:ext uri="{BB962C8B-B14F-4D97-AF65-F5344CB8AC3E}">
        <p14:creationId xmlns:p14="http://schemas.microsoft.com/office/powerpoint/2010/main" val="1599903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xmlns="" id="{FD57BFC2-D81C-49AE-A1DF-43822648AC7A}"/>
              </a:ext>
            </a:extLst>
          </p:cNvPr>
          <p:cNvSpPr>
            <a:spLocks noGrp="1"/>
          </p:cNvSpPr>
          <p:nvPr>
            <p:ph type="title"/>
          </p:nvPr>
        </p:nvSpPr>
        <p:spPr/>
        <p:txBody>
          <a:bodyPr>
            <a:normAutofit/>
          </a:bodyPr>
          <a:lstStyle/>
          <a:p>
            <a:r>
              <a:rPr lang="hr-HR" sz="2800" b="1" dirty="0">
                <a:solidFill>
                  <a:prstClr val="white"/>
                </a:solidFill>
                <a:latin typeface="Calibri"/>
                <a:ea typeface="VladaRHSans Bk" panose="02000000000000000000" pitchFamily="50" charset="-18"/>
              </a:rPr>
              <a:t>Informacija o provedbi Projekta Slavonija, Baranja i Srijem</a:t>
            </a:r>
            <a:endParaRPr lang="en-US" sz="2700" b="1" dirty="0">
              <a:solidFill>
                <a:srgbClr val="FF0000"/>
              </a:solidFill>
              <a:latin typeface="+mn-lt"/>
            </a:endParaRPr>
          </a:p>
        </p:txBody>
      </p:sp>
      <p:sp>
        <p:nvSpPr>
          <p:cNvPr id="5" name="Rezervirano mjesto sadržaja 1">
            <a:extLst>
              <a:ext uri="{FF2B5EF4-FFF2-40B4-BE49-F238E27FC236}">
                <a16:creationId xmlns:a16="http://schemas.microsoft.com/office/drawing/2014/main" xmlns="" id="{4B1112DF-33D8-4E9A-9DBA-22DDE11E5535}"/>
              </a:ext>
            </a:extLst>
          </p:cNvPr>
          <p:cNvSpPr txBox="1">
            <a:spLocks/>
          </p:cNvSpPr>
          <p:nvPr/>
        </p:nvSpPr>
        <p:spPr>
          <a:xfrm>
            <a:off x="457200" y="1600200"/>
            <a:ext cx="10314264" cy="13695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latin typeface="+mn-lt"/>
            </a:endParaRPr>
          </a:p>
        </p:txBody>
      </p:sp>
      <p:sp>
        <p:nvSpPr>
          <p:cNvPr id="2" name="Content Placeholder 1"/>
          <p:cNvSpPr>
            <a:spLocks noGrp="1"/>
          </p:cNvSpPr>
          <p:nvPr>
            <p:ph idx="1"/>
          </p:nvPr>
        </p:nvSpPr>
        <p:spPr>
          <a:xfrm>
            <a:off x="609600" y="1334531"/>
            <a:ext cx="10972800" cy="5292692"/>
          </a:xfrm>
        </p:spPr>
        <p:txBody>
          <a:bodyPr>
            <a:normAutofit fontScale="55000" lnSpcReduction="20000"/>
          </a:bodyPr>
          <a:lstStyle/>
          <a:p>
            <a:pPr marL="0" lvl="0" indent="0" algn="ctr">
              <a:buNone/>
            </a:pPr>
            <a:r>
              <a:rPr lang="hr-HR" sz="4000" b="1" dirty="0">
                <a:solidFill>
                  <a:schemeClr val="tx2">
                    <a:lumMod val="75000"/>
                  </a:schemeClr>
                </a:solidFill>
                <a:latin typeface="Calibri"/>
              </a:rPr>
              <a:t>Ugovaranje Svjetske banke (RAS) za podršku Projektu Slavonija</a:t>
            </a:r>
          </a:p>
          <a:p>
            <a:pPr marL="0" indent="0" algn="ctr">
              <a:buNone/>
            </a:pPr>
            <a:endParaRPr lang="hr-HR" sz="3600" b="1" dirty="0" smtClean="0">
              <a:solidFill>
                <a:schemeClr val="tx2">
                  <a:lumMod val="75000"/>
                </a:schemeClr>
              </a:solidFill>
              <a:latin typeface="+mn-lt"/>
            </a:endParaRPr>
          </a:p>
          <a:p>
            <a:pPr marL="0" indent="0" algn="ctr">
              <a:buNone/>
            </a:pPr>
            <a:r>
              <a:rPr lang="hr-HR" sz="4500" b="1" dirty="0" smtClean="0">
                <a:solidFill>
                  <a:schemeClr val="tx2">
                    <a:lumMod val="75000"/>
                  </a:schemeClr>
                </a:solidFill>
                <a:latin typeface="+mn-lt"/>
              </a:rPr>
              <a:t>Prijedlog </a:t>
            </a:r>
            <a:r>
              <a:rPr lang="hr-HR" sz="4500" b="1" dirty="0">
                <a:solidFill>
                  <a:schemeClr val="tx2">
                    <a:lumMod val="75000"/>
                  </a:schemeClr>
                </a:solidFill>
                <a:latin typeface="+mn-lt"/>
              </a:rPr>
              <a:t>aktivnosti u okviru RAS </a:t>
            </a:r>
            <a:r>
              <a:rPr lang="hr-HR" sz="4500" b="1" dirty="0" smtClean="0">
                <a:solidFill>
                  <a:schemeClr val="tx2">
                    <a:lumMod val="75000"/>
                  </a:schemeClr>
                </a:solidFill>
                <a:latin typeface="+mn-lt"/>
              </a:rPr>
              <a:t>ugovora</a:t>
            </a:r>
          </a:p>
          <a:p>
            <a:pPr marL="0" indent="0" algn="ctr">
              <a:buNone/>
            </a:pPr>
            <a:endParaRPr lang="hr-HR" sz="3600" b="1" dirty="0" smtClean="0">
              <a:solidFill>
                <a:schemeClr val="tx1"/>
              </a:solidFill>
              <a:latin typeface="+mn-lt"/>
            </a:endParaRPr>
          </a:p>
          <a:p>
            <a:pPr algn="just"/>
            <a:r>
              <a:rPr lang="hr-HR" sz="3600" dirty="0">
                <a:solidFill>
                  <a:schemeClr val="tx1"/>
                </a:solidFill>
                <a:latin typeface="+mn-lt"/>
              </a:rPr>
              <a:t>Usporedba Slavonije s drugim regijama koje zaostaju u razvoju u Europskoj uniji i primjerima najbolje </a:t>
            </a:r>
            <a:r>
              <a:rPr lang="hr-HR" sz="3600" dirty="0" smtClean="0">
                <a:solidFill>
                  <a:schemeClr val="tx1"/>
                </a:solidFill>
                <a:latin typeface="+mn-lt"/>
              </a:rPr>
              <a:t>prakse</a:t>
            </a:r>
          </a:p>
          <a:p>
            <a:pPr algn="just"/>
            <a:endParaRPr lang="hr-HR" sz="3600" dirty="0">
              <a:solidFill>
                <a:schemeClr val="tx1"/>
              </a:solidFill>
              <a:latin typeface="+mn-lt"/>
            </a:endParaRPr>
          </a:p>
          <a:p>
            <a:pPr algn="just"/>
            <a:r>
              <a:rPr lang="hr-HR" sz="3600" dirty="0">
                <a:solidFill>
                  <a:schemeClr val="tx1"/>
                </a:solidFill>
                <a:latin typeface="+mn-lt"/>
              </a:rPr>
              <a:t>Analiza i preporuke najboljih mehanizama provedbe politike regionalnog razvoja u cilju uravnoteženog  razvoja urbanih i/ili ruralnih područja sa naznakom koji učinak bi imala ulaganja na urbane ili ruralne sredine kao generatore razvoja, te da li se za isto mogu koristiti teritorijalni instrumenti iz ESI fondova poput ITU ili integriranih razvoja malih </a:t>
            </a:r>
            <a:r>
              <a:rPr lang="hr-HR" sz="3600" dirty="0" smtClean="0">
                <a:solidFill>
                  <a:schemeClr val="tx1"/>
                </a:solidFill>
                <a:latin typeface="+mn-lt"/>
              </a:rPr>
              <a:t>gradova</a:t>
            </a:r>
          </a:p>
          <a:p>
            <a:pPr algn="just"/>
            <a:endParaRPr lang="hr-HR" sz="3600" dirty="0">
              <a:solidFill>
                <a:schemeClr val="tx1"/>
              </a:solidFill>
              <a:latin typeface="+mn-lt"/>
            </a:endParaRPr>
          </a:p>
          <a:p>
            <a:pPr algn="just"/>
            <a:r>
              <a:rPr lang="hr-HR" sz="3600" dirty="0">
                <a:solidFill>
                  <a:schemeClr val="tx1"/>
                </a:solidFill>
                <a:latin typeface="+mn-lt"/>
              </a:rPr>
              <a:t>Pripreme razvojnih scenarija za pojedina područja u Slavoniji koja imaju slični teritorijalni kapital i razvojne potencijale u cilju stvaranja razvojnih „</a:t>
            </a:r>
            <a:r>
              <a:rPr lang="hr-HR" sz="3600" dirty="0" err="1">
                <a:solidFill>
                  <a:schemeClr val="tx1"/>
                </a:solidFill>
                <a:latin typeface="+mn-lt"/>
              </a:rPr>
              <a:t>hubova</a:t>
            </a:r>
            <a:r>
              <a:rPr lang="hr-HR" sz="3600" dirty="0">
                <a:solidFill>
                  <a:schemeClr val="tx1"/>
                </a:solidFill>
                <a:latin typeface="+mn-lt"/>
              </a:rPr>
              <a:t>” kao generatora razvoja (Slavonski brod, Virovitica, Osijek, Vinkovci, Vukovar, Požega </a:t>
            </a:r>
            <a:r>
              <a:rPr lang="hr-HR" sz="3600" dirty="0" smtClean="0">
                <a:solidFill>
                  <a:schemeClr val="tx1"/>
                </a:solidFill>
                <a:latin typeface="+mn-lt"/>
              </a:rPr>
              <a:t>…)</a:t>
            </a:r>
          </a:p>
          <a:p>
            <a:pPr algn="just"/>
            <a:endParaRPr lang="hr-HR" sz="3600" dirty="0">
              <a:solidFill>
                <a:schemeClr val="tx1"/>
              </a:solidFill>
              <a:latin typeface="+mn-lt"/>
            </a:endParaRPr>
          </a:p>
          <a:p>
            <a:pPr algn="just"/>
            <a:r>
              <a:rPr lang="hr-HR" sz="3600" dirty="0" err="1">
                <a:solidFill>
                  <a:schemeClr val="tx1"/>
                </a:solidFill>
                <a:latin typeface="+mn-lt"/>
              </a:rPr>
              <a:t>Mapiranje</a:t>
            </a:r>
            <a:r>
              <a:rPr lang="hr-HR" sz="3600" dirty="0">
                <a:solidFill>
                  <a:schemeClr val="tx1"/>
                </a:solidFill>
                <a:latin typeface="+mn-lt"/>
              </a:rPr>
              <a:t> razvojnih investicija i strateških razvojnih projekata</a:t>
            </a:r>
          </a:p>
          <a:p>
            <a:pPr marL="0" indent="0" algn="ctr">
              <a:buNone/>
            </a:pPr>
            <a:endParaRPr lang="hr-HR" dirty="0"/>
          </a:p>
        </p:txBody>
      </p:sp>
    </p:spTree>
    <p:extLst>
      <p:ext uri="{BB962C8B-B14F-4D97-AF65-F5344CB8AC3E}">
        <p14:creationId xmlns:p14="http://schemas.microsoft.com/office/powerpoint/2010/main" val="4194147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xmlns="" id="{FD57BFC2-D81C-49AE-A1DF-43822648AC7A}"/>
              </a:ext>
            </a:extLst>
          </p:cNvPr>
          <p:cNvSpPr>
            <a:spLocks noGrp="1"/>
          </p:cNvSpPr>
          <p:nvPr>
            <p:ph type="title"/>
          </p:nvPr>
        </p:nvSpPr>
        <p:spPr/>
        <p:txBody>
          <a:bodyPr>
            <a:normAutofit/>
          </a:bodyPr>
          <a:lstStyle/>
          <a:p>
            <a:r>
              <a:rPr lang="hr-HR" sz="2800" b="1" dirty="0">
                <a:solidFill>
                  <a:prstClr val="white"/>
                </a:solidFill>
                <a:latin typeface="Calibri"/>
                <a:ea typeface="VladaRHSans Bk" panose="02000000000000000000" pitchFamily="50" charset="-18"/>
              </a:rPr>
              <a:t>Informacija o provedbi Projekta Slavonija, Baranja i Srijem</a:t>
            </a:r>
            <a:endParaRPr lang="en-US" sz="2700" b="1" dirty="0">
              <a:solidFill>
                <a:srgbClr val="FF0000"/>
              </a:solidFill>
              <a:latin typeface="+mn-lt"/>
            </a:endParaRPr>
          </a:p>
        </p:txBody>
      </p:sp>
      <p:sp>
        <p:nvSpPr>
          <p:cNvPr id="5" name="Rezervirano mjesto sadržaja 1">
            <a:extLst>
              <a:ext uri="{FF2B5EF4-FFF2-40B4-BE49-F238E27FC236}">
                <a16:creationId xmlns:a16="http://schemas.microsoft.com/office/drawing/2014/main" xmlns="" id="{4B1112DF-33D8-4E9A-9DBA-22DDE11E5535}"/>
              </a:ext>
            </a:extLst>
          </p:cNvPr>
          <p:cNvSpPr txBox="1">
            <a:spLocks/>
          </p:cNvSpPr>
          <p:nvPr/>
        </p:nvSpPr>
        <p:spPr>
          <a:xfrm>
            <a:off x="457200" y="1600200"/>
            <a:ext cx="10314264" cy="13695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latin typeface="+mn-lt"/>
            </a:endParaRPr>
          </a:p>
        </p:txBody>
      </p:sp>
      <p:sp>
        <p:nvSpPr>
          <p:cNvPr id="2" name="Content Placeholder 1"/>
          <p:cNvSpPr>
            <a:spLocks noGrp="1"/>
          </p:cNvSpPr>
          <p:nvPr>
            <p:ph idx="1"/>
          </p:nvPr>
        </p:nvSpPr>
        <p:spPr>
          <a:xfrm>
            <a:off x="609600" y="1375719"/>
            <a:ext cx="10972800" cy="4750445"/>
          </a:xfrm>
        </p:spPr>
        <p:txBody>
          <a:bodyPr>
            <a:normAutofit fontScale="85000" lnSpcReduction="20000"/>
          </a:bodyPr>
          <a:lstStyle/>
          <a:p>
            <a:pPr marL="0" lvl="0" indent="0" algn="ctr">
              <a:buNone/>
            </a:pPr>
            <a:r>
              <a:rPr lang="hr-HR" sz="3000" b="1" dirty="0">
                <a:solidFill>
                  <a:schemeClr val="tx2">
                    <a:lumMod val="75000"/>
                  </a:schemeClr>
                </a:solidFill>
                <a:latin typeface="Calibri"/>
              </a:rPr>
              <a:t>Ugovaranje Svjetske banke (RAS) za podršku Projektu </a:t>
            </a:r>
            <a:r>
              <a:rPr lang="hr-HR" sz="3000" b="1" dirty="0" smtClean="0">
                <a:solidFill>
                  <a:schemeClr val="tx2">
                    <a:lumMod val="75000"/>
                  </a:schemeClr>
                </a:solidFill>
                <a:latin typeface="Calibri"/>
              </a:rPr>
              <a:t>Slavonija</a:t>
            </a:r>
          </a:p>
          <a:p>
            <a:pPr marL="0" lvl="0" indent="0" algn="ctr">
              <a:buNone/>
            </a:pPr>
            <a:endParaRPr lang="hr-HR" sz="3000" b="1" dirty="0">
              <a:solidFill>
                <a:schemeClr val="tx2">
                  <a:lumMod val="75000"/>
                </a:schemeClr>
              </a:solidFill>
              <a:latin typeface="Calibri"/>
            </a:endParaRPr>
          </a:p>
          <a:p>
            <a:pPr marL="0" indent="0" algn="ctr">
              <a:buNone/>
            </a:pPr>
            <a:r>
              <a:rPr lang="hr-HR" sz="3000" b="1" dirty="0" smtClean="0">
                <a:solidFill>
                  <a:schemeClr val="tx2">
                    <a:lumMod val="75000"/>
                  </a:schemeClr>
                </a:solidFill>
                <a:latin typeface="+mn-lt"/>
              </a:rPr>
              <a:t>Sljedeći koraci</a:t>
            </a:r>
          </a:p>
          <a:p>
            <a:pPr marL="0" indent="0" algn="ctr">
              <a:buNone/>
            </a:pPr>
            <a:endParaRPr lang="hr-HR" sz="3000" b="1" dirty="0" smtClean="0">
              <a:solidFill>
                <a:schemeClr val="tx1"/>
              </a:solidFill>
              <a:latin typeface="+mn-lt"/>
            </a:endParaRPr>
          </a:p>
          <a:p>
            <a:pPr marL="514350" indent="-514350">
              <a:buAutoNum type="arabicPeriod"/>
            </a:pPr>
            <a:r>
              <a:rPr lang="hr-HR" sz="3000" dirty="0" smtClean="0">
                <a:solidFill>
                  <a:schemeClr val="tx1"/>
                </a:solidFill>
                <a:latin typeface="+mn-lt"/>
              </a:rPr>
              <a:t>Formiranje </a:t>
            </a:r>
            <a:r>
              <a:rPr lang="hr-HR" sz="3000" dirty="0">
                <a:solidFill>
                  <a:schemeClr val="tx1"/>
                </a:solidFill>
                <a:latin typeface="+mn-lt"/>
              </a:rPr>
              <a:t>Radne skupinu za pripremu i provedbu „RAS SLAVONIJA</a:t>
            </a:r>
            <a:r>
              <a:rPr lang="hr-HR" sz="3000" dirty="0" smtClean="0">
                <a:solidFill>
                  <a:schemeClr val="tx1"/>
                </a:solidFill>
                <a:latin typeface="+mn-lt"/>
              </a:rPr>
              <a:t>“</a:t>
            </a:r>
          </a:p>
          <a:p>
            <a:pPr marL="0" indent="0">
              <a:buNone/>
            </a:pPr>
            <a:endParaRPr lang="en-US" sz="3000" dirty="0">
              <a:solidFill>
                <a:schemeClr val="tx1"/>
              </a:solidFill>
              <a:latin typeface="+mn-lt"/>
            </a:endParaRPr>
          </a:p>
          <a:p>
            <a:pPr marL="0" indent="0">
              <a:buNone/>
            </a:pPr>
            <a:r>
              <a:rPr lang="hr-HR" sz="3000" dirty="0">
                <a:solidFill>
                  <a:schemeClr val="tx1"/>
                </a:solidFill>
                <a:latin typeface="+mn-lt"/>
              </a:rPr>
              <a:t>2. Definiranje ključnih aktivnosti, vrijednosti i vremena trajanja RAS </a:t>
            </a:r>
            <a:r>
              <a:rPr lang="hr-HR" sz="3000" dirty="0" smtClean="0">
                <a:solidFill>
                  <a:schemeClr val="tx1"/>
                </a:solidFill>
                <a:latin typeface="+mn-lt"/>
              </a:rPr>
              <a:t>sporazuma</a:t>
            </a:r>
          </a:p>
          <a:p>
            <a:pPr marL="0" indent="0">
              <a:buNone/>
            </a:pPr>
            <a:endParaRPr lang="en-US" sz="3000" dirty="0">
              <a:solidFill>
                <a:schemeClr val="tx1"/>
              </a:solidFill>
              <a:latin typeface="+mn-lt"/>
            </a:endParaRPr>
          </a:p>
          <a:p>
            <a:pPr marL="0" indent="0">
              <a:buNone/>
            </a:pPr>
            <a:r>
              <a:rPr lang="hr-HR" sz="3000" dirty="0">
                <a:solidFill>
                  <a:schemeClr val="tx1"/>
                </a:solidFill>
                <a:latin typeface="+mn-lt"/>
              </a:rPr>
              <a:t>3. Upućivanje formalnog zahtjeva Svjetskoj banci za </a:t>
            </a:r>
            <a:r>
              <a:rPr lang="hr-HR" sz="3000">
                <a:solidFill>
                  <a:schemeClr val="tx1"/>
                </a:solidFill>
                <a:latin typeface="+mn-lt"/>
              </a:rPr>
              <a:t>RAS </a:t>
            </a:r>
            <a:r>
              <a:rPr lang="hr-HR" sz="3000" smtClean="0">
                <a:solidFill>
                  <a:schemeClr val="tx1"/>
                </a:solidFill>
                <a:latin typeface="+mn-lt"/>
              </a:rPr>
              <a:t>ugovor</a:t>
            </a:r>
          </a:p>
          <a:p>
            <a:pPr marL="0" indent="0">
              <a:buNone/>
            </a:pPr>
            <a:endParaRPr lang="hr-HR" sz="3000" dirty="0">
              <a:solidFill>
                <a:schemeClr val="tx1"/>
              </a:solidFill>
              <a:latin typeface="+mn-lt"/>
            </a:endParaRPr>
          </a:p>
          <a:p>
            <a:pPr marL="0" indent="0">
              <a:buNone/>
            </a:pPr>
            <a:r>
              <a:rPr lang="hr-HR" sz="3000" dirty="0">
                <a:solidFill>
                  <a:schemeClr val="tx1"/>
                </a:solidFill>
                <a:latin typeface="+mn-lt"/>
              </a:rPr>
              <a:t>4. Ugovaranje Svjetske banke i početak provedbe RAS ugovora (I. kvartal 2018. godine) </a:t>
            </a:r>
            <a:endParaRPr lang="en-US" sz="3000" dirty="0">
              <a:solidFill>
                <a:schemeClr val="tx1"/>
              </a:solidFill>
              <a:latin typeface="+mn-lt"/>
            </a:endParaRPr>
          </a:p>
          <a:p>
            <a:pPr marL="0" indent="0" algn="ctr">
              <a:buNone/>
            </a:pPr>
            <a:endParaRPr lang="hr-HR" dirty="0"/>
          </a:p>
        </p:txBody>
      </p:sp>
    </p:spTree>
    <p:extLst>
      <p:ext uri="{BB962C8B-B14F-4D97-AF65-F5344CB8AC3E}">
        <p14:creationId xmlns:p14="http://schemas.microsoft.com/office/powerpoint/2010/main" val="1858634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1284" y="1779506"/>
            <a:ext cx="11130381" cy="1362075"/>
          </a:xfrm>
        </p:spPr>
        <p:txBody>
          <a:bodyPr>
            <a:normAutofit fontScale="90000"/>
          </a:bodyPr>
          <a:lstStyle/>
          <a:p>
            <a:pPr algn="ctr"/>
            <a: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INFORMACIJA MINISTARSTVA GOSPODARSTVA, PODUZETNIŠTVA I OBRTA O MJERAMA POTICANJA ULAGANJA I OSTVARIVANJU EU POTPORA ZA PODUZETNIKE NA PODRUČJU SLAVONIJE, BARANJE I SRIJEMA </a:t>
            </a:r>
            <a:b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a:r>
            <a:b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dr.sc</a:t>
            </a:r>
            <a: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Martina Dalić</a:t>
            </a:r>
            <a:b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a:r>
            <a:b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a:r>
            <a:b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endParaRPr lang="hr-HR" sz="1600"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endParaRPr>
          </a:p>
        </p:txBody>
      </p:sp>
    </p:spTree>
    <p:extLst>
      <p:ext uri="{BB962C8B-B14F-4D97-AF65-F5344CB8AC3E}">
        <p14:creationId xmlns:p14="http://schemas.microsoft.com/office/powerpoint/2010/main" val="39250310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04333" y="2431439"/>
            <a:ext cx="10625666" cy="1362075"/>
          </a:xfrm>
        </p:spPr>
        <p:txBody>
          <a:bodyPr>
            <a:normAutofit fontScale="90000"/>
          </a:bodyPr>
          <a:lstStyle/>
          <a:p>
            <a:pPr algn="ctr"/>
            <a: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NACRT PRIJEDLOGA ZAKONA O IZMJENAMA I DOPUNAMA  ZAKONA O REGIONALNOM RAZVOJU REPUBLIKE HRVATSKE </a:t>
            </a:r>
            <a: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a:r>
            <a:b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a:r>
            <a:b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Gabrijela Žalac</a:t>
            </a:r>
            <a: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a:r>
            <a:b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endParaRPr lang="hr-HR" sz="1600"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endParaRPr>
          </a:p>
        </p:txBody>
      </p:sp>
    </p:spTree>
    <p:extLst>
      <p:ext uri="{BB962C8B-B14F-4D97-AF65-F5344CB8AC3E}">
        <p14:creationId xmlns:p14="http://schemas.microsoft.com/office/powerpoint/2010/main" val="10091674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936" y="403654"/>
            <a:ext cx="10931610" cy="667891"/>
          </a:xfrm>
        </p:spPr>
        <p:txBody>
          <a:bodyPr>
            <a:noAutofit/>
          </a:bodyPr>
          <a:lstStyle/>
          <a:p>
            <a:pPr lvl="0"/>
            <a:r>
              <a:rPr lang="pl-PL" sz="2800" b="1" dirty="0"/>
              <a:t>CILJEVI IZMJENA I DOPUNA ZRR RH</a:t>
            </a:r>
            <a:endParaRPr lang="en-GB" sz="2800" b="1" dirty="0"/>
          </a:p>
        </p:txBody>
      </p:sp>
      <p:sp>
        <p:nvSpPr>
          <p:cNvPr id="4" name="Content Placeholder 2"/>
          <p:cNvSpPr txBox="1">
            <a:spLocks/>
          </p:cNvSpPr>
          <p:nvPr/>
        </p:nvSpPr>
        <p:spPr>
          <a:xfrm>
            <a:off x="759941" y="1439229"/>
            <a:ext cx="10515600" cy="51531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0" indent="-457200">
              <a:spcBef>
                <a:spcPts val="0"/>
              </a:spcBef>
              <a:buFont typeface="+mj-lt"/>
              <a:buAutoNum type="arabicPeriod"/>
              <a:defRPr/>
            </a:pPr>
            <a:r>
              <a:rPr lang="hr-HR" sz="2300" b="1" dirty="0">
                <a:solidFill>
                  <a:srgbClr val="303D8C"/>
                </a:solidFill>
                <a:latin typeface="Calibri" panose="020F0502020204030204"/>
              </a:rPr>
              <a:t>Jačanje uloge regionalnih koordinatora </a:t>
            </a:r>
            <a:r>
              <a:rPr lang="hr-HR" sz="2300" dirty="0">
                <a:solidFill>
                  <a:srgbClr val="303D8C"/>
                </a:solidFill>
                <a:latin typeface="Calibri" panose="020F0502020204030204"/>
              </a:rPr>
              <a:t>– jedinstveno pravno ustrojstvo, jačanje kapaciteta za novu financijsku </a:t>
            </a:r>
            <a:r>
              <a:rPr lang="hr-HR" sz="2300" dirty="0" smtClean="0">
                <a:solidFill>
                  <a:srgbClr val="303D8C"/>
                </a:solidFill>
                <a:latin typeface="Calibri" panose="020F0502020204030204"/>
              </a:rPr>
              <a:t>perspektivu</a:t>
            </a:r>
          </a:p>
          <a:p>
            <a:pPr marL="457200" lvl="0" indent="-457200">
              <a:spcBef>
                <a:spcPts val="0"/>
              </a:spcBef>
              <a:buFont typeface="+mj-lt"/>
              <a:buAutoNum type="arabicPeriod"/>
              <a:defRPr/>
            </a:pPr>
            <a:endParaRPr lang="hr-HR" sz="2300" dirty="0">
              <a:solidFill>
                <a:srgbClr val="303D8C"/>
              </a:solidFill>
              <a:latin typeface="Calibri" panose="020F0502020204030204"/>
            </a:endParaRPr>
          </a:p>
          <a:p>
            <a:pPr marL="457200" marR="0" lvl="0" indent="-457200" algn="l" defTabSz="914400" rtl="0" eaLnBrk="1" fontAlgn="auto" latinLnBrk="0" hangingPunct="1">
              <a:lnSpc>
                <a:spcPct val="90000"/>
              </a:lnSpc>
              <a:spcBef>
                <a:spcPts val="0"/>
              </a:spcBef>
              <a:spcAft>
                <a:spcPts val="0"/>
              </a:spcAft>
              <a:buClrTx/>
              <a:buSzTx/>
              <a:buFont typeface="+mj-lt"/>
              <a:buAutoNum type="arabicPeriod"/>
              <a:tabLst/>
              <a:defRPr/>
            </a:pPr>
            <a:r>
              <a:rPr kumimoji="0" lang="hr-HR" sz="2300" b="1" i="0" u="none" strike="noStrike" kern="1200" cap="none" spc="0" normalizeH="0" baseline="0" noProof="0" dirty="0" smtClean="0">
                <a:ln>
                  <a:noFill/>
                </a:ln>
                <a:solidFill>
                  <a:srgbClr val="303D8C"/>
                </a:solidFill>
                <a:effectLst/>
                <a:uLnTx/>
                <a:uFillTx/>
                <a:latin typeface="Calibri" panose="020F0502020204030204"/>
                <a:ea typeface="+mn-ea"/>
                <a:cs typeface="+mn-cs"/>
              </a:rPr>
              <a:t>Unaprjeđenje metodologije izračuna indeksa razvijenosti </a:t>
            </a:r>
            <a:r>
              <a:rPr kumimoji="0" lang="hr-HR" sz="2300" b="0" i="0" u="none" strike="noStrike" kern="1200" cap="none" spc="0" normalizeH="0" baseline="0" noProof="0" dirty="0" smtClean="0">
                <a:ln>
                  <a:noFill/>
                </a:ln>
                <a:solidFill>
                  <a:srgbClr val="303D8C"/>
                </a:solidFill>
                <a:effectLst/>
                <a:uLnTx/>
                <a:uFillTx/>
                <a:latin typeface="Calibri" panose="020F0502020204030204"/>
                <a:ea typeface="+mn-ea"/>
                <a:cs typeface="+mn-cs"/>
              </a:rPr>
              <a:t>JLP(R)S te novi način i vremenski okvir razvrstavanja jedinica lokalne i područne (regionalne) samouprave prema stupnju razvijenosti </a:t>
            </a:r>
          </a:p>
          <a:p>
            <a:pPr marL="457200" marR="0" lvl="0" indent="-457200" algn="l" defTabSz="914400" rtl="0" eaLnBrk="1" fontAlgn="auto" latinLnBrk="0" hangingPunct="1">
              <a:lnSpc>
                <a:spcPct val="90000"/>
              </a:lnSpc>
              <a:spcBef>
                <a:spcPts val="0"/>
              </a:spcBef>
              <a:spcAft>
                <a:spcPts val="0"/>
              </a:spcAft>
              <a:buClrTx/>
              <a:buSzTx/>
              <a:buFont typeface="+mj-lt"/>
              <a:buAutoNum type="arabicPeriod"/>
              <a:tabLst/>
              <a:defRPr/>
            </a:pPr>
            <a:endParaRPr kumimoji="0" lang="hr-HR" sz="2300" b="0" i="0" u="none" strike="noStrike" kern="1200" cap="none" spc="0" normalizeH="0" baseline="0" noProof="0" dirty="0" smtClean="0">
              <a:ln>
                <a:noFill/>
              </a:ln>
              <a:solidFill>
                <a:srgbClr val="303D8C"/>
              </a:solidFill>
              <a:effectLst/>
              <a:uLnTx/>
              <a:uFillTx/>
              <a:latin typeface="Calibri" panose="020F0502020204030204"/>
              <a:ea typeface="+mn-ea"/>
              <a:cs typeface="+mn-cs"/>
            </a:endParaRPr>
          </a:p>
          <a:p>
            <a:pPr marL="457200" marR="0" lvl="0" indent="-457200" algn="l" defTabSz="914400" rtl="0" eaLnBrk="1" fontAlgn="auto" latinLnBrk="0" hangingPunct="1">
              <a:lnSpc>
                <a:spcPct val="90000"/>
              </a:lnSpc>
              <a:spcBef>
                <a:spcPts val="0"/>
              </a:spcBef>
              <a:spcAft>
                <a:spcPts val="0"/>
              </a:spcAft>
              <a:buClrTx/>
              <a:buSzTx/>
              <a:buFont typeface="+mj-lt"/>
              <a:buAutoNum type="arabicPeriod"/>
              <a:tabLst/>
              <a:defRPr/>
            </a:pPr>
            <a:r>
              <a:rPr kumimoji="0" lang="hr-HR" sz="2300" b="1" i="0" u="none" strike="noStrike" kern="1200" cap="none" spc="0" normalizeH="0" baseline="0" noProof="0" dirty="0" smtClean="0">
                <a:ln>
                  <a:noFill/>
                </a:ln>
                <a:solidFill>
                  <a:srgbClr val="303D8C"/>
                </a:solidFill>
                <a:effectLst/>
                <a:uLnTx/>
                <a:uFillTx/>
                <a:latin typeface="Calibri" panose="020F0502020204030204"/>
                <a:ea typeface="+mn-ea"/>
                <a:cs typeface="+mn-cs"/>
              </a:rPr>
              <a:t>Novi način izdvajanja potpomognutih područja </a:t>
            </a:r>
            <a:r>
              <a:rPr kumimoji="0" lang="hr-HR" sz="2300" b="0" i="0" u="none" strike="noStrike" kern="1200" cap="none" spc="0" normalizeH="0" baseline="0" noProof="0" dirty="0" smtClean="0">
                <a:ln>
                  <a:noFill/>
                </a:ln>
                <a:solidFill>
                  <a:srgbClr val="303D8C"/>
                </a:solidFill>
                <a:effectLst/>
                <a:uLnTx/>
                <a:uFillTx/>
                <a:latin typeface="Calibri" panose="020F0502020204030204"/>
                <a:ea typeface="+mn-ea"/>
                <a:cs typeface="+mn-cs"/>
              </a:rPr>
              <a:t>- učinkovitije usmjeravanje razvojnih poticaja te vezivanje intenziteta poticaja sa stupnjem razvijenosti teritorijalnih jedinica </a:t>
            </a:r>
          </a:p>
          <a:p>
            <a:pPr marL="457200" marR="0" lvl="0" indent="-457200" algn="l" defTabSz="914400" rtl="0" eaLnBrk="1" fontAlgn="auto" latinLnBrk="0" hangingPunct="1">
              <a:lnSpc>
                <a:spcPct val="90000"/>
              </a:lnSpc>
              <a:spcBef>
                <a:spcPts val="0"/>
              </a:spcBef>
              <a:spcAft>
                <a:spcPts val="0"/>
              </a:spcAft>
              <a:buClrTx/>
              <a:buSzTx/>
              <a:buFont typeface="+mj-lt"/>
              <a:buAutoNum type="arabicPeriod"/>
              <a:tabLst/>
              <a:defRPr/>
            </a:pPr>
            <a:endParaRPr lang="hr-HR" sz="2300" dirty="0">
              <a:solidFill>
                <a:srgbClr val="303D8C"/>
              </a:solidFill>
              <a:latin typeface="Calibri" panose="020F0502020204030204"/>
            </a:endParaRPr>
          </a:p>
          <a:p>
            <a:pPr marL="457200" marR="0" lvl="0" indent="-457200" algn="l" defTabSz="914400" rtl="0" eaLnBrk="1" fontAlgn="auto" latinLnBrk="0" hangingPunct="1">
              <a:lnSpc>
                <a:spcPct val="90000"/>
              </a:lnSpc>
              <a:spcBef>
                <a:spcPts val="0"/>
              </a:spcBef>
              <a:spcAft>
                <a:spcPts val="0"/>
              </a:spcAft>
              <a:buClrTx/>
              <a:buSzTx/>
              <a:buFont typeface="+mj-lt"/>
              <a:buAutoNum type="arabicPeriod"/>
              <a:tabLst/>
              <a:defRPr/>
            </a:pPr>
            <a:r>
              <a:rPr lang="hr-HR" sz="2300" dirty="0" smtClean="0">
                <a:solidFill>
                  <a:srgbClr val="303D8C"/>
                </a:solidFill>
                <a:latin typeface="Calibri" panose="020F0502020204030204"/>
              </a:rPr>
              <a:t>Utvrđuje se </a:t>
            </a:r>
            <a:r>
              <a:rPr lang="hr-HR" sz="2300" b="1" dirty="0" smtClean="0">
                <a:solidFill>
                  <a:srgbClr val="303D8C"/>
                </a:solidFill>
                <a:latin typeface="Calibri" panose="020F0502020204030204"/>
              </a:rPr>
              <a:t>pravni okvir upravljanja potpomognutim područjima i područjima s razvojnim posebnostima</a:t>
            </a:r>
            <a:r>
              <a:rPr lang="en-US" sz="2300" b="1" dirty="0" smtClean="0">
                <a:solidFill>
                  <a:srgbClr val="303D8C"/>
                </a:solidFill>
                <a:latin typeface="Calibri" panose="020F0502020204030204"/>
              </a:rPr>
              <a:t> </a:t>
            </a:r>
            <a:endParaRPr lang="hr-HR" sz="2300" b="1" dirty="0" smtClean="0">
              <a:solidFill>
                <a:srgbClr val="303D8C"/>
              </a:solidFill>
              <a:latin typeface="Calibri" panose="020F0502020204030204"/>
            </a:endParaRPr>
          </a:p>
          <a:p>
            <a:pPr marL="457200" marR="0" lvl="0" indent="-457200" algn="l" defTabSz="914400" rtl="0" eaLnBrk="1" fontAlgn="auto" latinLnBrk="0" hangingPunct="1">
              <a:lnSpc>
                <a:spcPct val="90000"/>
              </a:lnSpc>
              <a:spcBef>
                <a:spcPts val="0"/>
              </a:spcBef>
              <a:spcAft>
                <a:spcPts val="0"/>
              </a:spcAft>
              <a:buClrTx/>
              <a:buSzTx/>
              <a:buFont typeface="+mj-lt"/>
              <a:buAutoNum type="arabicPeriod"/>
              <a:tabLst/>
              <a:defRPr/>
            </a:pPr>
            <a:endParaRPr lang="hr-HR" sz="2300" b="1" dirty="0" smtClean="0">
              <a:solidFill>
                <a:srgbClr val="303D8C"/>
              </a:solidFill>
              <a:latin typeface="Calibri" panose="020F0502020204030204"/>
            </a:endParaRPr>
          </a:p>
          <a:p>
            <a:pPr marL="457200" marR="0" lvl="0" indent="-457200" algn="l" defTabSz="914400" rtl="0" eaLnBrk="1" fontAlgn="auto" latinLnBrk="0" hangingPunct="1">
              <a:lnSpc>
                <a:spcPct val="90000"/>
              </a:lnSpc>
              <a:spcBef>
                <a:spcPts val="0"/>
              </a:spcBef>
              <a:spcAft>
                <a:spcPts val="0"/>
              </a:spcAft>
              <a:buClrTx/>
              <a:buSzTx/>
              <a:buFont typeface="+mj-lt"/>
              <a:buAutoNum type="arabicPeriod"/>
              <a:tabLst/>
              <a:defRPr/>
            </a:pPr>
            <a:r>
              <a:rPr kumimoji="0" lang="hr-HR" sz="2300" b="1" i="0" u="none" strike="noStrike" kern="1200" cap="none" spc="0" normalizeH="0" baseline="0" noProof="0" dirty="0" smtClean="0">
                <a:ln>
                  <a:noFill/>
                </a:ln>
                <a:solidFill>
                  <a:srgbClr val="303D8C"/>
                </a:solidFill>
                <a:effectLst/>
                <a:uLnTx/>
                <a:uFillTx/>
                <a:latin typeface="Calibri" panose="020F0502020204030204"/>
              </a:rPr>
              <a:t>Izmjene vezane za razvojni sporazum</a:t>
            </a:r>
          </a:p>
          <a:p>
            <a:pPr marL="457200" marR="0" lvl="0" indent="-457200" algn="l" defTabSz="914400" rtl="0" eaLnBrk="1" fontAlgn="auto" latinLnBrk="0" hangingPunct="1">
              <a:lnSpc>
                <a:spcPct val="90000"/>
              </a:lnSpc>
              <a:spcBef>
                <a:spcPts val="0"/>
              </a:spcBef>
              <a:spcAft>
                <a:spcPts val="0"/>
              </a:spcAft>
              <a:buClrTx/>
              <a:buSzTx/>
              <a:buFont typeface="+mj-lt"/>
              <a:buAutoNum type="arabicPeriod"/>
              <a:tabLst/>
              <a:defRPr/>
            </a:pPr>
            <a:endParaRPr kumimoji="0" lang="hr-HR" sz="2300" b="0" i="0" u="none" strike="noStrike" kern="1200" cap="none" spc="0" normalizeH="0" baseline="0" noProof="0" dirty="0" smtClean="0">
              <a:ln>
                <a:noFill/>
              </a:ln>
              <a:solidFill>
                <a:srgbClr val="303D8C"/>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hr-HR" sz="2300" b="1" i="0" u="none" strike="noStrike" kern="1200" cap="none" spc="0" normalizeH="0" baseline="0" noProof="0" dirty="0" smtClean="0">
              <a:ln>
                <a:noFill/>
              </a:ln>
              <a:solidFill>
                <a:srgbClr val="303D8C"/>
              </a:solidFill>
              <a:effectLst/>
              <a:uLnTx/>
              <a:uFillTx/>
              <a:latin typeface="Calibri" panose="020F0502020204030204"/>
              <a:ea typeface="+mn-ea"/>
              <a:cs typeface="+mn-cs"/>
            </a:endParaRPr>
          </a:p>
          <a:p>
            <a:pPr marL="457200" marR="0" lvl="0" indent="-457200" algn="l" defTabSz="914400" rtl="0" eaLnBrk="1" fontAlgn="auto" latinLnBrk="0" hangingPunct="1">
              <a:lnSpc>
                <a:spcPct val="90000"/>
              </a:lnSpc>
              <a:spcBef>
                <a:spcPts val="0"/>
              </a:spcBef>
              <a:spcAft>
                <a:spcPts val="0"/>
              </a:spcAft>
              <a:buClrTx/>
              <a:buSzTx/>
              <a:buFont typeface="+mj-lt"/>
              <a:buAutoNum type="arabicPeriod"/>
              <a:tabLst/>
              <a:defRPr/>
            </a:pPr>
            <a:endParaRPr kumimoji="0" lang="hr-HR" sz="2300" b="1" i="0" u="none" strike="noStrike" kern="1200" cap="none" spc="0" normalizeH="0" baseline="0" noProof="0" dirty="0" smtClean="0">
              <a:ln>
                <a:noFill/>
              </a:ln>
              <a:solidFill>
                <a:srgbClr val="303D8C"/>
              </a:solidFill>
              <a:effectLst/>
              <a:uLnTx/>
              <a:uFillTx/>
              <a:latin typeface="Calibri" panose="020F0502020204030204"/>
              <a:ea typeface="+mn-ea"/>
              <a:cs typeface="+mn-cs"/>
            </a:endParaRPr>
          </a:p>
          <a:p>
            <a:pPr marL="457200" marR="0" lvl="0" indent="-457200" algn="l" defTabSz="914400" rtl="0" eaLnBrk="1" fontAlgn="auto" latinLnBrk="0" hangingPunct="1">
              <a:lnSpc>
                <a:spcPct val="90000"/>
              </a:lnSpc>
              <a:spcBef>
                <a:spcPts val="0"/>
              </a:spcBef>
              <a:spcAft>
                <a:spcPts val="0"/>
              </a:spcAft>
              <a:buClrTx/>
              <a:buSzTx/>
              <a:buFont typeface="+mj-lt"/>
              <a:buAutoNum type="arabicPeriod"/>
              <a:tabLst/>
              <a:defRPr/>
            </a:pPr>
            <a:endParaRPr kumimoji="0" lang="hr-HR" sz="2800" b="0" i="0" u="none" strike="noStrike" kern="1200" cap="none" spc="0" normalizeH="0" baseline="0" noProof="0" dirty="0">
              <a:ln>
                <a:noFill/>
              </a:ln>
              <a:solidFill>
                <a:sysClr val="windowText" lastClr="000000"/>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33214439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15655" y="2726350"/>
            <a:ext cx="9254836" cy="1439368"/>
          </a:xfrm>
          <a:prstGeom prst="rect">
            <a:avLst/>
          </a:prstGeom>
        </p:spPr>
        <p:txBody>
          <a:bodyPr wrap="square">
            <a:spAutoFit/>
          </a:bodyPr>
          <a:lstStyle/>
          <a:p>
            <a:pPr algn="ctr">
              <a:lnSpc>
                <a:spcPct val="90000"/>
              </a:lnSpc>
              <a:spcBef>
                <a:spcPts val="1000"/>
              </a:spcBef>
            </a:pPr>
            <a:r>
              <a:rPr lang="hr-HR" sz="4400" b="1" dirty="0">
                <a:solidFill>
                  <a:srgbClr val="303D8C"/>
                </a:solidFill>
                <a:latin typeface="Arial" panose="020B0604020202020204" pitchFamily="34" charset="0"/>
                <a:cs typeface="Arial" panose="020B0604020202020204" pitchFamily="34" charset="0"/>
              </a:rPr>
              <a:t>STATUS </a:t>
            </a:r>
          </a:p>
          <a:p>
            <a:pPr algn="ctr">
              <a:lnSpc>
                <a:spcPct val="90000"/>
              </a:lnSpc>
              <a:spcBef>
                <a:spcPts val="1000"/>
              </a:spcBef>
            </a:pPr>
            <a:r>
              <a:rPr lang="hr-HR" sz="4400" b="1" dirty="0">
                <a:solidFill>
                  <a:srgbClr val="303D8C"/>
                </a:solidFill>
                <a:latin typeface="Arial" panose="020B0604020202020204" pitchFamily="34" charset="0"/>
                <a:cs typeface="Arial" panose="020B0604020202020204" pitchFamily="34" charset="0"/>
              </a:rPr>
              <a:t>REGIONALNIH KOORDINATORA</a:t>
            </a:r>
            <a:endParaRPr lang="hr-HR" sz="4400" b="1"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46707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REGIONALNI KOORDINATORI</a:t>
            </a:r>
            <a:endParaRPr lang="hr-HR" b="1" dirty="0"/>
          </a:p>
        </p:txBody>
      </p:sp>
      <p:sp>
        <p:nvSpPr>
          <p:cNvPr id="4" name="Content Placeholder 1"/>
          <p:cNvSpPr txBox="1">
            <a:spLocks/>
          </p:cNvSpPr>
          <p:nvPr/>
        </p:nvSpPr>
        <p:spPr>
          <a:xfrm>
            <a:off x="851769" y="1903630"/>
            <a:ext cx="10647123" cy="418401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hr-HR" sz="2400" dirty="0" smtClean="0">
                <a:solidFill>
                  <a:srgbClr val="111F8A"/>
                </a:solidFill>
                <a:latin typeface="Calibri" panose="020F0502020204030204"/>
              </a:rPr>
              <a:t>Izmjenama i dopunama Zakona: </a:t>
            </a:r>
          </a:p>
          <a:p>
            <a:r>
              <a:rPr lang="hr-HR" sz="2400" dirty="0">
                <a:solidFill>
                  <a:srgbClr val="111F8A"/>
                </a:solidFill>
                <a:latin typeface="Calibri" panose="020F0502020204030204"/>
              </a:rPr>
              <a:t>mijenjaju se </a:t>
            </a:r>
            <a:r>
              <a:rPr lang="hr-HR" sz="2400" dirty="0" smtClean="0">
                <a:solidFill>
                  <a:srgbClr val="111F8A"/>
                </a:solidFill>
                <a:latin typeface="Calibri" panose="020F0502020204030204"/>
              </a:rPr>
              <a:t>odredb</a:t>
            </a:r>
            <a:r>
              <a:rPr lang="hr-HR" sz="2400" dirty="0">
                <a:solidFill>
                  <a:srgbClr val="111F8A"/>
                </a:solidFill>
                <a:latin typeface="Calibri" panose="020F0502020204030204"/>
              </a:rPr>
              <a:t>e prema kojima se osnivaju i na temelju kojih djeluju regionalni koordinatori </a:t>
            </a:r>
            <a:r>
              <a:rPr lang="hr-HR" sz="2400" dirty="0" smtClean="0">
                <a:solidFill>
                  <a:srgbClr val="111F8A"/>
                </a:solidFill>
                <a:latin typeface="Calibri" panose="020F0502020204030204"/>
              </a:rPr>
              <a:t>te se na </a:t>
            </a:r>
            <a:r>
              <a:rPr lang="hr-HR" sz="2400" b="1" dirty="0" smtClean="0">
                <a:solidFill>
                  <a:srgbClr val="111F8A"/>
                </a:solidFill>
                <a:latin typeface="Calibri" panose="020F0502020204030204"/>
              </a:rPr>
              <a:t>jedinstveni način </a:t>
            </a:r>
            <a:r>
              <a:rPr lang="hr-HR" sz="2400" dirty="0">
                <a:solidFill>
                  <a:srgbClr val="111F8A"/>
                </a:solidFill>
                <a:latin typeface="Calibri" panose="020F0502020204030204"/>
              </a:rPr>
              <a:t>uređuje </a:t>
            </a:r>
            <a:r>
              <a:rPr lang="hr-HR" sz="2400" b="1" dirty="0" smtClean="0">
                <a:solidFill>
                  <a:srgbClr val="111F8A"/>
                </a:solidFill>
                <a:latin typeface="Calibri" panose="020F0502020204030204"/>
              </a:rPr>
              <a:t>pravni ustroj kao javne ustanove </a:t>
            </a:r>
            <a:r>
              <a:rPr lang="hr-HR" sz="2400" dirty="0" smtClean="0">
                <a:solidFill>
                  <a:srgbClr val="111F8A"/>
                </a:solidFill>
                <a:latin typeface="Calibri" panose="020F0502020204030204"/>
              </a:rPr>
              <a:t>i</a:t>
            </a:r>
            <a:r>
              <a:rPr lang="hr-HR" sz="2400" dirty="0" smtClean="0">
                <a:solidFill>
                  <a:srgbClr val="FF0000"/>
                </a:solidFill>
                <a:latin typeface="Calibri" panose="020F0502020204030204"/>
              </a:rPr>
              <a:t> </a:t>
            </a:r>
            <a:r>
              <a:rPr lang="hr-HR" sz="2400" b="1" dirty="0" smtClean="0">
                <a:solidFill>
                  <a:srgbClr val="111F8A"/>
                </a:solidFill>
                <a:latin typeface="Calibri" panose="020F0502020204030204"/>
              </a:rPr>
              <a:t>jasnije </a:t>
            </a:r>
            <a:r>
              <a:rPr lang="hr-HR" sz="2400" dirty="0" smtClean="0">
                <a:solidFill>
                  <a:srgbClr val="111F8A"/>
                </a:solidFill>
                <a:latin typeface="Calibri" panose="020F0502020204030204"/>
              </a:rPr>
              <a:t>se</a:t>
            </a:r>
            <a:r>
              <a:rPr lang="hr-HR" sz="2400" b="1" dirty="0" smtClean="0">
                <a:solidFill>
                  <a:srgbClr val="111F8A"/>
                </a:solidFill>
                <a:latin typeface="Calibri" panose="020F0502020204030204"/>
              </a:rPr>
              <a:t> definiraju uloge </a:t>
            </a:r>
            <a:r>
              <a:rPr lang="hr-HR" sz="2400" dirty="0" smtClean="0">
                <a:solidFill>
                  <a:srgbClr val="111F8A"/>
                </a:solidFill>
                <a:latin typeface="Calibri" panose="020F0502020204030204"/>
              </a:rPr>
              <a:t>regionalnih koordinatora za učinkovitu koordinaciju i poticanje regionalnoga razvoja  - </a:t>
            </a:r>
            <a:r>
              <a:rPr lang="hr-HR" sz="2400" b="1" dirty="0" smtClean="0">
                <a:solidFill>
                  <a:srgbClr val="111F8A"/>
                </a:solidFill>
                <a:latin typeface="Calibri" panose="020F0502020204030204"/>
              </a:rPr>
              <a:t>javne ovlasti </a:t>
            </a:r>
          </a:p>
          <a:p>
            <a:r>
              <a:rPr lang="hr-HR" sz="2400" dirty="0" smtClean="0">
                <a:solidFill>
                  <a:srgbClr val="111F8A"/>
                </a:solidFill>
                <a:latin typeface="Calibri" panose="020F0502020204030204"/>
              </a:rPr>
              <a:t>omogućava se njihova </a:t>
            </a:r>
            <a:r>
              <a:rPr lang="hr-HR" sz="2400" b="1" dirty="0" smtClean="0">
                <a:solidFill>
                  <a:srgbClr val="111F8A"/>
                </a:solidFill>
                <a:latin typeface="Calibri" panose="020F0502020204030204"/>
              </a:rPr>
              <a:t>aktivnija uloga </a:t>
            </a:r>
            <a:r>
              <a:rPr lang="hr-HR" sz="2400" dirty="0" smtClean="0">
                <a:solidFill>
                  <a:srgbClr val="111F8A"/>
                </a:solidFill>
                <a:latin typeface="Calibri" panose="020F0502020204030204"/>
              </a:rPr>
              <a:t>u obavljanju poslova od javnog interesa </a:t>
            </a:r>
          </a:p>
          <a:p>
            <a:r>
              <a:rPr lang="hr-HR" sz="2400" dirty="0" smtClean="0">
                <a:solidFill>
                  <a:srgbClr val="111F8A"/>
                </a:solidFill>
                <a:latin typeface="Calibri" panose="020F0502020204030204"/>
              </a:rPr>
              <a:t>stvaraju se pretpostavke za j</a:t>
            </a:r>
            <a:r>
              <a:rPr lang="hr-HR" sz="2400" b="1" dirty="0" smtClean="0">
                <a:solidFill>
                  <a:srgbClr val="111F8A"/>
                </a:solidFill>
                <a:latin typeface="Calibri" panose="020F0502020204030204"/>
              </a:rPr>
              <a:t>ačanje administrativnih, financijskih i materijalnih kapaciteta regionalnih koordinatora </a:t>
            </a:r>
            <a:r>
              <a:rPr lang="hr-HR" sz="2400" dirty="0" smtClean="0">
                <a:solidFill>
                  <a:srgbClr val="111F8A"/>
                </a:solidFill>
                <a:latin typeface="Calibri" panose="020F0502020204030204"/>
              </a:rPr>
              <a:t>kako bi u sljedećoj EU financijskoj perspektivi mogli preuzeti dio funkcija u decentraliziranom sustavu upravljanja i kontrole korištenja EU fondova </a:t>
            </a:r>
          </a:p>
          <a:p>
            <a:r>
              <a:rPr lang="hr-HR" sz="2400" b="1" dirty="0" smtClean="0">
                <a:solidFill>
                  <a:srgbClr val="111F8A"/>
                </a:solidFill>
                <a:latin typeface="Calibri" panose="020F0502020204030204"/>
              </a:rPr>
              <a:t>redefinira se nadležnost </a:t>
            </a:r>
            <a:r>
              <a:rPr lang="hr-HR" sz="2400" dirty="0" smtClean="0">
                <a:solidFill>
                  <a:srgbClr val="111F8A"/>
                </a:solidFill>
                <a:latin typeface="Calibri" panose="020F0502020204030204"/>
              </a:rPr>
              <a:t>u postupku akreditacije regionalnih koordinatora, kao i nadležnost za vođenje upisnika (pojednostavljuje se procedura)</a:t>
            </a:r>
          </a:p>
          <a:p>
            <a:endParaRPr lang="hr-HR" dirty="0">
              <a:solidFill>
                <a:sysClr val="windowText" lastClr="000000"/>
              </a:solidFill>
            </a:endParaRPr>
          </a:p>
        </p:txBody>
      </p:sp>
    </p:spTree>
    <p:extLst>
      <p:ext uri="{BB962C8B-B14F-4D97-AF65-F5344CB8AC3E}">
        <p14:creationId xmlns:p14="http://schemas.microsoft.com/office/powerpoint/2010/main" val="4248504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654" y="1523999"/>
            <a:ext cx="11198697" cy="5000369"/>
          </a:xfrm>
        </p:spPr>
        <p:txBody>
          <a:bodyPr>
            <a:noAutofit/>
          </a:bodyPr>
          <a:lstStyle/>
          <a:p>
            <a:pPr marL="0" indent="0">
              <a:spcBef>
                <a:spcPts val="600"/>
              </a:spcBef>
              <a:spcAft>
                <a:spcPts val="600"/>
              </a:spcAft>
              <a:buNone/>
            </a:pPr>
            <a:r>
              <a:rPr lang="hr-HR" sz="1800" b="1" dirty="0" smtClean="0">
                <a:solidFill>
                  <a:schemeClr val="tx2">
                    <a:lumMod val="75000"/>
                  </a:schemeClr>
                </a:solidFill>
                <a:latin typeface="+mn-lt"/>
                <a:ea typeface="VladaRHSans Bk" panose="02000000000000000000" pitchFamily="50" charset="-18"/>
              </a:rPr>
              <a:t>1</a:t>
            </a:r>
            <a:r>
              <a:rPr lang="hr-HR" sz="1800" b="1" dirty="0">
                <a:solidFill>
                  <a:schemeClr val="tx2">
                    <a:lumMod val="75000"/>
                  </a:schemeClr>
                </a:solidFill>
                <a:latin typeface="+mn-lt"/>
                <a:ea typeface="VladaRHSans Bk" panose="02000000000000000000" pitchFamily="50" charset="-18"/>
              </a:rPr>
              <a:t>. </a:t>
            </a:r>
            <a:r>
              <a:rPr lang="hr-HR" sz="1800" b="1" dirty="0" smtClean="0">
                <a:solidFill>
                  <a:schemeClr val="tx2">
                    <a:lumMod val="75000"/>
                  </a:schemeClr>
                </a:solidFill>
                <a:latin typeface="+mn-lt"/>
                <a:ea typeface="VladaRHSans Bk" panose="02000000000000000000" pitchFamily="50" charset="-18"/>
              </a:rPr>
              <a:t>Uvodni pozdrav župana Brodsko-posavske županije Danijela </a:t>
            </a:r>
            <a:r>
              <a:rPr lang="hr-HR" sz="1800" b="1" dirty="0">
                <a:solidFill>
                  <a:schemeClr val="tx2">
                    <a:lumMod val="75000"/>
                  </a:schemeClr>
                </a:solidFill>
                <a:latin typeface="+mn-lt"/>
                <a:ea typeface="VladaRHSans Bk" panose="02000000000000000000" pitchFamily="50" charset="-18"/>
              </a:rPr>
              <a:t>M</a:t>
            </a:r>
            <a:r>
              <a:rPr lang="hr-HR" sz="1800" b="1" dirty="0" smtClean="0">
                <a:solidFill>
                  <a:schemeClr val="tx2">
                    <a:lumMod val="75000"/>
                  </a:schemeClr>
                </a:solidFill>
                <a:latin typeface="+mn-lt"/>
                <a:ea typeface="VladaRHSans Bk" panose="02000000000000000000" pitchFamily="50" charset="-18"/>
              </a:rPr>
              <a:t>arušića</a:t>
            </a:r>
          </a:p>
          <a:p>
            <a:pPr marL="0" indent="0">
              <a:spcBef>
                <a:spcPts val="600"/>
              </a:spcBef>
              <a:spcAft>
                <a:spcPts val="600"/>
              </a:spcAft>
              <a:buNone/>
            </a:pPr>
            <a:r>
              <a:rPr lang="hr-HR" sz="1800" b="1" dirty="0" smtClean="0">
                <a:solidFill>
                  <a:schemeClr val="tx2">
                    <a:lumMod val="75000"/>
                  </a:schemeClr>
                </a:solidFill>
                <a:latin typeface="+mn-lt"/>
                <a:ea typeface="VladaRHSans Bk" panose="02000000000000000000" pitchFamily="50" charset="-18"/>
              </a:rPr>
              <a:t>2. Uvodno </a:t>
            </a:r>
            <a:r>
              <a:rPr lang="hr-HR" sz="1800" b="1" dirty="0">
                <a:solidFill>
                  <a:schemeClr val="tx2">
                    <a:lumMod val="75000"/>
                  </a:schemeClr>
                </a:solidFill>
                <a:latin typeface="+mn-lt"/>
                <a:ea typeface="VladaRHSans Bk" panose="02000000000000000000" pitchFamily="50" charset="-18"/>
              </a:rPr>
              <a:t>obraćanje </a:t>
            </a:r>
            <a:r>
              <a:rPr lang="hr-HR" sz="1800" b="1" dirty="0" smtClean="0">
                <a:solidFill>
                  <a:schemeClr val="tx2">
                    <a:lumMod val="75000"/>
                  </a:schemeClr>
                </a:solidFill>
                <a:latin typeface="+mn-lt"/>
                <a:ea typeface="VladaRHSans Bk" panose="02000000000000000000" pitchFamily="50" charset="-18"/>
              </a:rPr>
              <a:t>predsjednika Vlade </a:t>
            </a:r>
            <a:r>
              <a:rPr lang="hr-HR" sz="1800" b="1" dirty="0" smtClean="0">
                <a:solidFill>
                  <a:schemeClr val="tx2">
                    <a:lumMod val="75000"/>
                  </a:schemeClr>
                </a:solidFill>
                <a:latin typeface="+mn-lt"/>
                <a:ea typeface="VladaRHSans Bk" panose="02000000000000000000" pitchFamily="50" charset="-18"/>
              </a:rPr>
              <a:t>- </a:t>
            </a:r>
            <a:r>
              <a:rPr lang="hr-HR" sz="1800" b="1" dirty="0" smtClean="0">
                <a:solidFill>
                  <a:schemeClr val="tx2">
                    <a:lumMod val="75000"/>
                  </a:schemeClr>
                </a:solidFill>
                <a:latin typeface="+mn-lt"/>
                <a:ea typeface="VladaRHSans Bk" panose="02000000000000000000" pitchFamily="50" charset="-18"/>
              </a:rPr>
              <a:t>mr. </a:t>
            </a:r>
            <a:r>
              <a:rPr lang="hr-HR" sz="1800" b="1" dirty="0" err="1" smtClean="0">
                <a:solidFill>
                  <a:schemeClr val="tx2">
                    <a:lumMod val="75000"/>
                  </a:schemeClr>
                </a:solidFill>
                <a:latin typeface="+mn-lt"/>
                <a:ea typeface="VladaRHSans Bk" panose="02000000000000000000" pitchFamily="50" charset="-18"/>
              </a:rPr>
              <a:t>sc</a:t>
            </a:r>
            <a:r>
              <a:rPr lang="hr-HR" sz="1800" b="1" dirty="0" smtClean="0">
                <a:solidFill>
                  <a:schemeClr val="tx2">
                    <a:lumMod val="75000"/>
                  </a:schemeClr>
                </a:solidFill>
                <a:latin typeface="+mn-lt"/>
                <a:ea typeface="VladaRHSans Bk" panose="02000000000000000000" pitchFamily="50" charset="-18"/>
              </a:rPr>
              <a:t>. Andrej </a:t>
            </a:r>
            <a:r>
              <a:rPr lang="hr-HR" sz="1800" b="1" dirty="0">
                <a:solidFill>
                  <a:schemeClr val="tx2">
                    <a:lumMod val="75000"/>
                  </a:schemeClr>
                </a:solidFill>
                <a:latin typeface="+mn-lt"/>
                <a:ea typeface="VladaRHSans Bk" panose="02000000000000000000" pitchFamily="50" charset="-18"/>
              </a:rPr>
              <a:t>Plenković</a:t>
            </a:r>
          </a:p>
          <a:p>
            <a:pPr marL="0" indent="0">
              <a:spcBef>
                <a:spcPts val="600"/>
              </a:spcBef>
              <a:spcAft>
                <a:spcPts val="600"/>
              </a:spcAft>
              <a:buNone/>
            </a:pPr>
            <a:r>
              <a:rPr lang="hr-HR" sz="1800" b="1" dirty="0">
                <a:solidFill>
                  <a:schemeClr val="tx2">
                    <a:lumMod val="75000"/>
                  </a:schemeClr>
                </a:solidFill>
                <a:latin typeface="+mn-lt"/>
                <a:ea typeface="VladaRHSans Bk" panose="02000000000000000000" pitchFamily="50" charset="-18"/>
              </a:rPr>
              <a:t>3</a:t>
            </a:r>
            <a:r>
              <a:rPr lang="hr-HR" sz="1800" b="1" dirty="0" smtClean="0">
                <a:solidFill>
                  <a:schemeClr val="tx2">
                    <a:lumMod val="75000"/>
                  </a:schemeClr>
                </a:solidFill>
                <a:latin typeface="+mn-lt"/>
                <a:ea typeface="VladaRHSans Bk" panose="02000000000000000000" pitchFamily="50" charset="-18"/>
              </a:rPr>
              <a:t>. </a:t>
            </a:r>
            <a:r>
              <a:rPr lang="hr-HR" sz="1800" b="1" dirty="0">
                <a:solidFill>
                  <a:schemeClr val="tx2">
                    <a:lumMod val="75000"/>
                  </a:schemeClr>
                </a:solidFill>
                <a:latin typeface="+mn-lt"/>
                <a:ea typeface="VladaRHSans Bk" panose="02000000000000000000" pitchFamily="50" charset="-18"/>
              </a:rPr>
              <a:t>Informacija o provedbi Projekta Slavonija, Baranja i </a:t>
            </a:r>
            <a:r>
              <a:rPr lang="hr-HR" sz="1800" b="1" dirty="0" smtClean="0">
                <a:solidFill>
                  <a:schemeClr val="tx2">
                    <a:lumMod val="75000"/>
                  </a:schemeClr>
                </a:solidFill>
                <a:latin typeface="+mn-lt"/>
                <a:ea typeface="VladaRHSans Bk" panose="02000000000000000000" pitchFamily="50" charset="-18"/>
              </a:rPr>
              <a:t>Srijem - </a:t>
            </a:r>
            <a:r>
              <a:rPr lang="hr-HR" sz="1800" b="1" dirty="0">
                <a:solidFill>
                  <a:schemeClr val="tx2">
                    <a:lumMod val="75000"/>
                  </a:schemeClr>
                </a:solidFill>
                <a:latin typeface="+mn-lt"/>
                <a:ea typeface="VladaRHSans Bk" panose="02000000000000000000" pitchFamily="50" charset="-18"/>
              </a:rPr>
              <a:t>ministrica regionalnoga razvoja i fondova </a:t>
            </a:r>
            <a:r>
              <a:rPr lang="hr-HR" sz="1800" b="1" dirty="0" smtClean="0">
                <a:solidFill>
                  <a:schemeClr val="tx2">
                    <a:lumMod val="75000"/>
                  </a:schemeClr>
                </a:solidFill>
                <a:latin typeface="+mn-lt"/>
                <a:ea typeface="VladaRHSans Bk" panose="02000000000000000000" pitchFamily="50" charset="-18"/>
              </a:rPr>
              <a:t>Europske unije </a:t>
            </a:r>
            <a:r>
              <a:rPr lang="hr-HR" sz="1800" b="1" dirty="0">
                <a:solidFill>
                  <a:schemeClr val="tx2">
                    <a:lumMod val="75000"/>
                  </a:schemeClr>
                </a:solidFill>
                <a:latin typeface="+mn-lt"/>
                <a:ea typeface="VladaRHSans Bk" panose="02000000000000000000" pitchFamily="50" charset="-18"/>
              </a:rPr>
              <a:t>Gabrijela </a:t>
            </a:r>
            <a:r>
              <a:rPr lang="hr-HR" sz="1800" b="1" dirty="0" smtClean="0">
                <a:solidFill>
                  <a:schemeClr val="tx2">
                    <a:lumMod val="75000"/>
                  </a:schemeClr>
                </a:solidFill>
                <a:latin typeface="+mn-lt"/>
                <a:ea typeface="VladaRHSans Bk" panose="02000000000000000000" pitchFamily="50" charset="-18"/>
              </a:rPr>
              <a:t>Žalac</a:t>
            </a:r>
          </a:p>
          <a:p>
            <a:pPr marL="0" indent="0">
              <a:spcBef>
                <a:spcPts val="600"/>
              </a:spcBef>
              <a:spcAft>
                <a:spcPts val="600"/>
              </a:spcAft>
              <a:buNone/>
            </a:pPr>
            <a:r>
              <a:rPr lang="hr-HR" sz="1800" b="1" dirty="0" smtClean="0">
                <a:solidFill>
                  <a:schemeClr val="tx2">
                    <a:lumMod val="75000"/>
                  </a:schemeClr>
                </a:solidFill>
                <a:latin typeface="+mn-lt"/>
                <a:ea typeface="VladaRHSans Bk" panose="02000000000000000000" pitchFamily="50" charset="-18"/>
              </a:rPr>
              <a:t>4. Informacija </a:t>
            </a:r>
            <a:r>
              <a:rPr lang="hr-HR" sz="1800" b="1" dirty="0">
                <a:solidFill>
                  <a:schemeClr val="tx2">
                    <a:lumMod val="75000"/>
                  </a:schemeClr>
                </a:solidFill>
                <a:latin typeface="+mn-lt"/>
                <a:ea typeface="VladaRHSans Bk" panose="02000000000000000000" pitchFamily="50" charset="-18"/>
              </a:rPr>
              <a:t>Ministarstva gospodarstva, poduzetništva i obrta o mjerama poticanja ulaganja i ostvarivanju EU potpora za poduzetnike na području Slavonije, Baranje i Srijema - dr.sc. Martina Dalić</a:t>
            </a:r>
            <a:endParaRPr lang="hr-HR" sz="1800" b="1" dirty="0">
              <a:solidFill>
                <a:schemeClr val="tx2">
                  <a:lumMod val="75000"/>
                </a:schemeClr>
              </a:solidFill>
              <a:latin typeface="+mn-lt"/>
              <a:ea typeface="VladaRHSans Bk" panose="02000000000000000000" pitchFamily="50" charset="-18"/>
            </a:endParaRPr>
          </a:p>
          <a:p>
            <a:pPr marL="0" indent="0">
              <a:spcBef>
                <a:spcPts val="600"/>
              </a:spcBef>
              <a:spcAft>
                <a:spcPts val="600"/>
              </a:spcAft>
              <a:buNone/>
            </a:pPr>
            <a:r>
              <a:rPr lang="hr-HR" sz="1800" b="1" dirty="0">
                <a:solidFill>
                  <a:schemeClr val="tx2">
                    <a:lumMod val="75000"/>
                  </a:schemeClr>
                </a:solidFill>
                <a:latin typeface="+mn-lt"/>
                <a:ea typeface="VladaRHSans Bk" panose="02000000000000000000" pitchFamily="50" charset="-18"/>
              </a:rPr>
              <a:t>5</a:t>
            </a:r>
            <a:r>
              <a:rPr lang="hr-HR" sz="1800" b="1" dirty="0" smtClean="0">
                <a:solidFill>
                  <a:schemeClr val="tx2">
                    <a:lumMod val="75000"/>
                  </a:schemeClr>
                </a:solidFill>
                <a:latin typeface="+mn-lt"/>
                <a:ea typeface="VladaRHSans Bk" panose="02000000000000000000" pitchFamily="50" charset="-18"/>
              </a:rPr>
              <a:t>. </a:t>
            </a:r>
            <a:r>
              <a:rPr lang="hr-HR" sz="1800" b="1" dirty="0" smtClean="0">
                <a:solidFill>
                  <a:schemeClr val="tx2">
                    <a:lumMod val="75000"/>
                  </a:schemeClr>
                </a:solidFill>
                <a:latin typeface="+mn-lt"/>
                <a:ea typeface="VladaRHSans Bk" panose="02000000000000000000" pitchFamily="50" charset="-18"/>
              </a:rPr>
              <a:t>Mogućnost </a:t>
            </a:r>
            <a:r>
              <a:rPr lang="hr-HR" sz="1800" b="1" dirty="0">
                <a:solidFill>
                  <a:schemeClr val="tx2">
                    <a:lumMod val="75000"/>
                  </a:schemeClr>
                </a:solidFill>
                <a:latin typeface="+mn-lt"/>
                <a:ea typeface="VladaRHSans Bk" panose="02000000000000000000" pitchFamily="50" charset="-18"/>
              </a:rPr>
              <a:t>unapređenja prometne infrastrukture na području </a:t>
            </a:r>
            <a:r>
              <a:rPr lang="hr-HR" sz="1800" b="1" dirty="0" smtClean="0">
                <a:solidFill>
                  <a:schemeClr val="tx2">
                    <a:lumMod val="75000"/>
                  </a:schemeClr>
                </a:solidFill>
                <a:latin typeface="+mn-lt"/>
                <a:ea typeface="VladaRHSans Bk" panose="02000000000000000000" pitchFamily="50" charset="-18"/>
              </a:rPr>
              <a:t>pet </a:t>
            </a:r>
            <a:r>
              <a:rPr lang="hr-HR" sz="1800" b="1" dirty="0">
                <a:solidFill>
                  <a:schemeClr val="tx2">
                    <a:lumMod val="75000"/>
                  </a:schemeClr>
                </a:solidFill>
                <a:latin typeface="+mn-lt"/>
                <a:ea typeface="VladaRHSans Bk" panose="02000000000000000000" pitchFamily="50" charset="-18"/>
              </a:rPr>
              <a:t>slavonskih županija </a:t>
            </a:r>
            <a:r>
              <a:rPr lang="hr-HR" sz="1800" b="1" dirty="0" smtClean="0">
                <a:solidFill>
                  <a:schemeClr val="tx2">
                    <a:lumMod val="75000"/>
                  </a:schemeClr>
                </a:solidFill>
                <a:latin typeface="+mn-lt"/>
                <a:ea typeface="VladaRHSans Bk" panose="02000000000000000000" pitchFamily="50" charset="-18"/>
              </a:rPr>
              <a:t>- </a:t>
            </a:r>
            <a:r>
              <a:rPr lang="hr-HR" sz="1800" b="1" dirty="0">
                <a:solidFill>
                  <a:schemeClr val="tx2">
                    <a:lumMod val="75000"/>
                  </a:schemeClr>
                </a:solidFill>
                <a:latin typeface="+mn-lt"/>
                <a:ea typeface="VladaRHSans Bk" panose="02000000000000000000" pitchFamily="50" charset="-18"/>
              </a:rPr>
              <a:t>ministar </a:t>
            </a:r>
            <a:r>
              <a:rPr lang="hr-HR" sz="1800" b="1" dirty="0" smtClean="0">
                <a:solidFill>
                  <a:schemeClr val="tx2">
                    <a:lumMod val="75000"/>
                  </a:schemeClr>
                </a:solidFill>
                <a:latin typeface="+mn-lt"/>
                <a:ea typeface="VladaRHSans Bk" panose="02000000000000000000" pitchFamily="50" charset="-18"/>
              </a:rPr>
              <a:t>mora, prometa i infrastrukture </a:t>
            </a:r>
            <a:r>
              <a:rPr lang="hr-HR" sz="1800" b="1" dirty="0">
                <a:solidFill>
                  <a:schemeClr val="tx2">
                    <a:lumMod val="75000"/>
                  </a:schemeClr>
                </a:solidFill>
                <a:latin typeface="+mn-lt"/>
                <a:ea typeface="VladaRHSans Bk" panose="02000000000000000000" pitchFamily="50" charset="-18"/>
              </a:rPr>
              <a:t>Oleg Butković</a:t>
            </a:r>
          </a:p>
          <a:p>
            <a:pPr marL="0" indent="0">
              <a:spcBef>
                <a:spcPts val="600"/>
              </a:spcBef>
              <a:spcAft>
                <a:spcPts val="600"/>
              </a:spcAft>
              <a:buNone/>
            </a:pPr>
            <a:r>
              <a:rPr lang="hr-HR" sz="1800" b="1" dirty="0">
                <a:solidFill>
                  <a:schemeClr val="tx2">
                    <a:lumMod val="75000"/>
                  </a:schemeClr>
                </a:solidFill>
                <a:latin typeface="+mn-lt"/>
                <a:ea typeface="VladaRHSans Bk" panose="02000000000000000000" pitchFamily="50" charset="-18"/>
              </a:rPr>
              <a:t>6</a:t>
            </a:r>
            <a:r>
              <a:rPr lang="hr-HR" sz="1800" b="1" dirty="0" smtClean="0">
                <a:solidFill>
                  <a:schemeClr val="tx2">
                    <a:lumMod val="75000"/>
                  </a:schemeClr>
                </a:solidFill>
                <a:latin typeface="+mn-lt"/>
                <a:ea typeface="VladaRHSans Bk" panose="02000000000000000000" pitchFamily="50" charset="-18"/>
              </a:rPr>
              <a:t>. </a:t>
            </a:r>
            <a:r>
              <a:rPr lang="hr-HR" sz="1800" b="1" dirty="0" smtClean="0">
                <a:solidFill>
                  <a:schemeClr val="tx2">
                    <a:lumMod val="75000"/>
                  </a:schemeClr>
                </a:solidFill>
                <a:latin typeface="+mn-lt"/>
                <a:ea typeface="VladaRHSans Bk" panose="02000000000000000000" pitchFamily="50" charset="-18"/>
              </a:rPr>
              <a:t>Stavljanje </a:t>
            </a:r>
            <a:r>
              <a:rPr lang="hr-HR" sz="1800" b="1" dirty="0">
                <a:solidFill>
                  <a:schemeClr val="tx2">
                    <a:lumMod val="75000"/>
                  </a:schemeClr>
                </a:solidFill>
                <a:latin typeface="+mn-lt"/>
                <a:ea typeface="VladaRHSans Bk" panose="02000000000000000000" pitchFamily="50" charset="-18"/>
              </a:rPr>
              <a:t>u funkciju neaktivne državne imovine za potrebe korištenja JLS-a </a:t>
            </a:r>
            <a:r>
              <a:rPr lang="hr-HR" sz="1800" b="1" dirty="0" smtClean="0">
                <a:solidFill>
                  <a:schemeClr val="tx2">
                    <a:lumMod val="75000"/>
                  </a:schemeClr>
                </a:solidFill>
                <a:latin typeface="+mn-lt"/>
                <a:ea typeface="VladaRHSans Bk" panose="02000000000000000000" pitchFamily="50" charset="-18"/>
              </a:rPr>
              <a:t>- </a:t>
            </a:r>
            <a:r>
              <a:rPr lang="hr-HR" sz="1800" b="1" dirty="0">
                <a:solidFill>
                  <a:schemeClr val="tx2">
                    <a:lumMod val="75000"/>
                  </a:schemeClr>
                </a:solidFill>
                <a:latin typeface="+mn-lt"/>
                <a:ea typeface="VladaRHSans Bk" panose="02000000000000000000" pitchFamily="50" charset="-18"/>
              </a:rPr>
              <a:t>ministar </a:t>
            </a:r>
            <a:r>
              <a:rPr lang="hr-HR" sz="1800" b="1" dirty="0" smtClean="0">
                <a:solidFill>
                  <a:schemeClr val="tx2">
                    <a:lumMod val="75000"/>
                  </a:schemeClr>
                </a:solidFill>
                <a:latin typeface="+mn-lt"/>
                <a:ea typeface="VladaRHSans Bk" panose="02000000000000000000" pitchFamily="50" charset="-18"/>
              </a:rPr>
              <a:t>državne imovine </a:t>
            </a:r>
            <a:r>
              <a:rPr lang="hr-HR" sz="1800" b="1" dirty="0">
                <a:solidFill>
                  <a:schemeClr val="tx2">
                    <a:lumMod val="75000"/>
                  </a:schemeClr>
                </a:solidFill>
                <a:latin typeface="+mn-lt"/>
                <a:ea typeface="VladaRHSans Bk" panose="02000000000000000000" pitchFamily="50" charset="-18"/>
              </a:rPr>
              <a:t>Goran Marić</a:t>
            </a:r>
          </a:p>
          <a:p>
            <a:pPr marL="0" indent="0">
              <a:spcBef>
                <a:spcPts val="600"/>
              </a:spcBef>
              <a:spcAft>
                <a:spcPts val="600"/>
              </a:spcAft>
              <a:buNone/>
            </a:pPr>
            <a:r>
              <a:rPr lang="hr-HR" sz="1800" b="1" dirty="0">
                <a:solidFill>
                  <a:schemeClr val="tx2">
                    <a:lumMod val="75000"/>
                  </a:schemeClr>
                </a:solidFill>
                <a:latin typeface="+mn-lt"/>
                <a:ea typeface="VladaRHSans Bk" panose="02000000000000000000" pitchFamily="50" charset="-18"/>
              </a:rPr>
              <a:t>7</a:t>
            </a:r>
            <a:r>
              <a:rPr lang="hr-HR" sz="1800" b="1" dirty="0" smtClean="0">
                <a:solidFill>
                  <a:schemeClr val="tx2">
                    <a:lumMod val="75000"/>
                  </a:schemeClr>
                </a:solidFill>
                <a:latin typeface="+mn-lt"/>
                <a:ea typeface="VladaRHSans Bk" panose="02000000000000000000" pitchFamily="50" charset="-18"/>
              </a:rPr>
              <a:t>. </a:t>
            </a:r>
            <a:r>
              <a:rPr lang="hr-HR" sz="1800" b="1" dirty="0" smtClean="0">
                <a:solidFill>
                  <a:schemeClr val="tx2">
                    <a:lumMod val="75000"/>
                  </a:schemeClr>
                </a:solidFill>
                <a:latin typeface="+mn-lt"/>
                <a:ea typeface="VladaRHSans Bk" panose="02000000000000000000" pitchFamily="50" charset="-18"/>
              </a:rPr>
              <a:t>Zakon o izmjenama i dopunama Zakona o regionalnom razvoju Republike </a:t>
            </a:r>
            <a:r>
              <a:rPr lang="hr-HR" sz="1800" b="1" dirty="0">
                <a:solidFill>
                  <a:schemeClr val="tx2">
                    <a:lumMod val="75000"/>
                  </a:schemeClr>
                </a:solidFill>
                <a:latin typeface="+mn-lt"/>
                <a:ea typeface="VladaRHSans Bk" panose="02000000000000000000" pitchFamily="50" charset="-18"/>
              </a:rPr>
              <a:t>Hrvatske - ministrica regionalnoga razvoja i fondova </a:t>
            </a:r>
            <a:r>
              <a:rPr lang="hr-HR" sz="1800" b="1" dirty="0" smtClean="0">
                <a:solidFill>
                  <a:schemeClr val="tx2">
                    <a:lumMod val="75000"/>
                  </a:schemeClr>
                </a:solidFill>
                <a:latin typeface="+mn-lt"/>
                <a:ea typeface="VladaRHSans Bk" panose="02000000000000000000" pitchFamily="50" charset="-18"/>
              </a:rPr>
              <a:t>Europske unije </a:t>
            </a:r>
            <a:r>
              <a:rPr lang="hr-HR" sz="1800" b="1" dirty="0">
                <a:solidFill>
                  <a:schemeClr val="tx2">
                    <a:lumMod val="75000"/>
                  </a:schemeClr>
                </a:solidFill>
                <a:latin typeface="+mn-lt"/>
                <a:ea typeface="VladaRHSans Bk" panose="02000000000000000000" pitchFamily="50" charset="-18"/>
              </a:rPr>
              <a:t>Gabrijela Žalac</a:t>
            </a:r>
          </a:p>
          <a:p>
            <a:pPr marL="0" indent="0">
              <a:spcBef>
                <a:spcPts val="600"/>
              </a:spcBef>
              <a:spcAft>
                <a:spcPts val="600"/>
              </a:spcAft>
              <a:buNone/>
            </a:pPr>
            <a:r>
              <a:rPr lang="hr-HR" sz="1800" b="1" dirty="0">
                <a:solidFill>
                  <a:schemeClr val="tx2">
                    <a:lumMod val="75000"/>
                  </a:schemeClr>
                </a:solidFill>
                <a:latin typeface="+mn-lt"/>
                <a:ea typeface="VladaRHSans Bk" panose="02000000000000000000" pitchFamily="50" charset="-18"/>
              </a:rPr>
              <a:t>8</a:t>
            </a:r>
            <a:r>
              <a:rPr lang="hr-HR" sz="1800" b="1" dirty="0" smtClean="0">
                <a:solidFill>
                  <a:schemeClr val="tx2">
                    <a:lumMod val="75000"/>
                  </a:schemeClr>
                </a:solidFill>
                <a:latin typeface="+mn-lt"/>
                <a:ea typeface="VladaRHSans Bk" panose="02000000000000000000" pitchFamily="50" charset="-18"/>
              </a:rPr>
              <a:t>. </a:t>
            </a:r>
            <a:r>
              <a:rPr lang="hr-HR" sz="1800" b="1" dirty="0" smtClean="0">
                <a:solidFill>
                  <a:schemeClr val="tx2">
                    <a:lumMod val="75000"/>
                  </a:schemeClr>
                </a:solidFill>
                <a:latin typeface="+mn-lt"/>
                <a:ea typeface="VladaRHSans Bk" panose="02000000000000000000" pitchFamily="50" charset="-18"/>
              </a:rPr>
              <a:t>Objedinjena rasprava i zaključci</a:t>
            </a:r>
            <a:endParaRPr lang="hr-HR" sz="1800" b="1" dirty="0">
              <a:solidFill>
                <a:schemeClr val="tx2">
                  <a:lumMod val="75000"/>
                </a:schemeClr>
              </a:solidFill>
              <a:latin typeface="+mn-lt"/>
              <a:ea typeface="VladaRHSans Bk" panose="02000000000000000000" pitchFamily="50" charset="-18"/>
            </a:endParaRPr>
          </a:p>
          <a:p>
            <a:pPr marL="0" indent="0">
              <a:spcAft>
                <a:spcPts val="1800"/>
              </a:spcAft>
              <a:buNone/>
            </a:pPr>
            <a:endParaRPr lang="hr-HR" sz="2400" b="1" dirty="0">
              <a:solidFill>
                <a:srgbClr val="FF0000"/>
              </a:solidFill>
              <a:latin typeface="VladaRHSans Bk" panose="02000000000000000000" pitchFamily="50" charset="-18"/>
              <a:ea typeface="VladaRHSans Bk" panose="02000000000000000000" pitchFamily="50" charset="-18"/>
            </a:endParaRPr>
          </a:p>
          <a:p>
            <a:pPr marL="0" indent="0">
              <a:buNone/>
            </a:pPr>
            <a:endParaRPr lang="hr-HR" sz="2400" b="1" dirty="0">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475377" y="205901"/>
            <a:ext cx="10972800" cy="857256"/>
          </a:xfrm>
        </p:spPr>
        <p:txBody>
          <a:bodyPr>
            <a:normAutofit/>
          </a:bodyPr>
          <a:lstStyle/>
          <a:p>
            <a:r>
              <a:rPr lang="hr-HR" sz="3600" b="1" dirty="0" smtClean="0">
                <a:latin typeface="+mn-lt"/>
                <a:ea typeface="VladaRHSans Bk" panose="02000000000000000000" pitchFamily="50" charset="-18"/>
              </a:rPr>
              <a:t>Dnevni red 3. sjednice Savjeta</a:t>
            </a:r>
            <a:endParaRPr lang="hr-HR" sz="3600" dirty="0">
              <a:latin typeface="+mn-lt"/>
              <a:ea typeface="VladaRHSans Bk" panose="02000000000000000000" pitchFamily="50" charset="-18"/>
            </a:endParaRPr>
          </a:p>
        </p:txBody>
      </p:sp>
    </p:spTree>
    <p:extLst>
      <p:ext uri="{BB962C8B-B14F-4D97-AF65-F5344CB8AC3E}">
        <p14:creationId xmlns:p14="http://schemas.microsoft.com/office/powerpoint/2010/main" val="3857572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rmAutofit/>
          </a:bodyPr>
          <a:lstStyle/>
          <a:p>
            <a:r>
              <a:rPr lang="hr-HR" sz="3600" b="1" dirty="0"/>
              <a:t>REGIONALNI KOORDINATORI</a:t>
            </a:r>
          </a:p>
        </p:txBody>
      </p:sp>
      <p:sp>
        <p:nvSpPr>
          <p:cNvPr id="7" name="Content Placeholder 2"/>
          <p:cNvSpPr txBox="1">
            <a:spLocks/>
          </p:cNvSpPr>
          <p:nvPr/>
        </p:nvSpPr>
        <p:spPr>
          <a:xfrm>
            <a:off x="791302" y="206101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r-HR" b="1" dirty="0" smtClean="0">
                <a:solidFill>
                  <a:srgbClr val="111F8A"/>
                </a:solidFill>
                <a:latin typeface="Calibri" panose="020F0502020204030204"/>
              </a:rPr>
              <a:t>učinkovitija provedb</a:t>
            </a:r>
            <a:r>
              <a:rPr lang="hr-HR" b="1" dirty="0">
                <a:solidFill>
                  <a:srgbClr val="111F8A"/>
                </a:solidFill>
                <a:latin typeface="Calibri" panose="020F0502020204030204"/>
              </a:rPr>
              <a:t>a</a:t>
            </a:r>
            <a:r>
              <a:rPr lang="hr-HR" b="1" dirty="0" smtClean="0">
                <a:solidFill>
                  <a:srgbClr val="111F8A"/>
                </a:solidFill>
                <a:latin typeface="Calibri" panose="020F0502020204030204"/>
              </a:rPr>
              <a:t> regionalne politike </a:t>
            </a:r>
            <a:r>
              <a:rPr lang="hr-HR" dirty="0" smtClean="0">
                <a:solidFill>
                  <a:srgbClr val="111F8A"/>
                </a:solidFill>
                <a:latin typeface="Calibri" panose="020F0502020204030204"/>
              </a:rPr>
              <a:t>na županijskoj razini </a:t>
            </a:r>
          </a:p>
          <a:p>
            <a:r>
              <a:rPr lang="hr-HR" b="1" dirty="0" smtClean="0">
                <a:solidFill>
                  <a:srgbClr val="111F8A"/>
                </a:solidFill>
                <a:latin typeface="Calibri" panose="020F0502020204030204"/>
              </a:rPr>
              <a:t>aktivno jačanje partnerstva i suradnje središnje razine s regionalnom razinom</a:t>
            </a:r>
          </a:p>
          <a:p>
            <a:r>
              <a:rPr lang="hr-HR" dirty="0" smtClean="0">
                <a:solidFill>
                  <a:srgbClr val="111F8A"/>
                </a:solidFill>
                <a:latin typeface="Calibri" panose="020F0502020204030204"/>
              </a:rPr>
              <a:t>stvaranje preduvjeta za uključivanje regionalnih koordinatora u </a:t>
            </a:r>
            <a:r>
              <a:rPr lang="hr-HR" b="1" dirty="0" smtClean="0">
                <a:solidFill>
                  <a:srgbClr val="111F8A"/>
                </a:solidFill>
                <a:latin typeface="Calibri" panose="020F0502020204030204"/>
              </a:rPr>
              <a:t>decentralizirano upravljanje EU fondovima</a:t>
            </a:r>
          </a:p>
          <a:p>
            <a:r>
              <a:rPr lang="hr-HR" dirty="0" smtClean="0">
                <a:solidFill>
                  <a:srgbClr val="111F8A"/>
                </a:solidFill>
                <a:latin typeface="Calibri" panose="020F0502020204030204"/>
              </a:rPr>
              <a:t>ostvarenje ciljeva utvrđenih u Programu Vlade Republike Hrvatske za mandat 2016.-2020. koji uključuje i </a:t>
            </a:r>
            <a:r>
              <a:rPr lang="hr-HR" b="1" dirty="0" smtClean="0">
                <a:solidFill>
                  <a:srgbClr val="111F8A"/>
                </a:solidFill>
                <a:latin typeface="Calibri" panose="020F0502020204030204"/>
              </a:rPr>
              <a:t>decentralizaciju sustava </a:t>
            </a:r>
            <a:r>
              <a:rPr lang="hr-HR" dirty="0" smtClean="0">
                <a:solidFill>
                  <a:srgbClr val="111F8A"/>
                </a:solidFill>
                <a:latin typeface="Calibri" panose="020F0502020204030204"/>
              </a:rPr>
              <a:t>upravljanja EU fondovima u svrhu njihova uspješnijeg i učinkovitijeg korištenja</a:t>
            </a:r>
          </a:p>
          <a:p>
            <a:pPr marL="0" indent="0">
              <a:buFont typeface="Arial" panose="020B0604020202020204" pitchFamily="34" charset="0"/>
              <a:buNone/>
            </a:pPr>
            <a:endParaRPr lang="hr-HR" dirty="0">
              <a:solidFill>
                <a:sysClr val="windowText" lastClr="000000"/>
              </a:solidFill>
            </a:endParaRPr>
          </a:p>
        </p:txBody>
      </p:sp>
      <p:sp>
        <p:nvSpPr>
          <p:cNvPr id="2" name="Rectangle 1"/>
          <p:cNvSpPr/>
          <p:nvPr/>
        </p:nvSpPr>
        <p:spPr>
          <a:xfrm>
            <a:off x="609600" y="1456293"/>
            <a:ext cx="5439502" cy="461665"/>
          </a:xfrm>
          <a:prstGeom prst="rect">
            <a:avLst/>
          </a:prstGeom>
        </p:spPr>
        <p:txBody>
          <a:bodyPr wrap="none">
            <a:spAutoFit/>
          </a:bodyPr>
          <a:lstStyle/>
          <a:p>
            <a:r>
              <a:rPr lang="hr-HR" sz="2400" dirty="0">
                <a:solidFill>
                  <a:srgbClr val="111F8A"/>
                </a:solidFill>
              </a:rPr>
              <a:t>Izmjenama i dopunama </a:t>
            </a:r>
            <a:r>
              <a:rPr lang="hr-HR" sz="2400" dirty="0" smtClean="0">
                <a:solidFill>
                  <a:srgbClr val="111F8A"/>
                </a:solidFill>
              </a:rPr>
              <a:t>Zakona postiže se:</a:t>
            </a:r>
            <a:endParaRPr lang="hr-HR" sz="2400" dirty="0"/>
          </a:p>
        </p:txBody>
      </p:sp>
    </p:spTree>
    <p:extLst>
      <p:ext uri="{BB962C8B-B14F-4D97-AF65-F5344CB8AC3E}">
        <p14:creationId xmlns:p14="http://schemas.microsoft.com/office/powerpoint/2010/main" val="5179524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914399" y="1668728"/>
            <a:ext cx="10515600" cy="3943993"/>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hr-HR" sz="4400" b="1" dirty="0" smtClean="0">
                <a:solidFill>
                  <a:srgbClr val="303D8C"/>
                </a:solidFill>
                <a:latin typeface="Arial" panose="020B0604020202020204" pitchFamily="34" charset="0"/>
                <a:cs typeface="Arial" panose="020B0604020202020204" pitchFamily="34" charset="0"/>
              </a:rPr>
              <a:t>INDEKS RAZVIJENOSTI</a:t>
            </a:r>
            <a:endParaRPr lang="hr-HR"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52267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a:t>EVALUACIJA VAŽEĆEG MODELA</a:t>
            </a:r>
          </a:p>
        </p:txBody>
      </p:sp>
      <p:sp>
        <p:nvSpPr>
          <p:cNvPr id="4" name="Content Placeholder 2"/>
          <p:cNvSpPr txBox="1">
            <a:spLocks/>
          </p:cNvSpPr>
          <p:nvPr/>
        </p:nvSpPr>
        <p:spPr>
          <a:xfrm>
            <a:off x="838199"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hr-HR" sz="2400" dirty="0" smtClean="0">
                <a:solidFill>
                  <a:srgbClr val="111F8A"/>
                </a:solidFill>
                <a:latin typeface="Calibri" panose="020F0502020204030204"/>
              </a:rPr>
              <a:t>višegodišnja iskustva u primjeni postojećeg modela izračuna indeksa razvijenosti </a:t>
            </a:r>
            <a:r>
              <a:rPr lang="hr-HR" sz="2400" dirty="0">
                <a:solidFill>
                  <a:srgbClr val="111F8A"/>
                </a:solidFill>
                <a:latin typeface="Calibri" panose="020F0502020204030204"/>
              </a:rPr>
              <a:t>(IR) </a:t>
            </a:r>
            <a:r>
              <a:rPr lang="hr-HR" sz="2400" dirty="0" smtClean="0">
                <a:solidFill>
                  <a:srgbClr val="111F8A"/>
                </a:solidFill>
                <a:latin typeface="Calibri" panose="020F0502020204030204"/>
              </a:rPr>
              <a:t>ukazala na potrebu njegove evaluacije </a:t>
            </a:r>
          </a:p>
          <a:p>
            <a:pPr algn="just"/>
            <a:r>
              <a:rPr lang="hr-HR" sz="2400" dirty="0" smtClean="0">
                <a:solidFill>
                  <a:srgbClr val="111F8A"/>
                </a:solidFill>
                <a:latin typeface="Calibri" panose="020F0502020204030204"/>
              </a:rPr>
              <a:t>evaluacija povjerena CLER d.o.o. Sveučilišta u Rijeci: </a:t>
            </a:r>
            <a:r>
              <a:rPr lang="hr-HR" sz="2400" dirty="0" smtClean="0">
                <a:solidFill>
                  <a:srgbClr val="111F8A"/>
                </a:solidFill>
                <a:latin typeface="Calibri" panose="020F0502020204030204"/>
                <a:hlinkClick r:id="rId3"/>
              </a:rPr>
              <a:t>Studija - Evaluacija postojećeg i prijedlog novog modela za izračun indeksa te izračun novog indeksa razvijenosti JLP(R)S u Republici Hrvatskoj</a:t>
            </a:r>
            <a:endParaRPr lang="hr-HR" sz="2400" dirty="0" smtClean="0">
              <a:solidFill>
                <a:srgbClr val="111F8A"/>
              </a:solidFill>
              <a:latin typeface="Calibri" panose="020F0502020204030204"/>
            </a:endParaRPr>
          </a:p>
          <a:p>
            <a:pPr algn="just"/>
            <a:r>
              <a:rPr lang="hr-HR" sz="2400" dirty="0" smtClean="0">
                <a:solidFill>
                  <a:srgbClr val="111F8A"/>
                </a:solidFill>
                <a:latin typeface="Calibri" panose="020F0502020204030204"/>
              </a:rPr>
              <a:t>evaluacija važećeg modela dovela u pitanje objektivnost njegovih rezultata </a:t>
            </a:r>
          </a:p>
          <a:p>
            <a:pPr algn="just"/>
            <a:r>
              <a:rPr lang="hr-HR" sz="2400" dirty="0" smtClean="0">
                <a:solidFill>
                  <a:srgbClr val="111F8A"/>
                </a:solidFill>
                <a:latin typeface="Calibri" panose="020F0502020204030204"/>
              </a:rPr>
              <a:t>nedostaci utvrđeni kod odabira pokazatelja kao i u ponderima koji im se dodjeljuju te u postupku standardizacije i sumiranja odabranih pokazatelja u kompozitni indeks</a:t>
            </a:r>
          </a:p>
          <a:p>
            <a:pPr algn="just"/>
            <a:r>
              <a:rPr lang="hr-HR" sz="2400" dirty="0" smtClean="0">
                <a:solidFill>
                  <a:srgbClr val="111F8A"/>
                </a:solidFill>
                <a:latin typeface="Calibri" panose="020F0502020204030204"/>
              </a:rPr>
              <a:t>predložen novi unaprijeđeni model izračuna indeksa razvijenosti </a:t>
            </a:r>
          </a:p>
          <a:p>
            <a:pPr algn="just"/>
            <a:r>
              <a:rPr lang="hr-HR" sz="2400" dirty="0" smtClean="0">
                <a:solidFill>
                  <a:srgbClr val="111F8A"/>
                </a:solidFill>
                <a:latin typeface="Calibri" panose="020F0502020204030204"/>
              </a:rPr>
              <a:t>uspostavljen informatički sustav ESTAT za izračun i praćenje indeksa razvijenosti </a:t>
            </a:r>
            <a:endParaRPr lang="hr-HR" sz="2000" dirty="0" smtClean="0">
              <a:solidFill>
                <a:srgbClr val="111F8A"/>
              </a:solidFill>
              <a:latin typeface="Calibri" panose="020F0502020204030204"/>
            </a:endParaRPr>
          </a:p>
          <a:p>
            <a:endParaRPr lang="hr-HR" sz="2400" dirty="0" smtClean="0">
              <a:solidFill>
                <a:srgbClr val="303D8C"/>
              </a:solidFill>
              <a:latin typeface="Calibri" panose="020F0502020204030204"/>
            </a:endParaRPr>
          </a:p>
          <a:p>
            <a:endParaRPr lang="hr-HR" sz="2400" dirty="0">
              <a:solidFill>
                <a:srgbClr val="303D8C"/>
              </a:solidFill>
              <a:latin typeface="Calibri" panose="020F0502020204030204"/>
            </a:endParaRPr>
          </a:p>
        </p:txBody>
      </p:sp>
    </p:spTree>
    <p:extLst>
      <p:ext uri="{BB962C8B-B14F-4D97-AF65-F5344CB8AC3E}">
        <p14:creationId xmlns:p14="http://schemas.microsoft.com/office/powerpoint/2010/main" val="21203000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a:t>RAZLIKE IZMEĐU DVA MODELA</a:t>
            </a:r>
          </a:p>
        </p:txBody>
      </p:sp>
      <p:graphicFrame>
        <p:nvGraphicFramePr>
          <p:cNvPr id="4" name="Content Placeholder 3"/>
          <p:cNvGraphicFramePr>
            <a:graphicFrameLocks/>
          </p:cNvGraphicFramePr>
          <p:nvPr>
            <p:extLst/>
          </p:nvPr>
        </p:nvGraphicFramePr>
        <p:xfrm>
          <a:off x="502277" y="1690688"/>
          <a:ext cx="11367990" cy="4862512"/>
        </p:xfrm>
        <a:graphic>
          <a:graphicData uri="http://schemas.openxmlformats.org/drawingml/2006/table">
            <a:tbl>
              <a:tblPr firstRow="1" bandRow="1"/>
              <a:tblGrid>
                <a:gridCol w="1920384">
                  <a:extLst>
                    <a:ext uri="{9D8B030D-6E8A-4147-A177-3AD203B41FA5}">
                      <a16:colId xmlns:a16="http://schemas.microsoft.com/office/drawing/2014/main" xmlns="" val="20000"/>
                    </a:ext>
                  </a:extLst>
                </a:gridCol>
                <a:gridCol w="4320865">
                  <a:extLst>
                    <a:ext uri="{9D8B030D-6E8A-4147-A177-3AD203B41FA5}">
                      <a16:colId xmlns:a16="http://schemas.microsoft.com/office/drawing/2014/main" xmlns="" val="20001"/>
                    </a:ext>
                  </a:extLst>
                </a:gridCol>
                <a:gridCol w="5126741">
                  <a:extLst>
                    <a:ext uri="{9D8B030D-6E8A-4147-A177-3AD203B41FA5}">
                      <a16:colId xmlns:a16="http://schemas.microsoft.com/office/drawing/2014/main" xmlns="" val="20002"/>
                    </a:ext>
                  </a:extLst>
                </a:gridCol>
              </a:tblGrid>
              <a:tr h="81335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endParaRPr lang="hr-HR" dirty="0">
                        <a:solidFill>
                          <a:srgbClr val="303D8C"/>
                        </a:solidFill>
                        <a:latin typeface="+mn-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hr-HR" sz="2000" dirty="0" smtClean="0">
                          <a:solidFill>
                            <a:schemeClr val="bg1"/>
                          </a:solidFill>
                          <a:latin typeface="+mn-lt"/>
                        </a:rPr>
                        <a:t>Važeći model izračuna</a:t>
                      </a:r>
                      <a:endParaRPr lang="hr-HR" sz="2000" dirty="0">
                        <a:solidFill>
                          <a:schemeClr val="bg1"/>
                        </a:solidFill>
                        <a:latin typeface="+mn-lt"/>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hr-HR" sz="2000" dirty="0" smtClean="0">
                          <a:solidFill>
                            <a:schemeClr val="bg1"/>
                          </a:solidFill>
                          <a:latin typeface="+mn-lt"/>
                        </a:rPr>
                        <a:t>Prijedlog novog modela izračuna</a:t>
                      </a:r>
                      <a:endParaRPr lang="hr-HR" sz="2000" dirty="0">
                        <a:solidFill>
                          <a:schemeClr val="bg1"/>
                        </a:solidFill>
                        <a:latin typeface="+mn-lt"/>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xmlns="" val="10000"/>
                  </a:ext>
                </a:extLst>
              </a:tr>
              <a:tr h="220816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nSpc>
                          <a:spcPct val="107000"/>
                        </a:lnSpc>
                        <a:spcAft>
                          <a:spcPts val="800"/>
                        </a:spcAft>
                      </a:pPr>
                      <a:r>
                        <a:rPr lang="hr-HR" sz="1800" dirty="0">
                          <a:solidFill>
                            <a:srgbClr val="111F8A"/>
                          </a:solidFill>
                          <a:effectLst/>
                          <a:latin typeface="+mn-lt"/>
                          <a:ea typeface="Calibri" panose="020F0502020204030204" pitchFamily="34" charset="0"/>
                          <a:cs typeface="Times New Roman" panose="02020603050405020304" pitchFamily="18" charset="0"/>
                        </a:rPr>
                        <a:t>POKAZATELJI KOMPOZITNOG INDEKSA</a:t>
                      </a: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85738" lvl="0" indent="-185738" algn="just">
                        <a:lnSpc>
                          <a:spcPct val="115000"/>
                        </a:lnSpc>
                        <a:spcAft>
                          <a:spcPts val="0"/>
                        </a:spcAft>
                        <a:buFont typeface="+mj-lt"/>
                        <a:buAutoNum type="arabicPeriod"/>
                      </a:pPr>
                      <a:r>
                        <a:rPr lang="hr-HR" sz="1800" dirty="0" smtClean="0">
                          <a:solidFill>
                            <a:srgbClr val="111F8A"/>
                          </a:solidFill>
                          <a:effectLst/>
                          <a:latin typeface="+mn-lt"/>
                          <a:ea typeface="Calibri" panose="020F0502020204030204" pitchFamily="34" charset="0"/>
                          <a:cs typeface="Times New Roman" panose="02020603050405020304" pitchFamily="18" charset="0"/>
                        </a:rPr>
                        <a:t>Prosječni dohodak po stanovniku</a:t>
                      </a:r>
                    </a:p>
                    <a:p>
                      <a:pPr marL="185738" lvl="0" indent="-185738" algn="just">
                        <a:lnSpc>
                          <a:spcPct val="115000"/>
                        </a:lnSpc>
                        <a:spcAft>
                          <a:spcPts val="0"/>
                        </a:spcAft>
                        <a:buFont typeface="+mj-lt"/>
                        <a:buAutoNum type="arabicPeriod"/>
                      </a:pPr>
                      <a:r>
                        <a:rPr lang="hr-HR" sz="1800" dirty="0" smtClean="0">
                          <a:solidFill>
                            <a:srgbClr val="111F8A"/>
                          </a:solidFill>
                          <a:effectLst/>
                          <a:latin typeface="+mn-lt"/>
                          <a:ea typeface="Calibri" panose="020F0502020204030204" pitchFamily="34" charset="0"/>
                          <a:cs typeface="Times New Roman" panose="02020603050405020304" pitchFamily="18" charset="0"/>
                        </a:rPr>
                        <a:t>Prosječni izvorni prihodi po stanovniku</a:t>
                      </a:r>
                    </a:p>
                    <a:p>
                      <a:pPr marL="185738" lvl="0" indent="-185738" algn="just">
                        <a:lnSpc>
                          <a:spcPct val="115000"/>
                        </a:lnSpc>
                        <a:spcAft>
                          <a:spcPts val="0"/>
                        </a:spcAft>
                        <a:buFont typeface="+mj-lt"/>
                        <a:buAutoNum type="arabicPeriod"/>
                      </a:pPr>
                      <a:r>
                        <a:rPr lang="hr-HR" sz="1800" dirty="0" smtClean="0">
                          <a:solidFill>
                            <a:srgbClr val="111F8A"/>
                          </a:solidFill>
                          <a:effectLst/>
                          <a:latin typeface="+mn-lt"/>
                          <a:ea typeface="Calibri" panose="020F0502020204030204" pitchFamily="34" charset="0"/>
                          <a:cs typeface="Times New Roman" panose="02020603050405020304" pitchFamily="18" charset="0"/>
                        </a:rPr>
                        <a:t>Prosječna stopa nezaposlenosti</a:t>
                      </a:r>
                    </a:p>
                    <a:p>
                      <a:pPr marL="185738" lvl="0" indent="-185738" algn="just">
                        <a:lnSpc>
                          <a:spcPct val="115000"/>
                        </a:lnSpc>
                        <a:spcAft>
                          <a:spcPts val="0"/>
                        </a:spcAft>
                        <a:buFont typeface="+mj-lt"/>
                        <a:buAutoNum type="arabicPeriod"/>
                      </a:pPr>
                      <a:r>
                        <a:rPr lang="hr-HR" sz="1800" dirty="0" smtClean="0">
                          <a:solidFill>
                            <a:srgbClr val="111F8A"/>
                          </a:solidFill>
                          <a:effectLst/>
                          <a:latin typeface="+mn-lt"/>
                          <a:ea typeface="Calibri" panose="020F0502020204030204" pitchFamily="34" charset="0"/>
                          <a:cs typeface="Times New Roman" panose="02020603050405020304" pitchFamily="18" charset="0"/>
                        </a:rPr>
                        <a:t>Opće kretanje stanovništva</a:t>
                      </a:r>
                    </a:p>
                    <a:p>
                      <a:pPr marL="185738" lvl="0" indent="-185738" algn="just">
                        <a:lnSpc>
                          <a:spcPct val="115000"/>
                        </a:lnSpc>
                        <a:spcAft>
                          <a:spcPts val="0"/>
                        </a:spcAft>
                        <a:buFont typeface="+mj-lt"/>
                        <a:buAutoNum type="arabicPeriod"/>
                      </a:pPr>
                      <a:r>
                        <a:rPr lang="hr-HR" sz="1800" dirty="0" smtClean="0">
                          <a:solidFill>
                            <a:srgbClr val="111F8A"/>
                          </a:solidFill>
                          <a:effectLst/>
                          <a:latin typeface="+mn-lt"/>
                          <a:ea typeface="Calibri" panose="020F0502020204030204" pitchFamily="34" charset="0"/>
                          <a:cs typeface="Times New Roman" panose="02020603050405020304" pitchFamily="18" charset="0"/>
                        </a:rPr>
                        <a:t>Udio</a:t>
                      </a:r>
                      <a:r>
                        <a:rPr lang="hr-HR" sz="1800" baseline="0" dirty="0" smtClean="0">
                          <a:solidFill>
                            <a:srgbClr val="111F8A"/>
                          </a:solidFill>
                          <a:effectLst/>
                          <a:latin typeface="+mn-lt"/>
                          <a:ea typeface="Calibri" panose="020F0502020204030204" pitchFamily="34" charset="0"/>
                          <a:cs typeface="Times New Roman" panose="02020603050405020304" pitchFamily="18" charset="0"/>
                        </a:rPr>
                        <a:t> </a:t>
                      </a:r>
                      <a:r>
                        <a:rPr lang="hr-HR" sz="1800" dirty="0" smtClean="0">
                          <a:solidFill>
                            <a:srgbClr val="111F8A"/>
                          </a:solidFill>
                          <a:effectLst/>
                          <a:latin typeface="+mn-lt"/>
                          <a:ea typeface="Calibri" panose="020F0502020204030204" pitchFamily="34" charset="0"/>
                          <a:cs typeface="Times New Roman" panose="02020603050405020304" pitchFamily="18" charset="0"/>
                        </a:rPr>
                        <a:t>obrazovanog stanovništva </a:t>
                      </a:r>
                      <a:r>
                        <a:rPr lang="hr-HR" sz="1800" kern="1200" dirty="0" smtClean="0">
                          <a:solidFill>
                            <a:srgbClr val="111F8A"/>
                          </a:solidFill>
                          <a:effectLst/>
                          <a:latin typeface="+mn-lt"/>
                          <a:ea typeface="Calibri" panose="020F0502020204030204" pitchFamily="34" charset="0"/>
                          <a:cs typeface="Times New Roman" panose="02020603050405020304" pitchFamily="18" charset="0"/>
                        </a:rPr>
                        <a:t>(SSS </a:t>
                      </a:r>
                      <a:r>
                        <a:rPr lang="hr-HR" sz="1800" dirty="0" smtClean="0">
                          <a:solidFill>
                            <a:srgbClr val="111F8A"/>
                          </a:solidFill>
                          <a:effectLst/>
                          <a:latin typeface="+mn-lt"/>
                          <a:ea typeface="Calibri" panose="020F0502020204030204" pitchFamily="34" charset="0"/>
                          <a:cs typeface="Times New Roman" panose="02020603050405020304" pitchFamily="18" charset="0"/>
                        </a:rPr>
                        <a:t>16-64)</a:t>
                      </a:r>
                    </a:p>
                    <a:p>
                      <a:pPr marL="0" lvl="0" indent="0" algn="just">
                        <a:lnSpc>
                          <a:spcPct val="115000"/>
                        </a:lnSpc>
                        <a:spcAft>
                          <a:spcPts val="0"/>
                        </a:spcAft>
                        <a:buFont typeface="+mj-lt"/>
                        <a:buNone/>
                      </a:pPr>
                      <a:endParaRPr lang="hr-HR" sz="1800" dirty="0">
                        <a:solidFill>
                          <a:srgbClr val="111F8A"/>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342900" lvl="0" indent="-342900" algn="just">
                        <a:lnSpc>
                          <a:spcPct val="115000"/>
                        </a:lnSpc>
                        <a:spcAft>
                          <a:spcPts val="0"/>
                        </a:spcAft>
                        <a:buFont typeface="+mj-lt"/>
                        <a:buAutoNum type="arabicPeriod"/>
                      </a:pPr>
                      <a:r>
                        <a:rPr lang="hr-HR" sz="1800" dirty="0" smtClean="0">
                          <a:solidFill>
                            <a:srgbClr val="111F8A"/>
                          </a:solidFill>
                          <a:effectLst/>
                          <a:latin typeface="+mn-lt"/>
                          <a:ea typeface="Calibri" panose="020F0502020204030204" pitchFamily="34" charset="0"/>
                          <a:cs typeface="Times New Roman" panose="02020603050405020304" pitchFamily="18" charset="0"/>
                        </a:rPr>
                        <a:t>Prosječni dohodak po stanovniku</a:t>
                      </a:r>
                    </a:p>
                    <a:p>
                      <a:pPr marL="342900" lvl="0" indent="-342900" algn="just">
                        <a:lnSpc>
                          <a:spcPct val="115000"/>
                        </a:lnSpc>
                        <a:spcAft>
                          <a:spcPts val="0"/>
                        </a:spcAft>
                        <a:buFont typeface="+mj-lt"/>
                        <a:buAutoNum type="arabicPeriod"/>
                      </a:pPr>
                      <a:r>
                        <a:rPr lang="hr-HR" sz="1800" dirty="0" smtClean="0">
                          <a:solidFill>
                            <a:srgbClr val="111F8A"/>
                          </a:solidFill>
                          <a:effectLst/>
                          <a:latin typeface="+mn-lt"/>
                          <a:ea typeface="Calibri" panose="020F0502020204030204" pitchFamily="34" charset="0"/>
                          <a:cs typeface="Times New Roman" panose="02020603050405020304" pitchFamily="18" charset="0"/>
                        </a:rPr>
                        <a:t>Prosječni  izvorni prihodi po stanovniku</a:t>
                      </a:r>
                    </a:p>
                    <a:p>
                      <a:pPr marL="342900" lvl="0" indent="-342900" algn="just">
                        <a:lnSpc>
                          <a:spcPct val="115000"/>
                        </a:lnSpc>
                        <a:spcAft>
                          <a:spcPts val="0"/>
                        </a:spcAft>
                        <a:buFont typeface="+mj-lt"/>
                        <a:buAutoNum type="arabicPeriod"/>
                      </a:pPr>
                      <a:r>
                        <a:rPr lang="hr-HR" sz="1800" dirty="0" smtClean="0">
                          <a:solidFill>
                            <a:srgbClr val="111F8A"/>
                          </a:solidFill>
                          <a:effectLst/>
                          <a:latin typeface="+mn-lt"/>
                          <a:ea typeface="Calibri" panose="020F0502020204030204" pitchFamily="34" charset="0"/>
                          <a:cs typeface="Times New Roman" panose="02020603050405020304" pitchFamily="18" charset="0"/>
                        </a:rPr>
                        <a:t>Prosječna stopa nezaposlenosti</a:t>
                      </a:r>
                    </a:p>
                    <a:p>
                      <a:pPr marL="342900" lvl="0" indent="-342900">
                        <a:lnSpc>
                          <a:spcPct val="115000"/>
                        </a:lnSpc>
                        <a:spcAft>
                          <a:spcPts val="0"/>
                        </a:spcAft>
                        <a:buFont typeface="+mj-lt"/>
                        <a:buAutoNum type="arabicPeriod"/>
                      </a:pPr>
                      <a:r>
                        <a:rPr lang="hr-HR" sz="1800" dirty="0" smtClean="0">
                          <a:solidFill>
                            <a:srgbClr val="111F8A"/>
                          </a:solidFill>
                          <a:effectLst/>
                          <a:latin typeface="+mn-lt"/>
                          <a:ea typeface="Calibri" panose="020F0502020204030204" pitchFamily="34" charset="0"/>
                          <a:cs typeface="Times New Roman" panose="02020603050405020304" pitchFamily="18" charset="0"/>
                        </a:rPr>
                        <a:t>Opće kretanje  stanovništva</a:t>
                      </a:r>
                    </a:p>
                    <a:p>
                      <a:pPr marL="342900" lvl="0" indent="-342900">
                        <a:lnSpc>
                          <a:spcPct val="115000"/>
                        </a:lnSpc>
                        <a:spcAft>
                          <a:spcPts val="0"/>
                        </a:spcAft>
                        <a:buFont typeface="+mj-lt"/>
                        <a:buAutoNum type="arabicPeriod"/>
                      </a:pPr>
                      <a:r>
                        <a:rPr lang="hr-HR" sz="1800" b="1" dirty="0" smtClean="0">
                          <a:solidFill>
                            <a:srgbClr val="111F8A"/>
                          </a:solidFill>
                          <a:effectLst/>
                          <a:latin typeface="+mn-lt"/>
                          <a:ea typeface="Calibri" panose="020F0502020204030204" pitchFamily="34" charset="0"/>
                          <a:cs typeface="Times New Roman" panose="02020603050405020304" pitchFamily="18" charset="0"/>
                        </a:rPr>
                        <a:t>Udio obrazovanog </a:t>
                      </a:r>
                      <a:r>
                        <a:rPr lang="hr-HR" sz="1800" b="1" kern="1200" dirty="0" smtClean="0">
                          <a:solidFill>
                            <a:srgbClr val="111F8A"/>
                          </a:solidFill>
                          <a:effectLst/>
                          <a:latin typeface="+mn-lt"/>
                          <a:ea typeface="Calibri" panose="020F0502020204030204" pitchFamily="34" charset="0"/>
                          <a:cs typeface="Times New Roman" panose="02020603050405020304" pitchFamily="18" charset="0"/>
                        </a:rPr>
                        <a:t>stanovništva (VŠS i VSS </a:t>
                      </a:r>
                      <a:r>
                        <a:rPr lang="hr-HR" sz="1800" b="1" dirty="0" smtClean="0">
                          <a:solidFill>
                            <a:srgbClr val="111F8A"/>
                          </a:solidFill>
                          <a:effectLst/>
                          <a:latin typeface="+mn-lt"/>
                          <a:ea typeface="Calibri" panose="020F0502020204030204" pitchFamily="34" charset="0"/>
                          <a:cs typeface="Times New Roman" panose="02020603050405020304" pitchFamily="18" charset="0"/>
                        </a:rPr>
                        <a:t>20-64)</a:t>
                      </a:r>
                    </a:p>
                    <a:p>
                      <a:pPr marL="342900" lvl="0" indent="-342900">
                        <a:lnSpc>
                          <a:spcPct val="115000"/>
                        </a:lnSpc>
                        <a:spcAft>
                          <a:spcPts val="0"/>
                        </a:spcAft>
                        <a:buFont typeface="+mj-lt"/>
                        <a:buAutoNum type="arabicPeriod"/>
                      </a:pPr>
                      <a:r>
                        <a:rPr lang="hr-HR" sz="1800" b="1" dirty="0" smtClean="0">
                          <a:solidFill>
                            <a:srgbClr val="111F8A"/>
                          </a:solidFill>
                          <a:effectLst/>
                          <a:latin typeface="+mn-lt"/>
                          <a:ea typeface="Calibri" panose="020F0502020204030204" pitchFamily="34" charset="0"/>
                          <a:cs typeface="Times New Roman" panose="02020603050405020304" pitchFamily="18" charset="0"/>
                        </a:rPr>
                        <a:t>Indeks starenja </a:t>
                      </a:r>
                      <a:endParaRPr lang="hr-HR" sz="1800" b="1" dirty="0">
                        <a:solidFill>
                          <a:srgbClr val="111F8A"/>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xmlns="" val="10001"/>
                  </a:ext>
                </a:extLst>
              </a:tr>
              <a:tr h="60036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nSpc>
                          <a:spcPct val="107000"/>
                        </a:lnSpc>
                        <a:spcAft>
                          <a:spcPts val="800"/>
                        </a:spcAft>
                      </a:pPr>
                      <a:r>
                        <a:rPr lang="hr-HR" sz="1800" dirty="0">
                          <a:solidFill>
                            <a:srgbClr val="111F8A"/>
                          </a:solidFill>
                          <a:effectLst/>
                          <a:latin typeface="+mn-lt"/>
                          <a:ea typeface="Calibri" panose="020F0502020204030204" pitchFamily="34" charset="0"/>
                          <a:cs typeface="Times New Roman" panose="02020603050405020304" pitchFamily="18" charset="0"/>
                        </a:rPr>
                        <a:t>PONDERIRANJE</a:t>
                      </a: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nSpc>
                          <a:spcPct val="107000"/>
                        </a:lnSpc>
                        <a:spcAft>
                          <a:spcPts val="800"/>
                        </a:spcAft>
                      </a:pPr>
                      <a:r>
                        <a:rPr lang="hr-HR" sz="1800" dirty="0">
                          <a:solidFill>
                            <a:srgbClr val="111F8A"/>
                          </a:solidFill>
                          <a:effectLst/>
                          <a:latin typeface="+mn-lt"/>
                          <a:ea typeface="Calibri" panose="020F0502020204030204" pitchFamily="34" charset="0"/>
                          <a:cs typeface="Times New Roman" panose="02020603050405020304" pitchFamily="18" charset="0"/>
                        </a:rPr>
                        <a:t>      DA</a:t>
                      </a: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just">
                        <a:lnSpc>
                          <a:spcPct val="107000"/>
                        </a:lnSpc>
                        <a:spcAft>
                          <a:spcPts val="800"/>
                        </a:spcAft>
                      </a:pPr>
                      <a:r>
                        <a:rPr lang="hr-HR" sz="1800" b="0" dirty="0">
                          <a:solidFill>
                            <a:srgbClr val="111F8A"/>
                          </a:solidFill>
                          <a:effectLst/>
                          <a:latin typeface="+mn-lt"/>
                          <a:ea typeface="Calibri" panose="020F0502020204030204" pitchFamily="34" charset="0"/>
                          <a:cs typeface="Times New Roman" panose="02020603050405020304" pitchFamily="18" charset="0"/>
                        </a:rPr>
                        <a:t>NE</a:t>
                      </a:r>
                      <a:r>
                        <a:rPr lang="hr-HR" sz="1800" b="1" dirty="0">
                          <a:solidFill>
                            <a:srgbClr val="111F8A"/>
                          </a:solidFill>
                          <a:effectLst/>
                          <a:latin typeface="+mn-lt"/>
                          <a:ea typeface="Calibri" panose="020F0502020204030204" pitchFamily="34" charset="0"/>
                          <a:cs typeface="Times New Roman" panose="02020603050405020304" pitchFamily="18" charset="0"/>
                        </a:rPr>
                        <a:t> </a:t>
                      </a: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xmlns="" val="10002"/>
                  </a:ext>
                </a:extLst>
              </a:tr>
              <a:tr h="12406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nSpc>
                          <a:spcPct val="107000"/>
                        </a:lnSpc>
                        <a:spcAft>
                          <a:spcPts val="800"/>
                        </a:spcAft>
                      </a:pPr>
                      <a:r>
                        <a:rPr lang="hr-HR" sz="1800" dirty="0">
                          <a:solidFill>
                            <a:srgbClr val="111F8A"/>
                          </a:solidFill>
                          <a:effectLst/>
                          <a:latin typeface="+mn-lt"/>
                          <a:ea typeface="Calibri" panose="020F0502020204030204" pitchFamily="34" charset="0"/>
                          <a:cs typeface="Times New Roman" panose="02020603050405020304" pitchFamily="18" charset="0"/>
                        </a:rPr>
                        <a:t>METODOLOGIJA IZRAČUNA  </a:t>
                      </a: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just">
                        <a:lnSpc>
                          <a:spcPct val="107000"/>
                        </a:lnSpc>
                        <a:spcAft>
                          <a:spcPts val="800"/>
                        </a:spcAft>
                      </a:pPr>
                      <a:r>
                        <a:rPr lang="hr-HR" sz="1800" dirty="0">
                          <a:solidFill>
                            <a:srgbClr val="111F8A"/>
                          </a:solidFill>
                          <a:effectLst/>
                          <a:latin typeface="+mn-lt"/>
                          <a:ea typeface="Calibri" panose="020F0502020204030204" pitchFamily="34" charset="0"/>
                          <a:cs typeface="Times New Roman" panose="02020603050405020304" pitchFamily="18" charset="0"/>
                        </a:rPr>
                        <a:t>Važeća metodologija standardizacije i </a:t>
                      </a:r>
                      <a:r>
                        <a:rPr lang="hr-HR" sz="1800" dirty="0" err="1">
                          <a:solidFill>
                            <a:srgbClr val="111F8A"/>
                          </a:solidFill>
                          <a:effectLst/>
                          <a:latin typeface="+mn-lt"/>
                          <a:ea typeface="Calibri" panose="020F0502020204030204" pitchFamily="34" charset="0"/>
                          <a:cs typeface="Times New Roman" panose="02020603050405020304" pitchFamily="18" charset="0"/>
                        </a:rPr>
                        <a:t>agregacije</a:t>
                      </a:r>
                      <a:r>
                        <a:rPr lang="hr-HR" sz="1800" dirty="0">
                          <a:solidFill>
                            <a:srgbClr val="111F8A"/>
                          </a:solidFill>
                          <a:effectLst/>
                          <a:latin typeface="+mn-lt"/>
                          <a:ea typeface="Calibri" panose="020F0502020204030204" pitchFamily="34" charset="0"/>
                          <a:cs typeface="Times New Roman" panose="02020603050405020304" pitchFamily="18" charset="0"/>
                        </a:rPr>
                        <a:t>  ne rezultira visokom razinom interpretacijske </a:t>
                      </a:r>
                      <a:r>
                        <a:rPr lang="hr-HR" sz="1800" dirty="0" smtClean="0">
                          <a:solidFill>
                            <a:srgbClr val="111F8A"/>
                          </a:solidFill>
                          <a:effectLst/>
                          <a:latin typeface="+mn-lt"/>
                          <a:ea typeface="Calibri" panose="020F0502020204030204" pitchFamily="34" charset="0"/>
                          <a:cs typeface="Times New Roman" panose="02020603050405020304" pitchFamily="18" charset="0"/>
                        </a:rPr>
                        <a:t>pouzdanosti; </a:t>
                      </a:r>
                      <a:r>
                        <a:rPr lang="hr-HR" sz="1800" dirty="0">
                          <a:solidFill>
                            <a:srgbClr val="111F8A"/>
                          </a:solidFill>
                          <a:effectLst/>
                          <a:latin typeface="+mn-lt"/>
                          <a:ea typeface="Calibri" panose="020F0502020204030204" pitchFamily="34" charset="0"/>
                          <a:cs typeface="Times New Roman" panose="02020603050405020304" pitchFamily="18" charset="0"/>
                        </a:rPr>
                        <a:t>značajna metodološka i  sadržajna </a:t>
                      </a:r>
                      <a:r>
                        <a:rPr lang="hr-HR" sz="1800" dirty="0" smtClean="0">
                          <a:solidFill>
                            <a:srgbClr val="111F8A"/>
                          </a:solidFill>
                          <a:effectLst/>
                          <a:latin typeface="+mn-lt"/>
                          <a:ea typeface="Calibri" panose="020F0502020204030204" pitchFamily="34" charset="0"/>
                          <a:cs typeface="Times New Roman" panose="02020603050405020304" pitchFamily="18" charset="0"/>
                        </a:rPr>
                        <a:t>ograničenja. </a:t>
                      </a:r>
                      <a:endParaRPr lang="hr-HR" sz="1800" dirty="0">
                        <a:solidFill>
                          <a:srgbClr val="111F8A"/>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just">
                        <a:lnSpc>
                          <a:spcPct val="107000"/>
                        </a:lnSpc>
                        <a:spcAft>
                          <a:spcPts val="800"/>
                        </a:spcAft>
                      </a:pPr>
                      <a:r>
                        <a:rPr lang="hr-HR" sz="1800" dirty="0">
                          <a:solidFill>
                            <a:srgbClr val="111F8A"/>
                          </a:solidFill>
                          <a:effectLst/>
                          <a:latin typeface="+mn-lt"/>
                          <a:ea typeface="Calibri" panose="020F0502020204030204" pitchFamily="34" charset="0"/>
                          <a:cs typeface="Times New Roman" panose="02020603050405020304" pitchFamily="18" charset="0"/>
                        </a:rPr>
                        <a:t>Metodologiju izračuna indeksa razvijenosti temeljiti na </a:t>
                      </a:r>
                      <a:r>
                        <a:rPr lang="hr-HR" sz="1800" b="1" dirty="0">
                          <a:solidFill>
                            <a:srgbClr val="111F8A"/>
                          </a:solidFill>
                          <a:effectLst/>
                          <a:latin typeface="+mn-lt"/>
                          <a:ea typeface="Calibri" panose="020F0502020204030204" pitchFamily="34" charset="0"/>
                          <a:cs typeface="Times New Roman" panose="02020603050405020304" pitchFamily="18" charset="0"/>
                        </a:rPr>
                        <a:t>balansiranoj z-</a:t>
                      </a:r>
                      <a:r>
                        <a:rPr lang="hr-HR" sz="1800" b="1" dirty="0" err="1">
                          <a:solidFill>
                            <a:srgbClr val="111F8A"/>
                          </a:solidFill>
                          <a:effectLst/>
                          <a:latin typeface="+mn-lt"/>
                          <a:ea typeface="Calibri" panose="020F0502020204030204" pitchFamily="34" charset="0"/>
                          <a:cs typeface="Times New Roman" panose="02020603050405020304" pitchFamily="18" charset="0"/>
                        </a:rPr>
                        <a:t>score</a:t>
                      </a:r>
                      <a:r>
                        <a:rPr lang="hr-HR" sz="1800" b="1" dirty="0">
                          <a:solidFill>
                            <a:srgbClr val="111F8A"/>
                          </a:solidFill>
                          <a:effectLst/>
                          <a:latin typeface="+mn-lt"/>
                          <a:ea typeface="Calibri" panose="020F0502020204030204" pitchFamily="34" charset="0"/>
                          <a:cs typeface="Times New Roman" panose="02020603050405020304" pitchFamily="18" charset="0"/>
                        </a:rPr>
                        <a:t> metodologiji </a:t>
                      </a:r>
                      <a:r>
                        <a:rPr lang="hr-HR" sz="1800" dirty="0">
                          <a:solidFill>
                            <a:srgbClr val="111F8A"/>
                          </a:solidFill>
                          <a:effectLst/>
                          <a:latin typeface="+mn-lt"/>
                          <a:ea typeface="Calibri" panose="020F0502020204030204" pitchFamily="34" charset="0"/>
                          <a:cs typeface="Times New Roman" panose="02020603050405020304" pitchFamily="18" charset="0"/>
                        </a:rPr>
                        <a:t>koja rješava najveći dio ograničenja postojeće metodologije </a:t>
                      </a: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12385004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a:t>RAZLIKE IZMEĐU DVA MODELA</a:t>
            </a:r>
          </a:p>
        </p:txBody>
      </p:sp>
      <p:graphicFrame>
        <p:nvGraphicFramePr>
          <p:cNvPr id="4" name="Content Placeholder 3"/>
          <p:cNvGraphicFramePr>
            <a:graphicFrameLocks/>
          </p:cNvGraphicFramePr>
          <p:nvPr>
            <p:extLst/>
          </p:nvPr>
        </p:nvGraphicFramePr>
        <p:xfrm>
          <a:off x="461818" y="1518515"/>
          <a:ext cx="11209867" cy="4810703"/>
        </p:xfrm>
        <a:graphic>
          <a:graphicData uri="http://schemas.openxmlformats.org/drawingml/2006/table">
            <a:tbl>
              <a:tblPr firstRow="1" bandRow="1"/>
              <a:tblGrid>
                <a:gridCol w="1999551">
                  <a:extLst>
                    <a:ext uri="{9D8B030D-6E8A-4147-A177-3AD203B41FA5}">
                      <a16:colId xmlns:a16="http://schemas.microsoft.com/office/drawing/2014/main" xmlns="" val="20000"/>
                    </a:ext>
                  </a:extLst>
                </a:gridCol>
                <a:gridCol w="4358917">
                  <a:extLst>
                    <a:ext uri="{9D8B030D-6E8A-4147-A177-3AD203B41FA5}">
                      <a16:colId xmlns:a16="http://schemas.microsoft.com/office/drawing/2014/main" xmlns="" val="20001"/>
                    </a:ext>
                  </a:extLst>
                </a:gridCol>
                <a:gridCol w="4851399">
                  <a:extLst>
                    <a:ext uri="{9D8B030D-6E8A-4147-A177-3AD203B41FA5}">
                      <a16:colId xmlns:a16="http://schemas.microsoft.com/office/drawing/2014/main" xmlns="" val="20002"/>
                    </a:ext>
                  </a:extLst>
                </a:gridCol>
              </a:tblGrid>
              <a:tr h="652544">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algn="l" defTabSz="914400" rtl="0" eaLnBrk="1" latinLnBrk="0" hangingPunct="1">
                        <a:lnSpc>
                          <a:spcPct val="107000"/>
                        </a:lnSpc>
                        <a:spcAft>
                          <a:spcPts val="800"/>
                        </a:spcAft>
                      </a:pPr>
                      <a:endParaRPr lang="hr-HR" sz="2000" kern="1200" dirty="0">
                        <a:solidFill>
                          <a:schemeClr val="dk1"/>
                        </a:solidFill>
                        <a:effectLst/>
                        <a:latin typeface="+mn-lt"/>
                        <a:ea typeface="Calibri" panose="020F0502020204030204" pitchFamily="34" charset="0"/>
                        <a:cs typeface="Times New Roman" panose="02020603050405020304" pitchFamily="18"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hr-HR" sz="2000" dirty="0" smtClean="0">
                          <a:latin typeface="+mn-lt"/>
                        </a:rPr>
                        <a:t>Važeći model izračuna</a:t>
                      </a:r>
                      <a:endParaRPr lang="hr-HR" sz="2000" dirty="0">
                        <a:latin typeface="+mn-lt"/>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hr-HR" sz="2000" dirty="0" smtClean="0">
                          <a:latin typeface="+mn-lt"/>
                        </a:rPr>
                        <a:t>Prijedlog novog modela izračuna</a:t>
                      </a:r>
                      <a:endParaRPr lang="hr-HR" sz="2000" dirty="0">
                        <a:latin typeface="+mn-lt"/>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xmlns="" val="10000"/>
                  </a:ext>
                </a:extLst>
              </a:tr>
              <a:tr h="67882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lnSpc>
                          <a:spcPct val="107000"/>
                        </a:lnSpc>
                        <a:spcAft>
                          <a:spcPts val="800"/>
                        </a:spcAft>
                      </a:pPr>
                      <a:r>
                        <a:rPr lang="hr-HR" sz="1800" kern="1200" dirty="0" smtClean="0">
                          <a:solidFill>
                            <a:srgbClr val="303D8C"/>
                          </a:solidFill>
                          <a:effectLst/>
                          <a:latin typeface="+mn-lt"/>
                          <a:ea typeface="Calibri" panose="020F0502020204030204" pitchFamily="34" charset="0"/>
                          <a:cs typeface="Times New Roman" panose="02020603050405020304" pitchFamily="18" charset="0"/>
                        </a:rPr>
                        <a:t>PROSJEČNE VRIJEDNOSTI</a:t>
                      </a:r>
                      <a:endParaRPr lang="hr-HR" sz="1800" kern="1200" dirty="0">
                        <a:solidFill>
                          <a:srgbClr val="303D8C"/>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just">
                        <a:lnSpc>
                          <a:spcPct val="107000"/>
                        </a:lnSpc>
                        <a:spcAft>
                          <a:spcPts val="800"/>
                        </a:spcAft>
                      </a:pPr>
                      <a:r>
                        <a:rPr lang="hr-HR" sz="1800" dirty="0" smtClean="0">
                          <a:solidFill>
                            <a:srgbClr val="303D8C"/>
                          </a:solidFill>
                          <a:effectLst/>
                          <a:latin typeface="+mn-lt"/>
                          <a:ea typeface="Calibri" panose="020F0502020204030204" pitchFamily="34" charset="0"/>
                          <a:cs typeface="Times New Roman" panose="02020603050405020304" pitchFamily="18" charset="0"/>
                        </a:rPr>
                        <a:t>Za prosječne vrijednosti uzimaju se </a:t>
                      </a:r>
                      <a:r>
                        <a:rPr lang="hr-HR" sz="1800" dirty="0" smtClean="0">
                          <a:solidFill>
                            <a:srgbClr val="111F8A"/>
                          </a:solidFill>
                          <a:effectLst/>
                          <a:latin typeface="+mn-lt"/>
                          <a:ea typeface="Calibri" panose="020F0502020204030204" pitchFamily="34" charset="0"/>
                          <a:cs typeface="Times New Roman" panose="02020603050405020304" pitchFamily="18" charset="0"/>
                        </a:rPr>
                        <a:t>vrijednosti pokazatelja za RH</a:t>
                      </a:r>
                      <a:endParaRPr lang="hr-HR" sz="1800" dirty="0">
                        <a:solidFill>
                          <a:srgbClr val="111F8A"/>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nSpc>
                          <a:spcPct val="107000"/>
                        </a:lnSpc>
                        <a:spcAft>
                          <a:spcPts val="800"/>
                        </a:spcAft>
                      </a:pPr>
                      <a:r>
                        <a:rPr lang="hr-HR" sz="1800" b="0" dirty="0" smtClean="0">
                          <a:solidFill>
                            <a:srgbClr val="111F8A"/>
                          </a:solidFill>
                          <a:effectLst/>
                          <a:latin typeface="+mn-lt"/>
                          <a:ea typeface="Calibri" panose="020F0502020204030204" pitchFamily="34" charset="0"/>
                          <a:cs typeface="Times New Roman" panose="02020603050405020304" pitchFamily="18" charset="0"/>
                        </a:rPr>
                        <a:t>Prosječne vrijednosti pokazatelja izračunate kao prosjek</a:t>
                      </a:r>
                      <a:r>
                        <a:rPr lang="hr-HR" sz="1800" b="0" dirty="0" smtClean="0">
                          <a:solidFill>
                            <a:srgbClr val="FF0000"/>
                          </a:solidFill>
                          <a:effectLst/>
                          <a:latin typeface="+mn-lt"/>
                          <a:ea typeface="Calibri" panose="020F0502020204030204" pitchFamily="34" charset="0"/>
                          <a:cs typeface="Times New Roman" panose="02020603050405020304" pitchFamily="18" charset="0"/>
                        </a:rPr>
                        <a:t> </a:t>
                      </a:r>
                      <a:r>
                        <a:rPr lang="hr-HR" sz="1800" b="0" dirty="0" smtClean="0">
                          <a:solidFill>
                            <a:srgbClr val="111F8A"/>
                          </a:solidFill>
                          <a:effectLst/>
                          <a:latin typeface="+mn-lt"/>
                          <a:ea typeface="Calibri" panose="020F0502020204030204" pitchFamily="34" charset="0"/>
                          <a:cs typeface="Times New Roman" panose="02020603050405020304" pitchFamily="18" charset="0"/>
                        </a:rPr>
                        <a:t>njihovih vrijednosti na razini svih JLS/županija</a:t>
                      </a:r>
                      <a:endParaRPr lang="hr-HR" sz="1800" b="0" dirty="0">
                        <a:solidFill>
                          <a:srgbClr val="111F8A"/>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xmlns="" val="10001"/>
                  </a:ext>
                </a:extLst>
              </a:tr>
              <a:tr h="87865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lnSpc>
                          <a:spcPct val="107000"/>
                        </a:lnSpc>
                        <a:spcAft>
                          <a:spcPts val="800"/>
                        </a:spcAft>
                      </a:pPr>
                      <a:r>
                        <a:rPr lang="hr-HR" sz="1800" kern="1200" dirty="0" smtClean="0">
                          <a:solidFill>
                            <a:srgbClr val="303D8C"/>
                          </a:solidFill>
                          <a:effectLst/>
                          <a:latin typeface="+mn-lt"/>
                          <a:ea typeface="Calibri" panose="020F0502020204030204" pitchFamily="34" charset="0"/>
                          <a:cs typeface="Times New Roman" panose="02020603050405020304" pitchFamily="18" charset="0"/>
                        </a:rPr>
                        <a:t>BROJ RAZVOJNIH SKUPINA</a:t>
                      </a:r>
                      <a:endParaRPr lang="hr-HR" sz="1800" kern="1200" dirty="0">
                        <a:solidFill>
                          <a:srgbClr val="303D8C"/>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just">
                        <a:lnSpc>
                          <a:spcPct val="100000"/>
                        </a:lnSpc>
                        <a:spcAft>
                          <a:spcPts val="0"/>
                        </a:spcAft>
                      </a:pPr>
                      <a:r>
                        <a:rPr lang="hr-HR" sz="1800" dirty="0" smtClean="0">
                          <a:solidFill>
                            <a:srgbClr val="111F8A"/>
                          </a:solidFill>
                          <a:effectLst/>
                          <a:latin typeface="+mn-lt"/>
                          <a:ea typeface="Calibri" panose="020F0502020204030204" pitchFamily="34" charset="0"/>
                          <a:cs typeface="Times New Roman" panose="02020603050405020304" pitchFamily="18" charset="0"/>
                        </a:rPr>
                        <a:t>postotni razredi</a:t>
                      </a:r>
                      <a:endParaRPr lang="en-US" sz="1800" dirty="0" smtClean="0">
                        <a:solidFill>
                          <a:srgbClr val="111F8A"/>
                        </a:solidFill>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en-US" sz="1800" dirty="0" smtClean="0">
                          <a:solidFill>
                            <a:srgbClr val="303D8C"/>
                          </a:solidFill>
                          <a:effectLst/>
                          <a:latin typeface="+mn-lt"/>
                          <a:ea typeface="Calibri" panose="020F0502020204030204" pitchFamily="34" charset="0"/>
                          <a:cs typeface="Times New Roman" panose="02020603050405020304" pitchFamily="18" charset="0"/>
                        </a:rPr>
                        <a:t>5</a:t>
                      </a:r>
                      <a:r>
                        <a:rPr lang="en-US" sz="1800" baseline="0" dirty="0" smtClean="0">
                          <a:solidFill>
                            <a:srgbClr val="303D8C"/>
                          </a:solidFill>
                          <a:effectLst/>
                          <a:latin typeface="+mn-lt"/>
                          <a:ea typeface="Calibri" panose="020F0502020204030204" pitchFamily="34" charset="0"/>
                          <a:cs typeface="Times New Roman" panose="02020603050405020304" pitchFamily="18" charset="0"/>
                        </a:rPr>
                        <a:t> za JLS</a:t>
                      </a:r>
                    </a:p>
                    <a:p>
                      <a:pPr marL="0" marR="0" lvl="0" indent="0" algn="just" defTabSz="914400" rtl="0" eaLnBrk="1" fontAlgn="auto" latinLnBrk="0" hangingPunct="1">
                        <a:lnSpc>
                          <a:spcPct val="100000"/>
                        </a:lnSpc>
                        <a:spcBef>
                          <a:spcPts val="0"/>
                        </a:spcBef>
                        <a:spcAft>
                          <a:spcPts val="0"/>
                        </a:spcAft>
                        <a:buClrTx/>
                        <a:buSzTx/>
                        <a:buFontTx/>
                        <a:buNone/>
                        <a:tabLst/>
                        <a:defRPr/>
                      </a:pPr>
                      <a:r>
                        <a:rPr lang="hr-HR" sz="1800" dirty="0" smtClean="0">
                          <a:solidFill>
                            <a:srgbClr val="303D8C"/>
                          </a:solidFill>
                          <a:effectLst/>
                          <a:latin typeface="+mn-lt"/>
                          <a:ea typeface="Calibri" panose="020F0502020204030204" pitchFamily="34" charset="0"/>
                          <a:cs typeface="Times New Roman" panose="02020603050405020304" pitchFamily="18" charset="0"/>
                        </a:rPr>
                        <a:t>4 </a:t>
                      </a:r>
                      <a:r>
                        <a:rPr lang="en-US" sz="1800" dirty="0" err="1" smtClean="0">
                          <a:solidFill>
                            <a:srgbClr val="303D8C"/>
                          </a:solidFill>
                          <a:effectLst/>
                          <a:latin typeface="+mn-lt"/>
                          <a:ea typeface="Calibri" panose="020F0502020204030204" pitchFamily="34" charset="0"/>
                          <a:cs typeface="Times New Roman" panose="02020603050405020304" pitchFamily="18" charset="0"/>
                        </a:rPr>
                        <a:t>za</a:t>
                      </a:r>
                      <a:r>
                        <a:rPr lang="en-US" sz="1800" dirty="0" smtClean="0">
                          <a:solidFill>
                            <a:srgbClr val="303D8C"/>
                          </a:solidFill>
                          <a:effectLst/>
                          <a:latin typeface="+mn-lt"/>
                          <a:ea typeface="Calibri" panose="020F0502020204030204" pitchFamily="34" charset="0"/>
                          <a:cs typeface="Times New Roman" panose="02020603050405020304" pitchFamily="18" charset="0"/>
                        </a:rPr>
                        <a:t> J</a:t>
                      </a:r>
                      <a:r>
                        <a:rPr lang="hr-HR" sz="1800" dirty="0" smtClean="0">
                          <a:solidFill>
                            <a:srgbClr val="303D8C"/>
                          </a:solidFill>
                          <a:effectLst/>
                          <a:latin typeface="+mn-lt"/>
                          <a:ea typeface="Calibri" panose="020F0502020204030204" pitchFamily="34" charset="0"/>
                          <a:cs typeface="Times New Roman" panose="02020603050405020304" pitchFamily="18" charset="0"/>
                        </a:rPr>
                        <a:t>P(R)S</a:t>
                      </a:r>
                      <a:endParaRPr lang="hr-HR" sz="1800" dirty="0">
                        <a:solidFill>
                          <a:srgbClr val="303D8C"/>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800" b="0" dirty="0" err="1" smtClean="0">
                          <a:solidFill>
                            <a:srgbClr val="111F8A"/>
                          </a:solidFill>
                          <a:effectLst/>
                          <a:latin typeface="+mn-lt"/>
                          <a:ea typeface="Calibri" panose="020F0502020204030204" pitchFamily="34" charset="0"/>
                          <a:cs typeface="Times New Roman" panose="02020603050405020304" pitchFamily="18" charset="0"/>
                        </a:rPr>
                        <a:t>kvantilne</a:t>
                      </a:r>
                      <a:r>
                        <a:rPr lang="hr-HR" sz="1800" b="0" dirty="0" smtClean="0">
                          <a:solidFill>
                            <a:srgbClr val="111F8A"/>
                          </a:solidFill>
                          <a:effectLst/>
                          <a:latin typeface="+mn-lt"/>
                          <a:ea typeface="Calibri" panose="020F0502020204030204" pitchFamily="34" charset="0"/>
                          <a:cs typeface="Times New Roman" panose="02020603050405020304" pitchFamily="18" charset="0"/>
                        </a:rPr>
                        <a:t> skupine</a:t>
                      </a:r>
                      <a:endParaRPr lang="en-US" sz="1800" b="0" dirty="0" smtClean="0">
                        <a:solidFill>
                          <a:srgbClr val="111F8A"/>
                        </a:solidFill>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smtClean="0">
                          <a:solidFill>
                            <a:srgbClr val="111F8A"/>
                          </a:solidFill>
                          <a:effectLst/>
                          <a:latin typeface="+mn-lt"/>
                          <a:ea typeface="Calibri" panose="020F0502020204030204" pitchFamily="34" charset="0"/>
                          <a:cs typeface="Times New Roman" panose="02020603050405020304" pitchFamily="18" charset="0"/>
                        </a:rPr>
                        <a:t>8 za</a:t>
                      </a:r>
                      <a:r>
                        <a:rPr lang="en-US" sz="1800" b="0" baseline="0" dirty="0" smtClean="0">
                          <a:solidFill>
                            <a:srgbClr val="111F8A"/>
                          </a:solidFill>
                          <a:effectLst/>
                          <a:latin typeface="+mn-lt"/>
                          <a:ea typeface="Calibri" panose="020F0502020204030204" pitchFamily="34" charset="0"/>
                          <a:cs typeface="Times New Roman" panose="02020603050405020304" pitchFamily="18" charset="0"/>
                        </a:rPr>
                        <a:t> JLS</a:t>
                      </a:r>
                      <a:r>
                        <a:rPr lang="hr-HR" sz="1800" b="0" dirty="0" smtClean="0">
                          <a:solidFill>
                            <a:srgbClr val="FF0000"/>
                          </a:solidFill>
                          <a:effectLst/>
                          <a:latin typeface="+mn-lt"/>
                          <a:ea typeface="Calibri" panose="020F0502020204030204" pitchFamily="34" charset="0"/>
                          <a:cs typeface="Times New Roman" panose="02020603050405020304" pitchFamily="18" charset="0"/>
                        </a:rPr>
                        <a:t> </a:t>
                      </a:r>
                      <a:r>
                        <a:rPr lang="hr-HR" sz="1800" b="0" dirty="0" smtClean="0">
                          <a:solidFill>
                            <a:srgbClr val="303D8C"/>
                          </a:solidFill>
                          <a:effectLst/>
                          <a:latin typeface="+mn-lt"/>
                          <a:ea typeface="Calibri" panose="020F0502020204030204" pitchFamily="34" charset="0"/>
                          <a:cs typeface="Times New Roman" panose="02020603050405020304" pitchFamily="18" charset="0"/>
                        </a:rPr>
                        <a:t> </a:t>
                      </a:r>
                      <a:endParaRPr lang="en-US" sz="1800" b="0" dirty="0" smtClean="0">
                        <a:solidFill>
                          <a:srgbClr val="303D8C"/>
                        </a:solidFill>
                        <a:effectLst/>
                        <a:latin typeface="+mn-lt"/>
                        <a:ea typeface="Calibri" panose="020F0502020204030204" pitchFamily="34" charset="0"/>
                        <a:cs typeface="Times New Roman" panose="02020603050405020304" pitchFamily="18" charset="0"/>
                      </a:endParaRPr>
                    </a:p>
                    <a:p>
                      <a:pPr>
                        <a:lnSpc>
                          <a:spcPct val="100000"/>
                        </a:lnSpc>
                        <a:spcAft>
                          <a:spcPts val="0"/>
                        </a:spcAft>
                      </a:pPr>
                      <a:r>
                        <a:rPr lang="hr-HR" sz="1800" b="0" dirty="0" smtClean="0">
                          <a:solidFill>
                            <a:srgbClr val="303D8C"/>
                          </a:solidFill>
                          <a:effectLst/>
                          <a:latin typeface="+mn-lt"/>
                          <a:ea typeface="Calibri" panose="020F0502020204030204" pitchFamily="34" charset="0"/>
                          <a:cs typeface="Times New Roman" panose="02020603050405020304" pitchFamily="18" charset="0"/>
                        </a:rPr>
                        <a:t>4 </a:t>
                      </a:r>
                      <a:r>
                        <a:rPr lang="hr-HR" sz="1800" b="0" dirty="0">
                          <a:solidFill>
                            <a:srgbClr val="303D8C"/>
                          </a:solidFill>
                          <a:effectLst/>
                          <a:latin typeface="+mn-lt"/>
                          <a:ea typeface="Calibri" panose="020F0502020204030204" pitchFamily="34" charset="0"/>
                          <a:cs typeface="Times New Roman" panose="02020603050405020304" pitchFamily="18" charset="0"/>
                        </a:rPr>
                        <a:t>za </a:t>
                      </a:r>
                      <a:r>
                        <a:rPr lang="hr-HR" sz="1800" b="0" dirty="0" smtClean="0">
                          <a:solidFill>
                            <a:srgbClr val="303D8C"/>
                          </a:solidFill>
                          <a:effectLst/>
                          <a:latin typeface="+mn-lt"/>
                          <a:ea typeface="Calibri" panose="020F0502020204030204" pitchFamily="34" charset="0"/>
                          <a:cs typeface="Times New Roman" panose="02020603050405020304" pitchFamily="18" charset="0"/>
                        </a:rPr>
                        <a:t>JP(R)S</a:t>
                      </a:r>
                      <a:endParaRPr lang="en-US" sz="1800" b="0" dirty="0" smtClean="0">
                        <a:solidFill>
                          <a:srgbClr val="303D8C"/>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xmlns="" val="10002"/>
                  </a:ext>
                </a:extLst>
              </a:tr>
              <a:tr h="137306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lnSpc>
                          <a:spcPct val="107000"/>
                        </a:lnSpc>
                        <a:spcAft>
                          <a:spcPts val="800"/>
                        </a:spcAft>
                      </a:pPr>
                      <a:r>
                        <a:rPr lang="hr-HR" sz="1800" kern="1200" dirty="0" smtClean="0">
                          <a:solidFill>
                            <a:srgbClr val="303D8C"/>
                          </a:solidFill>
                          <a:effectLst/>
                          <a:latin typeface="+mn-lt"/>
                          <a:ea typeface="Calibri" panose="020F0502020204030204" pitchFamily="34" charset="0"/>
                          <a:cs typeface="Times New Roman" panose="02020603050405020304" pitchFamily="18" charset="0"/>
                        </a:rPr>
                        <a:t>BROJ JLP(R)S U KATEGORIJI POTPOMOGNUTIH PODRUČJA</a:t>
                      </a:r>
                      <a:endParaRPr lang="hr-HR" sz="1800" kern="1200" dirty="0">
                        <a:solidFill>
                          <a:srgbClr val="303D8C"/>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just">
                        <a:lnSpc>
                          <a:spcPct val="100000"/>
                        </a:lnSpc>
                        <a:spcAft>
                          <a:spcPts val="300"/>
                        </a:spcAft>
                      </a:pPr>
                      <a:r>
                        <a:rPr lang="hr-HR" sz="1800" noProof="0" dirty="0" smtClean="0">
                          <a:solidFill>
                            <a:srgbClr val="111F8A"/>
                          </a:solidFill>
                          <a:effectLst/>
                          <a:latin typeface="+mn-lt"/>
                          <a:ea typeface="Calibri" panose="020F0502020204030204" pitchFamily="34" charset="0"/>
                          <a:cs typeface="Times New Roman" panose="02020603050405020304" pitchFamily="18" charset="0"/>
                        </a:rPr>
                        <a:t>jedinice</a:t>
                      </a:r>
                      <a:r>
                        <a:rPr lang="en-US" sz="1800" dirty="0" smtClean="0">
                          <a:solidFill>
                            <a:srgbClr val="111F8A"/>
                          </a:solidFill>
                          <a:effectLst/>
                          <a:latin typeface="+mn-lt"/>
                          <a:ea typeface="Calibri" panose="020F0502020204030204" pitchFamily="34" charset="0"/>
                          <a:cs typeface="Times New Roman" panose="02020603050405020304" pitchFamily="18" charset="0"/>
                        </a:rPr>
                        <a:t> </a:t>
                      </a:r>
                      <a:r>
                        <a:rPr lang="hr-HR" sz="1800" noProof="0" dirty="0" smtClean="0">
                          <a:solidFill>
                            <a:srgbClr val="111F8A"/>
                          </a:solidFill>
                          <a:effectLst/>
                          <a:latin typeface="+mn-lt"/>
                          <a:ea typeface="Calibri" panose="020F0502020204030204" pitchFamily="34" charset="0"/>
                          <a:cs typeface="Times New Roman" panose="02020603050405020304" pitchFamily="18" charset="0"/>
                        </a:rPr>
                        <a:t>čiji</a:t>
                      </a:r>
                      <a:r>
                        <a:rPr lang="en-US" sz="1800" dirty="0" smtClean="0">
                          <a:solidFill>
                            <a:srgbClr val="111F8A"/>
                          </a:solidFill>
                          <a:effectLst/>
                          <a:latin typeface="+mn-lt"/>
                          <a:ea typeface="Calibri" panose="020F0502020204030204" pitchFamily="34" charset="0"/>
                          <a:cs typeface="Times New Roman" panose="02020603050405020304" pitchFamily="18" charset="0"/>
                        </a:rPr>
                        <a:t> IR je </a:t>
                      </a:r>
                      <a:r>
                        <a:rPr lang="hr-HR" sz="1800" dirty="0" smtClean="0">
                          <a:solidFill>
                            <a:srgbClr val="111F8A"/>
                          </a:solidFill>
                          <a:effectLst/>
                          <a:latin typeface="+mn-lt"/>
                          <a:ea typeface="Calibri" panose="020F0502020204030204" pitchFamily="34" charset="0"/>
                          <a:cs typeface="Times New Roman" panose="02020603050405020304" pitchFamily="18" charset="0"/>
                        </a:rPr>
                        <a:t>&lt;75% </a:t>
                      </a:r>
                      <a:r>
                        <a:rPr lang="hr-HR" sz="1800" noProof="0" dirty="0" smtClean="0">
                          <a:solidFill>
                            <a:srgbClr val="111F8A"/>
                          </a:solidFill>
                          <a:effectLst/>
                          <a:latin typeface="+mn-lt"/>
                          <a:ea typeface="Calibri" panose="020F0502020204030204" pitchFamily="34" charset="0"/>
                          <a:cs typeface="Times New Roman" panose="02020603050405020304" pitchFamily="18" charset="0"/>
                        </a:rPr>
                        <a:t>prosjeka</a:t>
                      </a:r>
                      <a:r>
                        <a:rPr lang="en-US" sz="1800" dirty="0" smtClean="0">
                          <a:solidFill>
                            <a:srgbClr val="111F8A"/>
                          </a:solidFill>
                          <a:effectLst/>
                          <a:latin typeface="+mn-lt"/>
                          <a:ea typeface="Calibri" panose="020F0502020204030204" pitchFamily="34" charset="0"/>
                          <a:cs typeface="Times New Roman" panose="02020603050405020304" pitchFamily="18" charset="0"/>
                        </a:rPr>
                        <a:t> </a:t>
                      </a:r>
                    </a:p>
                    <a:p>
                      <a:pPr algn="just">
                        <a:lnSpc>
                          <a:spcPct val="100000"/>
                        </a:lnSpc>
                        <a:spcAft>
                          <a:spcPts val="300"/>
                        </a:spcAft>
                      </a:pPr>
                      <a:r>
                        <a:rPr lang="hr-HR" sz="1800" dirty="0" smtClean="0">
                          <a:solidFill>
                            <a:srgbClr val="111F8A"/>
                          </a:solidFill>
                          <a:effectLst/>
                          <a:latin typeface="+mn-lt"/>
                          <a:ea typeface="Calibri" panose="020F0502020204030204" pitchFamily="34" charset="0"/>
                          <a:cs typeface="Times New Roman" panose="02020603050405020304" pitchFamily="18" charset="0"/>
                        </a:rPr>
                        <a:t>264 </a:t>
                      </a:r>
                      <a:r>
                        <a:rPr lang="hr-HR" sz="1800" dirty="0">
                          <a:solidFill>
                            <a:srgbClr val="111F8A"/>
                          </a:solidFill>
                          <a:effectLst/>
                          <a:latin typeface="+mn-lt"/>
                          <a:ea typeface="Calibri" panose="020F0502020204030204" pitchFamily="34" charset="0"/>
                          <a:cs typeface="Times New Roman" panose="02020603050405020304" pitchFamily="18" charset="0"/>
                        </a:rPr>
                        <a:t>JLS </a:t>
                      </a:r>
                      <a:r>
                        <a:rPr lang="en-US" sz="1800" dirty="0" smtClean="0">
                          <a:solidFill>
                            <a:srgbClr val="111F8A"/>
                          </a:solidFill>
                          <a:effectLst/>
                          <a:latin typeface="+mn-lt"/>
                          <a:ea typeface="Calibri" panose="020F0502020204030204" pitchFamily="34" charset="0"/>
                          <a:cs typeface="Times New Roman" panose="02020603050405020304" pitchFamily="18" charset="0"/>
                        </a:rPr>
                        <a:t> - </a:t>
                      </a:r>
                      <a:r>
                        <a:rPr lang="hr-HR" sz="1800" dirty="0" smtClean="0">
                          <a:solidFill>
                            <a:srgbClr val="111F8A"/>
                          </a:solidFill>
                          <a:effectLst/>
                          <a:latin typeface="+mn-lt"/>
                          <a:ea typeface="Calibri" panose="020F0502020204030204" pitchFamily="34" charset="0"/>
                          <a:cs typeface="Times New Roman" panose="02020603050405020304" pitchFamily="18" charset="0"/>
                        </a:rPr>
                        <a:t>I.</a:t>
                      </a:r>
                      <a:r>
                        <a:rPr lang="en-US" sz="1800" b="1" baseline="0" dirty="0" smtClean="0">
                          <a:solidFill>
                            <a:srgbClr val="111F8A"/>
                          </a:solidFill>
                          <a:effectLst/>
                          <a:latin typeface="+mn-lt"/>
                          <a:ea typeface="Calibri" panose="020F0502020204030204" pitchFamily="34" charset="0"/>
                          <a:cs typeface="Times New Roman" panose="02020603050405020304" pitchFamily="18" charset="0"/>
                        </a:rPr>
                        <a:t> </a:t>
                      </a:r>
                      <a:r>
                        <a:rPr lang="en-US" sz="1800" b="0" baseline="0" dirty="0" smtClean="0">
                          <a:solidFill>
                            <a:srgbClr val="111F8A"/>
                          </a:solidFill>
                          <a:effectLst/>
                          <a:latin typeface="+mn-lt"/>
                          <a:ea typeface="Calibri" panose="020F0502020204030204" pitchFamily="34" charset="0"/>
                          <a:cs typeface="Times New Roman" panose="02020603050405020304" pitchFamily="18" charset="0"/>
                        </a:rPr>
                        <a:t>i </a:t>
                      </a:r>
                      <a:r>
                        <a:rPr lang="hr-HR" sz="1800" dirty="0" smtClean="0">
                          <a:solidFill>
                            <a:srgbClr val="111F8A"/>
                          </a:solidFill>
                          <a:effectLst/>
                          <a:latin typeface="+mn-lt"/>
                          <a:ea typeface="Calibri" panose="020F0502020204030204" pitchFamily="34" charset="0"/>
                          <a:cs typeface="Times New Roman" panose="02020603050405020304" pitchFamily="18" charset="0"/>
                        </a:rPr>
                        <a:t>II</a:t>
                      </a:r>
                      <a:r>
                        <a:rPr lang="hr-HR" sz="1800" dirty="0">
                          <a:solidFill>
                            <a:srgbClr val="111F8A"/>
                          </a:solidFill>
                          <a:effectLst/>
                          <a:latin typeface="+mn-lt"/>
                          <a:ea typeface="Calibri" panose="020F0502020204030204" pitchFamily="34" charset="0"/>
                          <a:cs typeface="Times New Roman" panose="02020603050405020304" pitchFamily="18" charset="0"/>
                        </a:rPr>
                        <a:t>. </a:t>
                      </a:r>
                      <a:r>
                        <a:rPr lang="hr-HR" sz="1800" dirty="0" smtClean="0">
                          <a:solidFill>
                            <a:srgbClr val="111F8A"/>
                          </a:solidFill>
                          <a:effectLst/>
                          <a:latin typeface="+mn-lt"/>
                          <a:ea typeface="Calibri" panose="020F0502020204030204" pitchFamily="34" charset="0"/>
                          <a:cs typeface="Times New Roman" panose="02020603050405020304" pitchFamily="18" charset="0"/>
                        </a:rPr>
                        <a:t>skupina</a:t>
                      </a:r>
                      <a:endParaRPr lang="hr-HR" sz="1800" dirty="0">
                        <a:solidFill>
                          <a:srgbClr val="111F8A"/>
                        </a:solidFill>
                        <a:effectLst/>
                        <a:latin typeface="+mn-lt"/>
                        <a:ea typeface="Calibri" panose="020F0502020204030204" pitchFamily="34" charset="0"/>
                        <a:cs typeface="Times New Roman" panose="02020603050405020304" pitchFamily="18" charset="0"/>
                      </a:endParaRPr>
                    </a:p>
                    <a:p>
                      <a:pPr algn="just">
                        <a:lnSpc>
                          <a:spcPct val="100000"/>
                        </a:lnSpc>
                        <a:spcAft>
                          <a:spcPts val="300"/>
                        </a:spcAft>
                      </a:pPr>
                      <a:r>
                        <a:rPr lang="hr-HR" sz="1800" dirty="0" smtClean="0">
                          <a:solidFill>
                            <a:srgbClr val="111F8A"/>
                          </a:solidFill>
                          <a:effectLst/>
                          <a:latin typeface="+mn-lt"/>
                          <a:ea typeface="Calibri" panose="020F0502020204030204" pitchFamily="34" charset="0"/>
                          <a:cs typeface="Times New Roman" panose="02020603050405020304" pitchFamily="18" charset="0"/>
                        </a:rPr>
                        <a:t>1</a:t>
                      </a:r>
                      <a:r>
                        <a:rPr lang="en-US" sz="1800" dirty="0" smtClean="0">
                          <a:solidFill>
                            <a:srgbClr val="111F8A"/>
                          </a:solidFill>
                          <a:effectLst/>
                          <a:latin typeface="+mn-lt"/>
                          <a:ea typeface="Calibri" panose="020F0502020204030204" pitchFamily="34" charset="0"/>
                          <a:cs typeface="Times New Roman" panose="02020603050405020304" pitchFamily="18" charset="0"/>
                        </a:rPr>
                        <a:t>2</a:t>
                      </a:r>
                      <a:r>
                        <a:rPr lang="hr-HR" sz="1800" dirty="0" smtClean="0">
                          <a:solidFill>
                            <a:srgbClr val="111F8A"/>
                          </a:solidFill>
                          <a:effectLst/>
                          <a:latin typeface="+mn-lt"/>
                          <a:ea typeface="Calibri" panose="020F0502020204030204" pitchFamily="34" charset="0"/>
                          <a:cs typeface="Times New Roman" panose="02020603050405020304" pitchFamily="18" charset="0"/>
                        </a:rPr>
                        <a:t> </a:t>
                      </a:r>
                      <a:r>
                        <a:rPr lang="hr-HR" sz="1800" dirty="0">
                          <a:solidFill>
                            <a:srgbClr val="111F8A"/>
                          </a:solidFill>
                          <a:effectLst/>
                          <a:latin typeface="+mn-lt"/>
                          <a:ea typeface="Calibri" panose="020F0502020204030204" pitchFamily="34" charset="0"/>
                          <a:cs typeface="Times New Roman" panose="02020603050405020304" pitchFamily="18" charset="0"/>
                        </a:rPr>
                        <a:t>JP(R)S </a:t>
                      </a:r>
                      <a:r>
                        <a:rPr lang="en-US" sz="1800" dirty="0" smtClean="0">
                          <a:solidFill>
                            <a:srgbClr val="111F8A"/>
                          </a:solidFill>
                          <a:effectLst/>
                          <a:latin typeface="+mn-lt"/>
                          <a:ea typeface="Calibri" panose="020F0502020204030204" pitchFamily="34" charset="0"/>
                          <a:cs typeface="Times New Roman" panose="02020603050405020304" pitchFamily="18" charset="0"/>
                        </a:rPr>
                        <a:t>- I.</a:t>
                      </a:r>
                      <a:r>
                        <a:rPr lang="en-US" sz="1800" baseline="0" dirty="0" smtClean="0">
                          <a:solidFill>
                            <a:srgbClr val="111F8A"/>
                          </a:solidFill>
                          <a:effectLst/>
                          <a:latin typeface="+mn-lt"/>
                          <a:ea typeface="Calibri" panose="020F0502020204030204" pitchFamily="34" charset="0"/>
                          <a:cs typeface="Times New Roman" panose="02020603050405020304" pitchFamily="18" charset="0"/>
                        </a:rPr>
                        <a:t> </a:t>
                      </a:r>
                      <a:r>
                        <a:rPr lang="hr-HR" sz="1800" baseline="0" noProof="0" dirty="0" smtClean="0">
                          <a:solidFill>
                            <a:srgbClr val="111F8A"/>
                          </a:solidFill>
                          <a:effectLst/>
                          <a:latin typeface="+mn-lt"/>
                          <a:ea typeface="Calibri" panose="020F0502020204030204" pitchFamily="34" charset="0"/>
                          <a:cs typeface="Times New Roman" panose="02020603050405020304" pitchFamily="18" charset="0"/>
                        </a:rPr>
                        <a:t>skupina</a:t>
                      </a:r>
                      <a:endParaRPr lang="hr-HR" sz="1800" noProof="0" dirty="0">
                        <a:solidFill>
                          <a:srgbClr val="111F8A"/>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nSpc>
                          <a:spcPct val="100000"/>
                        </a:lnSpc>
                        <a:spcAft>
                          <a:spcPts val="300"/>
                        </a:spcAft>
                      </a:pPr>
                      <a:r>
                        <a:rPr lang="hr-HR" sz="1800" b="0" dirty="0" smtClean="0">
                          <a:solidFill>
                            <a:srgbClr val="111F8A"/>
                          </a:solidFill>
                          <a:effectLst/>
                          <a:latin typeface="+mn-lt"/>
                          <a:ea typeface="Calibri" panose="020F0502020204030204" pitchFamily="34" charset="0"/>
                          <a:cs typeface="Times New Roman" panose="02020603050405020304" pitchFamily="18" charset="0"/>
                        </a:rPr>
                        <a:t>ispodprosječno razvijen</a:t>
                      </a:r>
                      <a:r>
                        <a:rPr lang="en-US" sz="1800" b="0" dirty="0" smtClean="0">
                          <a:solidFill>
                            <a:srgbClr val="111F8A"/>
                          </a:solidFill>
                          <a:effectLst/>
                          <a:latin typeface="+mn-lt"/>
                          <a:ea typeface="Calibri" panose="020F0502020204030204" pitchFamily="34" charset="0"/>
                          <a:cs typeface="Times New Roman" panose="02020603050405020304" pitchFamily="18" charset="0"/>
                        </a:rPr>
                        <a:t>e </a:t>
                      </a:r>
                      <a:r>
                        <a:rPr lang="hr-HR" sz="1800" b="0" noProof="0" dirty="0" smtClean="0">
                          <a:solidFill>
                            <a:srgbClr val="111F8A"/>
                          </a:solidFill>
                          <a:effectLst/>
                          <a:latin typeface="+mn-lt"/>
                          <a:ea typeface="Calibri" panose="020F0502020204030204" pitchFamily="34" charset="0"/>
                          <a:cs typeface="Times New Roman" panose="02020603050405020304" pitchFamily="18" charset="0"/>
                        </a:rPr>
                        <a:t>jedinice</a:t>
                      </a:r>
                    </a:p>
                    <a:p>
                      <a:pPr>
                        <a:lnSpc>
                          <a:spcPct val="100000"/>
                        </a:lnSpc>
                        <a:spcAft>
                          <a:spcPts val="300"/>
                        </a:spcAft>
                      </a:pPr>
                      <a:r>
                        <a:rPr lang="hr-HR" sz="1800" b="0" dirty="0" smtClean="0">
                          <a:solidFill>
                            <a:srgbClr val="111F8A"/>
                          </a:solidFill>
                          <a:effectLst/>
                          <a:latin typeface="+mn-lt"/>
                          <a:ea typeface="Calibri" panose="020F0502020204030204" pitchFamily="34" charset="0"/>
                          <a:cs typeface="Times New Roman" panose="02020603050405020304" pitchFamily="18" charset="0"/>
                        </a:rPr>
                        <a:t>30</a:t>
                      </a:r>
                      <a:r>
                        <a:rPr lang="en-US" sz="1800" b="0" dirty="0" smtClean="0">
                          <a:solidFill>
                            <a:srgbClr val="111F8A"/>
                          </a:solidFill>
                          <a:effectLst/>
                          <a:latin typeface="+mn-lt"/>
                          <a:ea typeface="Calibri" panose="020F0502020204030204" pitchFamily="34" charset="0"/>
                          <a:cs typeface="Times New Roman" panose="02020603050405020304" pitchFamily="18" charset="0"/>
                        </a:rPr>
                        <a:t>4</a:t>
                      </a:r>
                      <a:r>
                        <a:rPr lang="hr-HR" sz="1800" b="0" dirty="0" smtClean="0">
                          <a:solidFill>
                            <a:srgbClr val="111F8A"/>
                          </a:solidFill>
                          <a:effectLst/>
                          <a:latin typeface="+mn-lt"/>
                          <a:ea typeface="Calibri" panose="020F0502020204030204" pitchFamily="34" charset="0"/>
                          <a:cs typeface="Times New Roman" panose="02020603050405020304" pitchFamily="18" charset="0"/>
                        </a:rPr>
                        <a:t> JLS</a:t>
                      </a:r>
                      <a:r>
                        <a:rPr lang="en-US" sz="1800" b="0" baseline="0" dirty="0" smtClean="0">
                          <a:solidFill>
                            <a:srgbClr val="FF0000"/>
                          </a:solidFill>
                          <a:effectLst/>
                          <a:latin typeface="+mn-lt"/>
                          <a:ea typeface="Calibri" panose="020F0502020204030204" pitchFamily="34" charset="0"/>
                          <a:cs typeface="Times New Roman" panose="02020603050405020304" pitchFamily="18" charset="0"/>
                        </a:rPr>
                        <a:t> </a:t>
                      </a:r>
                      <a:r>
                        <a:rPr lang="en-US" sz="1800" b="0" baseline="0" dirty="0" smtClean="0">
                          <a:solidFill>
                            <a:srgbClr val="111F8A"/>
                          </a:solidFill>
                          <a:effectLst/>
                          <a:latin typeface="+mn-lt"/>
                          <a:ea typeface="Calibri" panose="020F0502020204030204" pitchFamily="34" charset="0"/>
                          <a:cs typeface="Times New Roman" panose="02020603050405020304" pitchFamily="18" charset="0"/>
                        </a:rPr>
                        <a:t>-</a:t>
                      </a:r>
                      <a:r>
                        <a:rPr lang="en-US" sz="1800" b="0" baseline="0" dirty="0" smtClean="0">
                          <a:solidFill>
                            <a:srgbClr val="FF0000"/>
                          </a:solidFill>
                          <a:effectLst/>
                          <a:latin typeface="+mn-lt"/>
                          <a:ea typeface="Calibri" panose="020F0502020204030204" pitchFamily="34" charset="0"/>
                          <a:cs typeface="Times New Roman" panose="02020603050405020304" pitchFamily="18" charset="0"/>
                        </a:rPr>
                        <a:t> </a:t>
                      </a:r>
                      <a:r>
                        <a:rPr lang="hr-HR" sz="1800" b="0" dirty="0" smtClean="0">
                          <a:solidFill>
                            <a:srgbClr val="111F8A"/>
                          </a:solidFill>
                          <a:effectLst/>
                          <a:latin typeface="+mn-lt"/>
                          <a:ea typeface="Calibri" panose="020F0502020204030204" pitchFamily="34" charset="0"/>
                          <a:cs typeface="Times New Roman" panose="02020603050405020304" pitchFamily="18" charset="0"/>
                        </a:rPr>
                        <a:t>I</a:t>
                      </a:r>
                      <a:r>
                        <a:rPr lang="hr-HR" sz="1800" b="0" dirty="0">
                          <a:solidFill>
                            <a:srgbClr val="111F8A"/>
                          </a:solidFill>
                          <a:effectLst/>
                          <a:latin typeface="+mn-lt"/>
                          <a:ea typeface="Calibri" panose="020F0502020204030204" pitchFamily="34" charset="0"/>
                          <a:cs typeface="Times New Roman" panose="02020603050405020304" pitchFamily="18" charset="0"/>
                        </a:rPr>
                        <a:t>.-IV. </a:t>
                      </a:r>
                      <a:r>
                        <a:rPr lang="hr-HR" sz="1800" b="0" dirty="0" smtClean="0">
                          <a:solidFill>
                            <a:srgbClr val="111F8A"/>
                          </a:solidFill>
                          <a:effectLst/>
                          <a:latin typeface="+mn-lt"/>
                          <a:ea typeface="Calibri" panose="020F0502020204030204" pitchFamily="34" charset="0"/>
                          <a:cs typeface="Times New Roman" panose="02020603050405020304" pitchFamily="18" charset="0"/>
                        </a:rPr>
                        <a:t>skupina</a:t>
                      </a:r>
                      <a:endParaRPr lang="hr-HR" sz="1800" b="0" dirty="0">
                        <a:solidFill>
                          <a:srgbClr val="111F8A"/>
                        </a:solidFill>
                        <a:effectLst/>
                        <a:latin typeface="+mn-lt"/>
                        <a:ea typeface="Calibri" panose="020F0502020204030204" pitchFamily="34" charset="0"/>
                        <a:cs typeface="Times New Roman" panose="02020603050405020304" pitchFamily="18" charset="0"/>
                      </a:endParaRPr>
                    </a:p>
                    <a:p>
                      <a:pPr>
                        <a:lnSpc>
                          <a:spcPct val="100000"/>
                        </a:lnSpc>
                        <a:spcAft>
                          <a:spcPts val="300"/>
                        </a:spcAft>
                      </a:pPr>
                      <a:r>
                        <a:rPr lang="hr-HR" sz="1800" b="0" dirty="0">
                          <a:solidFill>
                            <a:srgbClr val="111F8A"/>
                          </a:solidFill>
                          <a:effectLst/>
                          <a:latin typeface="+mn-lt"/>
                          <a:ea typeface="Calibri" panose="020F0502020204030204" pitchFamily="34" charset="0"/>
                          <a:cs typeface="Times New Roman" panose="02020603050405020304" pitchFamily="18" charset="0"/>
                        </a:rPr>
                        <a:t>12 </a:t>
                      </a:r>
                      <a:r>
                        <a:rPr lang="hr-HR" sz="1800" b="0" dirty="0" smtClean="0">
                          <a:solidFill>
                            <a:srgbClr val="111F8A"/>
                          </a:solidFill>
                          <a:effectLst/>
                          <a:latin typeface="+mn-lt"/>
                          <a:ea typeface="Calibri" panose="020F0502020204030204" pitchFamily="34" charset="0"/>
                          <a:cs typeface="Times New Roman" panose="02020603050405020304" pitchFamily="18" charset="0"/>
                        </a:rPr>
                        <a:t>JP(R)S</a:t>
                      </a:r>
                      <a:r>
                        <a:rPr lang="hr-HR" sz="1800" b="0" dirty="0" smtClean="0">
                          <a:solidFill>
                            <a:srgbClr val="FF0000"/>
                          </a:solidFill>
                          <a:effectLst/>
                          <a:latin typeface="+mn-lt"/>
                          <a:ea typeface="Calibri" panose="020F0502020204030204" pitchFamily="34" charset="0"/>
                          <a:cs typeface="Times New Roman" panose="02020603050405020304" pitchFamily="18" charset="0"/>
                        </a:rPr>
                        <a:t> </a:t>
                      </a:r>
                      <a:r>
                        <a:rPr lang="en-US" sz="1800" b="0" dirty="0" smtClean="0">
                          <a:solidFill>
                            <a:srgbClr val="FF0000"/>
                          </a:solidFill>
                          <a:effectLst/>
                          <a:latin typeface="+mn-lt"/>
                          <a:ea typeface="Calibri" panose="020F0502020204030204" pitchFamily="34" charset="0"/>
                          <a:cs typeface="Times New Roman" panose="02020603050405020304" pitchFamily="18" charset="0"/>
                        </a:rPr>
                        <a:t> </a:t>
                      </a:r>
                      <a:r>
                        <a:rPr lang="en-US" sz="1800" b="0" dirty="0" smtClean="0">
                          <a:solidFill>
                            <a:srgbClr val="111F8A"/>
                          </a:solidFill>
                          <a:effectLst/>
                          <a:latin typeface="+mn-lt"/>
                          <a:ea typeface="Calibri" panose="020F0502020204030204" pitchFamily="34" charset="0"/>
                          <a:cs typeface="Times New Roman" panose="02020603050405020304" pitchFamily="18" charset="0"/>
                        </a:rPr>
                        <a:t>-</a:t>
                      </a:r>
                      <a:r>
                        <a:rPr lang="en-US" sz="1800" b="0" dirty="0" smtClean="0">
                          <a:solidFill>
                            <a:srgbClr val="FF0000"/>
                          </a:solidFill>
                          <a:effectLst/>
                          <a:latin typeface="+mn-lt"/>
                          <a:ea typeface="Calibri" panose="020F0502020204030204" pitchFamily="34" charset="0"/>
                          <a:cs typeface="Times New Roman" panose="02020603050405020304" pitchFamily="18" charset="0"/>
                        </a:rPr>
                        <a:t> </a:t>
                      </a:r>
                      <a:r>
                        <a:rPr lang="hr-HR" sz="1800" b="0" dirty="0" smtClean="0">
                          <a:solidFill>
                            <a:srgbClr val="111F8A"/>
                          </a:solidFill>
                          <a:effectLst/>
                          <a:latin typeface="+mn-lt"/>
                          <a:ea typeface="Calibri" panose="020F0502020204030204" pitchFamily="34" charset="0"/>
                          <a:cs typeface="Times New Roman" panose="02020603050405020304" pitchFamily="18" charset="0"/>
                        </a:rPr>
                        <a:t>I</a:t>
                      </a:r>
                      <a:r>
                        <a:rPr lang="hr-HR" sz="1800" b="0" dirty="0">
                          <a:solidFill>
                            <a:srgbClr val="111F8A"/>
                          </a:solidFill>
                          <a:effectLst/>
                          <a:latin typeface="+mn-lt"/>
                          <a:ea typeface="Calibri" panose="020F0502020204030204" pitchFamily="34" charset="0"/>
                          <a:cs typeface="Times New Roman" panose="02020603050405020304" pitchFamily="18" charset="0"/>
                        </a:rPr>
                        <a:t>. i II. </a:t>
                      </a:r>
                      <a:r>
                        <a:rPr lang="en-US" sz="1800" b="0" dirty="0" smtClean="0">
                          <a:solidFill>
                            <a:srgbClr val="111F8A"/>
                          </a:solidFill>
                          <a:effectLst/>
                          <a:latin typeface="+mn-lt"/>
                          <a:ea typeface="Calibri" panose="020F0502020204030204" pitchFamily="34" charset="0"/>
                          <a:cs typeface="Times New Roman" panose="02020603050405020304" pitchFamily="18" charset="0"/>
                        </a:rPr>
                        <a:t>s</a:t>
                      </a:r>
                      <a:r>
                        <a:rPr lang="hr-HR" sz="1800" b="0" dirty="0" smtClean="0">
                          <a:solidFill>
                            <a:srgbClr val="111F8A"/>
                          </a:solidFill>
                          <a:effectLst/>
                          <a:latin typeface="+mn-lt"/>
                          <a:ea typeface="Calibri" panose="020F0502020204030204" pitchFamily="34" charset="0"/>
                          <a:cs typeface="Times New Roman" panose="02020603050405020304" pitchFamily="18" charset="0"/>
                        </a:rPr>
                        <a:t>kupina </a:t>
                      </a:r>
                      <a:endParaRPr lang="hr-HR" sz="1800" b="0" dirty="0">
                        <a:solidFill>
                          <a:srgbClr val="111F8A"/>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xmlns="" val="10003"/>
                  </a:ext>
                </a:extLst>
              </a:tr>
              <a:tr h="102594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lnSpc>
                          <a:spcPct val="107000"/>
                        </a:lnSpc>
                        <a:spcAft>
                          <a:spcPts val="800"/>
                        </a:spcAft>
                      </a:pPr>
                      <a:r>
                        <a:rPr lang="hr-HR" sz="1800" kern="1200" dirty="0" smtClean="0">
                          <a:solidFill>
                            <a:srgbClr val="303D8C"/>
                          </a:solidFill>
                          <a:effectLst/>
                          <a:latin typeface="+mn-lt"/>
                          <a:ea typeface="Calibri" panose="020F0502020204030204" pitchFamily="34" charset="0"/>
                          <a:cs typeface="Times New Roman" panose="02020603050405020304" pitchFamily="18" charset="0"/>
                        </a:rPr>
                        <a:t>VAŽEĆI ROK ZA POSTUPAK OCJENJIVANJA </a:t>
                      </a:r>
                      <a:endParaRPr lang="hr-HR" sz="1800" kern="1200" dirty="0">
                        <a:solidFill>
                          <a:srgbClr val="303D8C"/>
                        </a:solidFill>
                        <a:effectLst/>
                        <a:latin typeface="+mn-lt"/>
                        <a:ea typeface="Calibri" panose="020F0502020204030204" pitchFamily="34" charset="0"/>
                        <a:cs typeface="Times New Roman" panose="02020603050405020304" pitchFamily="18"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just">
                        <a:lnSpc>
                          <a:spcPct val="107000"/>
                        </a:lnSpc>
                        <a:spcAft>
                          <a:spcPts val="800"/>
                        </a:spcAft>
                      </a:pPr>
                      <a:r>
                        <a:rPr lang="hr-HR" sz="1800" dirty="0">
                          <a:solidFill>
                            <a:srgbClr val="111F8A"/>
                          </a:solidFill>
                          <a:effectLst/>
                          <a:latin typeface="+mn-lt"/>
                          <a:ea typeface="Calibri" panose="020F0502020204030204" pitchFamily="34" charset="0"/>
                          <a:cs typeface="Times New Roman" panose="02020603050405020304" pitchFamily="18" charset="0"/>
                        </a:rPr>
                        <a:t>5 </a:t>
                      </a:r>
                      <a:r>
                        <a:rPr lang="hr-HR" sz="1800" dirty="0">
                          <a:solidFill>
                            <a:srgbClr val="303D8C"/>
                          </a:solidFill>
                          <a:effectLst/>
                          <a:latin typeface="+mn-lt"/>
                          <a:ea typeface="Calibri" panose="020F0502020204030204" pitchFamily="34" charset="0"/>
                          <a:cs typeface="Times New Roman" panose="02020603050405020304" pitchFamily="18" charset="0"/>
                        </a:rPr>
                        <a:t>godina (ZRRRH </a:t>
                      </a:r>
                      <a:r>
                        <a:rPr lang="hr-HR" sz="1800" dirty="0" smtClean="0">
                          <a:solidFill>
                            <a:srgbClr val="303D8C"/>
                          </a:solidFill>
                          <a:effectLst/>
                          <a:latin typeface="+mn-lt"/>
                          <a:ea typeface="Calibri" panose="020F0502020204030204" pitchFamily="34" charset="0"/>
                          <a:cs typeface="Times New Roman" panose="02020603050405020304" pitchFamily="18" charset="0"/>
                        </a:rPr>
                        <a:t>iz 2014</a:t>
                      </a:r>
                      <a:r>
                        <a:rPr lang="hr-HR" sz="1800" dirty="0">
                          <a:solidFill>
                            <a:srgbClr val="303D8C"/>
                          </a:solidFill>
                          <a:effectLst/>
                          <a:latin typeface="+mn-lt"/>
                          <a:ea typeface="Calibri" panose="020F0502020204030204" pitchFamily="34" charset="0"/>
                          <a:cs typeface="Times New Roman" panose="02020603050405020304" pitchFamily="18" charset="0"/>
                        </a:rPr>
                        <a:t>.)</a:t>
                      </a: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nSpc>
                          <a:spcPct val="107000"/>
                        </a:lnSpc>
                        <a:spcAft>
                          <a:spcPts val="800"/>
                        </a:spcAft>
                      </a:pPr>
                      <a:r>
                        <a:rPr lang="hr-HR" sz="1800" b="0" dirty="0">
                          <a:solidFill>
                            <a:srgbClr val="111F8A"/>
                          </a:solidFill>
                          <a:effectLst/>
                          <a:latin typeface="+mn-lt"/>
                          <a:ea typeface="Calibri" panose="020F0502020204030204" pitchFamily="34" charset="0"/>
                          <a:cs typeface="Times New Roman" panose="02020603050405020304" pitchFamily="18" charset="0"/>
                        </a:rPr>
                        <a:t>3 </a:t>
                      </a:r>
                      <a:r>
                        <a:rPr lang="hr-HR" sz="1800" b="0" dirty="0">
                          <a:solidFill>
                            <a:srgbClr val="303D8C"/>
                          </a:solidFill>
                          <a:effectLst/>
                          <a:latin typeface="+mn-lt"/>
                          <a:ea typeface="Calibri" panose="020F0502020204030204" pitchFamily="34" charset="0"/>
                          <a:cs typeface="Times New Roman" panose="02020603050405020304" pitchFamily="18" charset="0"/>
                        </a:rPr>
                        <a:t>godine </a:t>
                      </a: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6386630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b="1" dirty="0" smtClean="0"/>
              <a:t>ŠTO SE POSTIŽE IZMJENAMA</a:t>
            </a:r>
            <a:endParaRPr lang="hr-HR" b="1" dirty="0"/>
          </a:p>
        </p:txBody>
      </p:sp>
      <p:sp>
        <p:nvSpPr>
          <p:cNvPr id="3" name="Content Placeholder 2"/>
          <p:cNvSpPr>
            <a:spLocks noGrp="1"/>
          </p:cNvSpPr>
          <p:nvPr>
            <p:ph idx="1"/>
          </p:nvPr>
        </p:nvSpPr>
        <p:spPr>
          <a:xfrm>
            <a:off x="546226" y="1339913"/>
            <a:ext cx="10972800" cy="5214796"/>
          </a:xfrm>
        </p:spPr>
        <p:txBody>
          <a:bodyPr>
            <a:normAutofit/>
          </a:bodyPr>
          <a:lstStyle/>
          <a:p>
            <a:pPr marL="0" indent="0">
              <a:buNone/>
            </a:pPr>
            <a:endParaRPr lang="pl-PL" sz="2400" dirty="0" smtClean="0">
              <a:solidFill>
                <a:srgbClr val="111F8A"/>
              </a:solidFill>
              <a:latin typeface="+mj-lt"/>
            </a:endParaRPr>
          </a:p>
          <a:p>
            <a:r>
              <a:rPr lang="hr-HR" sz="2400" dirty="0" smtClean="0">
                <a:solidFill>
                  <a:srgbClr val="111F8A"/>
                </a:solidFill>
                <a:latin typeface="+mj-lt"/>
              </a:rPr>
              <a:t>Kvalitetnije </a:t>
            </a:r>
            <a:r>
              <a:rPr lang="hr-HR" sz="2400" dirty="0">
                <a:solidFill>
                  <a:srgbClr val="111F8A"/>
                </a:solidFill>
                <a:latin typeface="+mj-lt"/>
              </a:rPr>
              <a:t>kompozitno mjerenje sveukupnog razvoja na lokalnoj i županijskoj razini te pravednije rangiranje JLP(R)S-a prema stupnju razvijenosti u odnosu na važeći model </a:t>
            </a:r>
            <a:r>
              <a:rPr lang="hr-HR" sz="2400" dirty="0" smtClean="0">
                <a:solidFill>
                  <a:srgbClr val="111F8A"/>
                </a:solidFill>
                <a:latin typeface="+mj-lt"/>
              </a:rPr>
              <a:t>izračuna</a:t>
            </a:r>
          </a:p>
          <a:p>
            <a:r>
              <a:rPr lang="hr-HR" sz="2400" dirty="0" smtClean="0">
                <a:solidFill>
                  <a:srgbClr val="111F8A"/>
                </a:solidFill>
                <a:latin typeface="+mj-lt"/>
              </a:rPr>
              <a:t>Mogućnost </a:t>
            </a:r>
            <a:r>
              <a:rPr lang="hr-HR" sz="2400" dirty="0">
                <a:solidFill>
                  <a:srgbClr val="111F8A"/>
                </a:solidFill>
                <a:latin typeface="+mj-lt"/>
              </a:rPr>
              <a:t>za korištenje poticajnih razvojnih mjera za veći broj ispodprosječno razvijenih jedinica lokalne samouprave no što je bio slučaj </a:t>
            </a:r>
            <a:endParaRPr lang="hr-HR" sz="2400" dirty="0" smtClean="0">
              <a:solidFill>
                <a:srgbClr val="111F8A"/>
              </a:solidFill>
              <a:latin typeface="+mj-lt"/>
            </a:endParaRPr>
          </a:p>
          <a:p>
            <a:r>
              <a:rPr lang="hr-HR" sz="2400" dirty="0" smtClean="0">
                <a:solidFill>
                  <a:srgbClr val="111F8A"/>
                </a:solidFill>
                <a:latin typeface="+mj-lt"/>
              </a:rPr>
              <a:t>Ispravljanje nepravde </a:t>
            </a:r>
            <a:r>
              <a:rPr lang="hr-HR" sz="2400" dirty="0">
                <a:solidFill>
                  <a:srgbClr val="111F8A"/>
                </a:solidFill>
                <a:latin typeface="+mj-lt"/>
              </a:rPr>
              <a:t>prema većem broju jedinica koje su zakinute važećom metodologijom, dijelom zbog toga što nisu uvrštene u potpomognuta područja, a dijelom zbog toga što neke druge jesu - premda tamo ne bi trebale </a:t>
            </a:r>
            <a:r>
              <a:rPr lang="hr-HR" sz="2400" dirty="0" smtClean="0">
                <a:solidFill>
                  <a:srgbClr val="111F8A"/>
                </a:solidFill>
                <a:latin typeface="+mj-lt"/>
              </a:rPr>
              <a:t>pripadati</a:t>
            </a:r>
          </a:p>
          <a:p>
            <a:r>
              <a:rPr lang="hr-HR" sz="2400" dirty="0" smtClean="0">
                <a:solidFill>
                  <a:srgbClr val="111F8A"/>
                </a:solidFill>
                <a:latin typeface="+mj-lt"/>
              </a:rPr>
              <a:t>Provođenje postupka svake treće godine u svrhu pravovremenog mjerenja i utvrđivanja razvojnih promjena</a:t>
            </a:r>
            <a:endParaRPr lang="hr-HR" sz="2400" dirty="0">
              <a:solidFill>
                <a:srgbClr val="111F8A"/>
              </a:solidFill>
              <a:latin typeface="+mj-lt"/>
            </a:endParaRPr>
          </a:p>
        </p:txBody>
      </p:sp>
    </p:spTree>
    <p:extLst>
      <p:ext uri="{BB962C8B-B14F-4D97-AF65-F5344CB8AC3E}">
        <p14:creationId xmlns:p14="http://schemas.microsoft.com/office/powerpoint/2010/main" val="15873856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PRELIMINARNI REZULTATI</a:t>
            </a:r>
            <a:endParaRPr lang="hr-HR" b="1" dirty="0"/>
          </a:p>
        </p:txBody>
      </p:sp>
      <p:sp>
        <p:nvSpPr>
          <p:cNvPr id="3" name="Content Placeholder 2"/>
          <p:cNvSpPr>
            <a:spLocks noGrp="1"/>
          </p:cNvSpPr>
          <p:nvPr>
            <p:ph idx="1"/>
          </p:nvPr>
        </p:nvSpPr>
        <p:spPr>
          <a:xfrm>
            <a:off x="537172" y="2179623"/>
            <a:ext cx="10972800" cy="4525963"/>
          </a:xfrm>
        </p:spPr>
        <p:txBody>
          <a:bodyPr>
            <a:normAutofit/>
          </a:bodyPr>
          <a:lstStyle/>
          <a:p>
            <a:r>
              <a:rPr lang="hr-HR" sz="2400" dirty="0" smtClean="0">
                <a:solidFill>
                  <a:srgbClr val="111F8A"/>
                </a:solidFill>
                <a:latin typeface="Calibri" panose="020F0502020204030204" pitchFamily="34" charset="0"/>
                <a:cs typeface="Calibri" panose="020F0502020204030204" pitchFamily="34" charset="0"/>
              </a:rPr>
              <a:t>Povećava se broj JLS koja imaju status potpomognutog područja</a:t>
            </a:r>
          </a:p>
          <a:p>
            <a:r>
              <a:rPr lang="hr-HR" sz="2400" dirty="0" smtClean="0">
                <a:solidFill>
                  <a:srgbClr val="111F8A"/>
                </a:solidFill>
                <a:latin typeface="Calibri" panose="020F0502020204030204" pitchFamily="34" charset="0"/>
                <a:cs typeface="Calibri" panose="020F0502020204030204" pitchFamily="34" charset="0"/>
              </a:rPr>
              <a:t>Prema </a:t>
            </a:r>
            <a:r>
              <a:rPr lang="hr-HR" sz="2400" dirty="0">
                <a:solidFill>
                  <a:srgbClr val="111F8A"/>
                </a:solidFill>
                <a:latin typeface="Calibri" panose="020F0502020204030204" pitchFamily="34" charset="0"/>
                <a:cs typeface="Calibri" panose="020F0502020204030204" pitchFamily="34" charset="0"/>
              </a:rPr>
              <a:t>do sada važećim rezultatima postojećeg modela indeksa razvijenosti status potpomognutih područja ima 264 JLS, dok će prema rezultatima novog modela indeksa razvijenosti taj status ostvariti 304 JLS, što predstavlja povećanje od 40 </a:t>
            </a:r>
            <a:r>
              <a:rPr lang="hr-HR" sz="2400" dirty="0" smtClean="0">
                <a:solidFill>
                  <a:srgbClr val="111F8A"/>
                </a:solidFill>
                <a:latin typeface="Calibri" panose="020F0502020204030204" pitchFamily="34" charset="0"/>
                <a:cs typeface="Calibri" panose="020F0502020204030204" pitchFamily="34" charset="0"/>
              </a:rPr>
              <a:t>JLS.</a:t>
            </a:r>
          </a:p>
          <a:p>
            <a:r>
              <a:rPr lang="hr-HR" sz="2400" dirty="0" smtClean="0">
                <a:solidFill>
                  <a:srgbClr val="111F8A"/>
                </a:solidFill>
                <a:latin typeface="Calibri" panose="020F0502020204030204" pitchFamily="34" charset="0"/>
                <a:cs typeface="Calibri" panose="020F0502020204030204" pitchFamily="34" charset="0"/>
              </a:rPr>
              <a:t>Povećanje </a:t>
            </a:r>
            <a:r>
              <a:rPr lang="hr-HR" sz="2400" dirty="0">
                <a:solidFill>
                  <a:srgbClr val="111F8A"/>
                </a:solidFill>
                <a:latin typeface="Calibri" panose="020F0502020204030204" pitchFamily="34" charset="0"/>
                <a:cs typeface="Calibri" panose="020F0502020204030204" pitchFamily="34" charset="0"/>
              </a:rPr>
              <a:t>je još i veće ako se uzme u obzir da bi temeljem novih podataka za razdoblje 2014.-2016. prema postojećem modelu indeksa razvijenosti status PP ostvarilo svega 244 JLS, odnosno za čak 60 JLS manje u odnosu na novi model.</a:t>
            </a:r>
          </a:p>
        </p:txBody>
      </p:sp>
    </p:spTree>
    <p:extLst>
      <p:ext uri="{BB962C8B-B14F-4D97-AF65-F5344CB8AC3E}">
        <p14:creationId xmlns:p14="http://schemas.microsoft.com/office/powerpoint/2010/main" val="2816448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a:t>PRELIMINARNI REZULTATI</a:t>
            </a:r>
            <a:endParaRPr lang="hr-HR" dirty="0"/>
          </a:p>
        </p:txBody>
      </p:sp>
      <p:sp>
        <p:nvSpPr>
          <p:cNvPr id="4" name="Content Placeholder 2"/>
          <p:cNvSpPr txBox="1">
            <a:spLocks/>
          </p:cNvSpPr>
          <p:nvPr/>
        </p:nvSpPr>
        <p:spPr>
          <a:xfrm>
            <a:off x="1000664" y="1842878"/>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hr-HR" sz="2400" dirty="0" smtClean="0">
              <a:solidFill>
                <a:srgbClr val="303D8C"/>
              </a:solidFill>
              <a:latin typeface="Calibri" panose="020F0502020204030204"/>
            </a:endParaRPr>
          </a:p>
          <a:p>
            <a:endParaRPr lang="hr-HR" sz="2400" dirty="0">
              <a:solidFill>
                <a:srgbClr val="303D8C"/>
              </a:solidFill>
              <a:latin typeface="Calibri" panose="020F0502020204030204"/>
            </a:endParaRPr>
          </a:p>
        </p:txBody>
      </p:sp>
      <p:sp>
        <p:nvSpPr>
          <p:cNvPr id="5" name="Rectangle 4"/>
          <p:cNvSpPr/>
          <p:nvPr/>
        </p:nvSpPr>
        <p:spPr>
          <a:xfrm>
            <a:off x="708804" y="1525873"/>
            <a:ext cx="10774392" cy="4243085"/>
          </a:xfrm>
          <a:prstGeom prst="rect">
            <a:avLst/>
          </a:prstGeom>
        </p:spPr>
        <p:txBody>
          <a:bodyPr wrap="square">
            <a:spAutoFit/>
          </a:bodyPr>
          <a:lstStyle/>
          <a:p>
            <a:pPr marL="180340" indent="-180340" algn="just">
              <a:lnSpc>
                <a:spcPct val="107000"/>
              </a:lnSpc>
            </a:pPr>
            <a:r>
              <a:rPr lang="hr-HR" sz="2200" dirty="0" smtClean="0">
                <a:solidFill>
                  <a:srgbClr val="111F8A"/>
                </a:solidFill>
              </a:rPr>
              <a:t>	</a:t>
            </a:r>
            <a:r>
              <a:rPr lang="hr-HR" sz="2100" dirty="0" smtClean="0">
                <a:solidFill>
                  <a:srgbClr val="111F8A"/>
                </a:solidFill>
              </a:rPr>
              <a:t> </a:t>
            </a:r>
          </a:p>
          <a:p>
            <a:pPr marL="800100" lvl="1" indent="-342900" algn="just">
              <a:lnSpc>
                <a:spcPct val="107000"/>
              </a:lnSpc>
              <a:buFont typeface="Arial" panose="020B0604020202020204" pitchFamily="34" charset="0"/>
              <a:buChar char="•"/>
            </a:pPr>
            <a:r>
              <a:rPr lang="hr-HR" sz="2100" b="1" dirty="0" smtClean="0">
                <a:solidFill>
                  <a:srgbClr val="111F8A"/>
                </a:solidFill>
              </a:rPr>
              <a:t>51 JLS </a:t>
            </a:r>
            <a:r>
              <a:rPr lang="hr-HR" sz="2100" dirty="0" smtClean="0">
                <a:solidFill>
                  <a:srgbClr val="111F8A"/>
                </a:solidFill>
              </a:rPr>
              <a:t>koja trenutno nema status PP-a, prema novom modelu imala bi status PP-a</a:t>
            </a:r>
          </a:p>
          <a:p>
            <a:pPr marL="800100" lvl="1" indent="-342900" algn="just">
              <a:lnSpc>
                <a:spcPct val="107000"/>
              </a:lnSpc>
              <a:buFont typeface="Arial" panose="020B0604020202020204" pitchFamily="34" charset="0"/>
              <a:buChar char="•"/>
            </a:pPr>
            <a:r>
              <a:rPr lang="hr-HR" sz="2100" b="1" dirty="0" smtClean="0">
                <a:solidFill>
                  <a:srgbClr val="111F8A"/>
                </a:solidFill>
              </a:rPr>
              <a:t>11 </a:t>
            </a:r>
            <a:r>
              <a:rPr lang="hr-HR" sz="2100" b="1" dirty="0">
                <a:solidFill>
                  <a:srgbClr val="111F8A"/>
                </a:solidFill>
              </a:rPr>
              <a:t>JLS </a:t>
            </a:r>
            <a:r>
              <a:rPr lang="hr-HR" sz="2100" dirty="0">
                <a:solidFill>
                  <a:srgbClr val="111F8A"/>
                </a:solidFill>
              </a:rPr>
              <a:t>koje trenutno imaju status PP-a, taj status ne bi ostvarilo </a:t>
            </a:r>
            <a:r>
              <a:rPr lang="hr-HR" sz="2100" dirty="0" smtClean="0">
                <a:solidFill>
                  <a:srgbClr val="111F8A"/>
                </a:solidFill>
              </a:rPr>
              <a:t>rezultatima novog </a:t>
            </a:r>
            <a:r>
              <a:rPr lang="hr-HR" sz="2100" dirty="0">
                <a:solidFill>
                  <a:srgbClr val="111F8A"/>
                </a:solidFill>
              </a:rPr>
              <a:t>modela </a:t>
            </a:r>
            <a:endParaRPr lang="hr-HR" sz="2100" dirty="0" smtClean="0">
              <a:solidFill>
                <a:srgbClr val="111F8A"/>
              </a:solidFill>
            </a:endParaRPr>
          </a:p>
          <a:p>
            <a:pPr marL="800100" lvl="1" indent="-342900" algn="just">
              <a:lnSpc>
                <a:spcPct val="107000"/>
              </a:lnSpc>
              <a:buFont typeface="Times New Roman" panose="02020603050405020304" pitchFamily="18" charset="0"/>
              <a:buChar char="•"/>
            </a:pPr>
            <a:r>
              <a:rPr lang="hr-HR" sz="2100" dirty="0" smtClean="0">
                <a:solidFill>
                  <a:srgbClr val="111F8A"/>
                </a:solidFill>
              </a:rPr>
              <a:t>od </a:t>
            </a:r>
            <a:r>
              <a:rPr lang="hr-HR" sz="2100" dirty="0">
                <a:solidFill>
                  <a:srgbClr val="111F8A"/>
                </a:solidFill>
              </a:rPr>
              <a:t>ukupno </a:t>
            </a:r>
            <a:r>
              <a:rPr lang="hr-HR" sz="2100" b="1" dirty="0">
                <a:solidFill>
                  <a:srgbClr val="111F8A"/>
                </a:solidFill>
              </a:rPr>
              <a:t>119 JLS </a:t>
            </a:r>
            <a:r>
              <a:rPr lang="hr-HR" sz="2100" dirty="0">
                <a:solidFill>
                  <a:srgbClr val="111F8A"/>
                </a:solidFill>
              </a:rPr>
              <a:t>koje su sukladno trenutno važećim rezultatima indeksa razvijenosti kategorizirane kao iznadprosječno razvijene (indeks&gt;100%, IV. i V. skupina), samo </a:t>
            </a:r>
            <a:r>
              <a:rPr lang="hr-HR" sz="2100" b="1" dirty="0" smtClean="0">
                <a:solidFill>
                  <a:srgbClr val="111F8A"/>
                </a:solidFill>
              </a:rPr>
              <a:t>1 JLS</a:t>
            </a:r>
            <a:r>
              <a:rPr lang="hr-HR" sz="2100" dirty="0" smtClean="0">
                <a:solidFill>
                  <a:srgbClr val="111F8A"/>
                </a:solidFill>
              </a:rPr>
              <a:t> bi ostvarila </a:t>
            </a:r>
            <a:r>
              <a:rPr lang="hr-HR" sz="2100" dirty="0">
                <a:solidFill>
                  <a:srgbClr val="111F8A"/>
                </a:solidFill>
              </a:rPr>
              <a:t>status </a:t>
            </a:r>
            <a:r>
              <a:rPr lang="hr-HR" sz="2100" dirty="0" smtClean="0">
                <a:solidFill>
                  <a:srgbClr val="111F8A"/>
                </a:solidFill>
              </a:rPr>
              <a:t>PP-a prema novom modelu</a:t>
            </a:r>
            <a:endParaRPr lang="hr-HR" sz="2100" dirty="0">
              <a:solidFill>
                <a:srgbClr val="111F8A"/>
              </a:solidFill>
            </a:endParaRPr>
          </a:p>
          <a:p>
            <a:pPr marL="800100" lvl="1" indent="-342900" algn="just">
              <a:lnSpc>
                <a:spcPct val="107000"/>
              </a:lnSpc>
              <a:buFont typeface="Arial" panose="020B0604020202020204" pitchFamily="34" charset="0"/>
              <a:buChar char="•"/>
            </a:pPr>
            <a:r>
              <a:rPr lang="hr-HR" sz="2100" dirty="0" smtClean="0">
                <a:solidFill>
                  <a:srgbClr val="111F8A"/>
                </a:solidFill>
              </a:rPr>
              <a:t>od </a:t>
            </a:r>
            <a:r>
              <a:rPr lang="hr-HR" sz="2100" dirty="0">
                <a:solidFill>
                  <a:srgbClr val="111F8A"/>
                </a:solidFill>
              </a:rPr>
              <a:t>ukupno </a:t>
            </a:r>
            <a:r>
              <a:rPr lang="hr-HR" sz="2100" b="1" dirty="0">
                <a:solidFill>
                  <a:srgbClr val="111F8A"/>
                </a:solidFill>
              </a:rPr>
              <a:t>173 JLS </a:t>
            </a:r>
            <a:r>
              <a:rPr lang="hr-HR" sz="2100" dirty="0">
                <a:solidFill>
                  <a:srgbClr val="111F8A"/>
                </a:solidFill>
              </a:rPr>
              <a:t>koje su prema </a:t>
            </a:r>
            <a:r>
              <a:rPr lang="hr-HR" sz="2100" dirty="0" smtClean="0">
                <a:solidFill>
                  <a:srgbClr val="111F8A"/>
                </a:solidFill>
              </a:rPr>
              <a:t>sadašnjem modelu </a:t>
            </a:r>
            <a:r>
              <a:rPr lang="hr-HR" sz="2100" dirty="0">
                <a:solidFill>
                  <a:srgbClr val="111F8A"/>
                </a:solidFill>
              </a:rPr>
              <a:t>razvrstane u III. skupinu (vrijednost indeksa između 75% i 100%), njih </a:t>
            </a:r>
            <a:r>
              <a:rPr lang="hr-HR" sz="2100" b="1" dirty="0">
                <a:solidFill>
                  <a:srgbClr val="111F8A"/>
                </a:solidFill>
              </a:rPr>
              <a:t>50</a:t>
            </a:r>
            <a:r>
              <a:rPr lang="hr-HR" sz="2100" dirty="0">
                <a:solidFill>
                  <a:srgbClr val="111F8A"/>
                </a:solidFill>
              </a:rPr>
              <a:t> bi prema </a:t>
            </a:r>
            <a:r>
              <a:rPr lang="hr-HR" sz="2100" dirty="0" smtClean="0">
                <a:solidFill>
                  <a:srgbClr val="111F8A"/>
                </a:solidFill>
              </a:rPr>
              <a:t>novom modelu </a:t>
            </a:r>
            <a:r>
              <a:rPr lang="hr-HR" sz="2100" dirty="0">
                <a:solidFill>
                  <a:srgbClr val="111F8A"/>
                </a:solidFill>
              </a:rPr>
              <a:t>ostvarile status </a:t>
            </a:r>
            <a:r>
              <a:rPr lang="hr-HR" sz="2100" dirty="0" smtClean="0">
                <a:solidFill>
                  <a:srgbClr val="111F8A"/>
                </a:solidFill>
              </a:rPr>
              <a:t>PP-a, </a:t>
            </a:r>
            <a:r>
              <a:rPr lang="hr-HR" sz="2100" dirty="0">
                <a:solidFill>
                  <a:srgbClr val="111F8A"/>
                </a:solidFill>
              </a:rPr>
              <a:t>a </a:t>
            </a:r>
            <a:r>
              <a:rPr lang="hr-HR" sz="2100" b="1" dirty="0">
                <a:solidFill>
                  <a:srgbClr val="111F8A"/>
                </a:solidFill>
              </a:rPr>
              <a:t>123 JLS</a:t>
            </a:r>
            <a:r>
              <a:rPr lang="hr-HR" sz="2100" dirty="0">
                <a:solidFill>
                  <a:srgbClr val="111F8A"/>
                </a:solidFill>
              </a:rPr>
              <a:t> bi bile razvrstane u iznadprosječne skupine razvijenosti (od toga 49 u V. skupinu, 54 u VI. skupinu, 19 u VII. skupinu i 1 u najrazvijeniju VIII. skupinu</a:t>
            </a:r>
            <a:r>
              <a:rPr lang="hr-HR" sz="2100" dirty="0" smtClean="0">
                <a:solidFill>
                  <a:srgbClr val="111F8A"/>
                </a:solidFill>
              </a:rPr>
              <a:t>)</a:t>
            </a:r>
          </a:p>
          <a:p>
            <a:pPr marL="800100" lvl="1" indent="-342900" algn="just">
              <a:lnSpc>
                <a:spcPct val="107000"/>
              </a:lnSpc>
              <a:buFont typeface="Arial" panose="020B0604020202020204" pitchFamily="34" charset="0"/>
              <a:buChar char="•"/>
            </a:pPr>
            <a:r>
              <a:rPr lang="hr-HR" sz="2100" b="1" dirty="0" smtClean="0">
                <a:solidFill>
                  <a:srgbClr val="111F8A"/>
                </a:solidFill>
              </a:rPr>
              <a:t>rezultati </a:t>
            </a:r>
            <a:r>
              <a:rPr lang="hr-HR" sz="2100" b="1" dirty="0">
                <a:solidFill>
                  <a:srgbClr val="111F8A"/>
                </a:solidFill>
              </a:rPr>
              <a:t>kategorizacije za županije </a:t>
            </a:r>
            <a:r>
              <a:rPr lang="hr-HR" sz="2100" dirty="0">
                <a:solidFill>
                  <a:srgbClr val="111F8A"/>
                </a:solidFill>
              </a:rPr>
              <a:t>pokazuju da prema novom modelu </a:t>
            </a:r>
            <a:r>
              <a:rPr lang="hr-HR" sz="2100" b="1" dirty="0" smtClean="0">
                <a:solidFill>
                  <a:srgbClr val="111F8A"/>
                </a:solidFill>
              </a:rPr>
              <a:t>1 </a:t>
            </a:r>
            <a:r>
              <a:rPr lang="hr-HR" sz="2100" b="1" dirty="0">
                <a:solidFill>
                  <a:srgbClr val="111F8A"/>
                </a:solidFill>
              </a:rPr>
              <a:t>županija </a:t>
            </a:r>
            <a:r>
              <a:rPr lang="hr-HR" sz="2100" b="1" dirty="0" smtClean="0">
                <a:solidFill>
                  <a:srgbClr val="111F8A"/>
                </a:solidFill>
              </a:rPr>
              <a:t>izlazi</a:t>
            </a:r>
            <a:r>
              <a:rPr lang="hr-HR" sz="2100" dirty="0" smtClean="0">
                <a:solidFill>
                  <a:srgbClr val="111F8A"/>
                </a:solidFill>
              </a:rPr>
              <a:t>, </a:t>
            </a:r>
            <a:r>
              <a:rPr lang="hr-HR" sz="2100" dirty="0">
                <a:solidFill>
                  <a:srgbClr val="111F8A"/>
                </a:solidFill>
              </a:rPr>
              <a:t>a </a:t>
            </a:r>
            <a:r>
              <a:rPr lang="hr-HR" sz="2100" b="1" dirty="0" smtClean="0">
                <a:solidFill>
                  <a:srgbClr val="111F8A"/>
                </a:solidFill>
              </a:rPr>
              <a:t>1 </a:t>
            </a:r>
            <a:r>
              <a:rPr lang="hr-HR" sz="2100" b="1" dirty="0">
                <a:solidFill>
                  <a:srgbClr val="111F8A"/>
                </a:solidFill>
              </a:rPr>
              <a:t>ulazi u sustav </a:t>
            </a:r>
            <a:r>
              <a:rPr lang="hr-HR" sz="2100" b="1" dirty="0" smtClean="0">
                <a:solidFill>
                  <a:srgbClr val="111F8A"/>
                </a:solidFill>
              </a:rPr>
              <a:t>PP-a</a:t>
            </a:r>
            <a:r>
              <a:rPr lang="hr-HR" sz="2100" dirty="0" smtClean="0">
                <a:solidFill>
                  <a:srgbClr val="111F8A"/>
                </a:solidFill>
              </a:rPr>
              <a:t>.</a:t>
            </a:r>
            <a:endParaRPr lang="hr-HR" sz="2100" dirty="0">
              <a:solidFill>
                <a:srgbClr val="111F8A"/>
              </a:solidFill>
            </a:endParaRPr>
          </a:p>
        </p:txBody>
      </p:sp>
    </p:spTree>
    <p:extLst>
      <p:ext uri="{BB962C8B-B14F-4D97-AF65-F5344CB8AC3E}">
        <p14:creationId xmlns:p14="http://schemas.microsoft.com/office/powerpoint/2010/main" val="21180974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POVEZNICA S NOVIM ZAKONIMA </a:t>
            </a:r>
            <a:endParaRPr lang="hr-HR" b="1" dirty="0"/>
          </a:p>
        </p:txBody>
      </p:sp>
      <p:sp>
        <p:nvSpPr>
          <p:cNvPr id="3" name="Content Placeholder 2"/>
          <p:cNvSpPr>
            <a:spLocks noGrp="1"/>
          </p:cNvSpPr>
          <p:nvPr>
            <p:ph idx="1"/>
          </p:nvPr>
        </p:nvSpPr>
        <p:spPr/>
        <p:txBody>
          <a:bodyPr/>
          <a:lstStyle/>
          <a:p>
            <a:r>
              <a:rPr lang="hr-HR" sz="2400" dirty="0">
                <a:solidFill>
                  <a:srgbClr val="111F8A"/>
                </a:solidFill>
                <a:latin typeface="Calibri" panose="020F0502020204030204" pitchFamily="34" charset="0"/>
                <a:cs typeface="Calibri" panose="020F0502020204030204" pitchFamily="34" charset="0"/>
              </a:rPr>
              <a:t>Potpomognuta </a:t>
            </a:r>
            <a:r>
              <a:rPr lang="hr-HR" sz="2400" dirty="0" smtClean="0">
                <a:solidFill>
                  <a:srgbClr val="111F8A"/>
                </a:solidFill>
                <a:latin typeface="Calibri" panose="020F0502020204030204" pitchFamily="34" charset="0"/>
                <a:cs typeface="Calibri" panose="020F0502020204030204" pitchFamily="34" charset="0"/>
              </a:rPr>
              <a:t>područja</a:t>
            </a:r>
          </a:p>
          <a:p>
            <a:pPr lvl="1"/>
            <a:r>
              <a:rPr lang="hr-HR" sz="2000" dirty="0" smtClean="0">
                <a:solidFill>
                  <a:srgbClr val="111F8A"/>
                </a:solidFill>
                <a:latin typeface="Calibri" panose="020F0502020204030204" pitchFamily="34" charset="0"/>
                <a:cs typeface="Calibri" panose="020F0502020204030204" pitchFamily="34" charset="0"/>
              </a:rPr>
              <a:t>upravljanje</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razvojem</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potpomognutih</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područja</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uređuje</a:t>
            </a:r>
            <a:r>
              <a:rPr lang="en-US" sz="2000" dirty="0" smtClean="0">
                <a:solidFill>
                  <a:srgbClr val="111F8A"/>
                </a:solidFill>
                <a:latin typeface="Calibri" panose="020F0502020204030204" pitchFamily="34" charset="0"/>
                <a:cs typeface="Calibri" panose="020F0502020204030204" pitchFamily="34" charset="0"/>
              </a:rPr>
              <a:t> se </a:t>
            </a:r>
            <a:r>
              <a:rPr lang="hr-HR" sz="2000" dirty="0" smtClean="0">
                <a:solidFill>
                  <a:srgbClr val="111F8A"/>
                </a:solidFill>
                <a:latin typeface="Calibri" panose="020F0502020204030204" pitchFamily="34" charset="0"/>
                <a:cs typeface="Calibri" panose="020F0502020204030204" pitchFamily="34" charset="0"/>
              </a:rPr>
              <a:t>posebnim</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zakonom</a:t>
            </a:r>
          </a:p>
          <a:p>
            <a:pPr lvl="1"/>
            <a:r>
              <a:rPr lang="hr-HR" sz="2000" dirty="0" smtClean="0">
                <a:solidFill>
                  <a:srgbClr val="111F8A"/>
                </a:solidFill>
                <a:latin typeface="Calibri" panose="020F0502020204030204" pitchFamily="34" charset="0"/>
                <a:cs typeface="Calibri" panose="020F0502020204030204" pitchFamily="34" charset="0"/>
              </a:rPr>
              <a:t>s obzirom na donošenje zakona </a:t>
            </a:r>
            <a:r>
              <a:rPr lang="en-US" sz="2000" dirty="0" smtClean="0">
                <a:solidFill>
                  <a:srgbClr val="111F8A"/>
                </a:solidFill>
                <a:latin typeface="Calibri" panose="020F0502020204030204" pitchFamily="34" charset="0"/>
                <a:cs typeface="Calibri" panose="020F0502020204030204" pitchFamily="34" charset="0"/>
              </a:rPr>
              <a:t>o </a:t>
            </a:r>
            <a:r>
              <a:rPr lang="hr-HR" sz="2000" dirty="0" smtClean="0">
                <a:solidFill>
                  <a:srgbClr val="111F8A"/>
                </a:solidFill>
                <a:latin typeface="Calibri" panose="020F0502020204030204" pitchFamily="34" charset="0"/>
                <a:cs typeface="Calibri" panose="020F0502020204030204" pitchFamily="34" charset="0"/>
              </a:rPr>
              <a:t>potpomognutim područjima, iz ZRR RH </a:t>
            </a:r>
            <a:r>
              <a:rPr lang="en-US" sz="2000" dirty="0" smtClean="0">
                <a:solidFill>
                  <a:srgbClr val="111F8A"/>
                </a:solidFill>
                <a:latin typeface="Calibri" panose="020F0502020204030204" pitchFamily="34" charset="0"/>
                <a:cs typeface="Calibri" panose="020F0502020204030204" pitchFamily="34" charset="0"/>
              </a:rPr>
              <a:t>se </a:t>
            </a:r>
            <a:r>
              <a:rPr lang="hr-HR" sz="2000" dirty="0" smtClean="0">
                <a:solidFill>
                  <a:srgbClr val="111F8A"/>
                </a:solidFill>
                <a:latin typeface="Calibri" panose="020F0502020204030204" pitchFamily="34" charset="0"/>
                <a:cs typeface="Calibri" panose="020F0502020204030204" pitchFamily="34" charset="0"/>
              </a:rPr>
              <a:t>brišu</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odredbe</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kojima</a:t>
            </a:r>
            <a:r>
              <a:rPr lang="en-US" sz="2000" dirty="0" smtClean="0">
                <a:solidFill>
                  <a:srgbClr val="111F8A"/>
                </a:solidFill>
                <a:latin typeface="Calibri" panose="020F0502020204030204" pitchFamily="34" charset="0"/>
                <a:cs typeface="Calibri" panose="020F0502020204030204" pitchFamily="34" charset="0"/>
              </a:rPr>
              <a:t> se </a:t>
            </a:r>
            <a:r>
              <a:rPr lang="hr-HR" sz="2000" dirty="0" smtClean="0">
                <a:solidFill>
                  <a:srgbClr val="111F8A"/>
                </a:solidFill>
                <a:latin typeface="Calibri" panose="020F0502020204030204" pitchFamily="34" charset="0"/>
                <a:cs typeface="Calibri" panose="020F0502020204030204" pitchFamily="34" charset="0"/>
              </a:rPr>
              <a:t>propisuju</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mjere</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za</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razvoj</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tih</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područja</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Šesti dio</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zakona</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koje</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će</a:t>
            </a:r>
            <a:r>
              <a:rPr lang="en-US" sz="2000" dirty="0" smtClean="0">
                <a:solidFill>
                  <a:srgbClr val="111F8A"/>
                </a:solidFill>
                <a:latin typeface="Calibri" panose="020F0502020204030204" pitchFamily="34" charset="0"/>
                <a:cs typeface="Calibri" panose="020F0502020204030204" pitchFamily="34" charset="0"/>
              </a:rPr>
              <a:t> se </a:t>
            </a:r>
            <a:r>
              <a:rPr lang="hr-HR" sz="2000" dirty="0" smtClean="0">
                <a:solidFill>
                  <a:srgbClr val="111F8A"/>
                </a:solidFill>
                <a:latin typeface="Calibri" panose="020F0502020204030204" pitchFamily="34" charset="0"/>
                <a:cs typeface="Calibri" panose="020F0502020204030204" pitchFamily="34" charset="0"/>
              </a:rPr>
              <a:t>uz</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odgovarajuće</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 prilagodbe</a:t>
            </a:r>
            <a:r>
              <a:rPr lang="en-US" sz="2000" dirty="0" smtClean="0">
                <a:solidFill>
                  <a:srgbClr val="111F8A"/>
                </a:solidFill>
                <a:latin typeface="Calibri" panose="020F0502020204030204" pitchFamily="34" charset="0"/>
                <a:cs typeface="Calibri" panose="020F0502020204030204" pitchFamily="34" charset="0"/>
              </a:rPr>
              <a:t> </a:t>
            </a:r>
            <a:r>
              <a:rPr lang="hr-HR" sz="2000" dirty="0" smtClean="0">
                <a:solidFill>
                  <a:srgbClr val="111F8A"/>
                </a:solidFill>
                <a:latin typeface="Calibri" panose="020F0502020204030204" pitchFamily="34" charset="0"/>
                <a:cs typeface="Calibri" panose="020F0502020204030204" pitchFamily="34" charset="0"/>
              </a:rPr>
              <a:t>prenijeti u novi zakon</a:t>
            </a:r>
            <a:endParaRPr lang="hr-HR" sz="2000" dirty="0">
              <a:solidFill>
                <a:srgbClr val="111F8A"/>
              </a:solidFill>
              <a:latin typeface="Calibri" panose="020F0502020204030204" pitchFamily="34" charset="0"/>
              <a:cs typeface="Calibri" panose="020F0502020204030204" pitchFamily="34" charset="0"/>
            </a:endParaRPr>
          </a:p>
          <a:p>
            <a:r>
              <a:rPr lang="hr-HR" sz="2400" dirty="0">
                <a:solidFill>
                  <a:srgbClr val="111F8A"/>
                </a:solidFill>
                <a:latin typeface="Calibri" panose="020F0502020204030204" pitchFamily="34" charset="0"/>
                <a:cs typeface="Calibri" panose="020F0502020204030204" pitchFamily="34" charset="0"/>
              </a:rPr>
              <a:t>Područja s razvojnim posebnostima</a:t>
            </a:r>
          </a:p>
          <a:p>
            <a:pPr lvl="1"/>
            <a:r>
              <a:rPr lang="hr-HR" sz="2000" dirty="0">
                <a:solidFill>
                  <a:srgbClr val="111F8A"/>
                </a:solidFill>
                <a:latin typeface="Calibri" panose="020F0502020204030204" pitchFamily="34" charset="0"/>
                <a:cs typeface="Calibri" panose="020F0502020204030204" pitchFamily="34" charset="0"/>
              </a:rPr>
              <a:t>izrijekom se proglašavaju otoci i brdsko-planinska područja; upravljanje njihovim razvojem uređuje se posebnim zakonima</a:t>
            </a:r>
          </a:p>
          <a:p>
            <a:pPr lvl="1"/>
            <a:r>
              <a:rPr lang="hr-HR" sz="2000" dirty="0">
                <a:solidFill>
                  <a:srgbClr val="111F8A"/>
                </a:solidFill>
                <a:latin typeface="Calibri" panose="020F0502020204030204" pitchFamily="34" charset="0"/>
                <a:cs typeface="Calibri" panose="020F0502020204030204" pitchFamily="34" charset="0"/>
              </a:rPr>
              <a:t>obvezuje se Vlada Republike Hrvatske voditi brigu o tome postoji li potreba da se takvima proglase i drugi dijelovi državnog teritorija  te predložiti Hrvatskom saboru donošenje odgovarajućih zakona</a:t>
            </a:r>
          </a:p>
          <a:p>
            <a:endParaRPr lang="hr-HR" dirty="0" smtClean="0"/>
          </a:p>
          <a:p>
            <a:endParaRPr lang="hr-HR" dirty="0"/>
          </a:p>
        </p:txBody>
      </p:sp>
    </p:spTree>
    <p:extLst>
      <p:ext uri="{BB962C8B-B14F-4D97-AF65-F5344CB8AC3E}">
        <p14:creationId xmlns:p14="http://schemas.microsoft.com/office/powerpoint/2010/main" val="30039482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14290"/>
            <a:ext cx="11260347" cy="857256"/>
          </a:xfrm>
        </p:spPr>
        <p:txBody>
          <a:bodyPr>
            <a:noAutofit/>
          </a:bodyPr>
          <a:lstStyle/>
          <a:p>
            <a:r>
              <a:rPr lang="hr-HR" sz="3600" b="1" dirty="0" smtClean="0">
                <a:latin typeface="Calibri" panose="020F0502020204030204" pitchFamily="34" charset="0"/>
                <a:cs typeface="Calibri" panose="020F0502020204030204" pitchFamily="34" charset="0"/>
              </a:rPr>
              <a:t>POSEBNE DUŽNOSTI SREDIŠNJIH TIJELA DRŽAVNE UPRAVE</a:t>
            </a:r>
            <a:endParaRPr lang="hr-HR" sz="3600" b="1"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609599" y="2007607"/>
            <a:ext cx="10972800" cy="4525963"/>
          </a:xfrm>
        </p:spPr>
        <p:txBody>
          <a:bodyPr>
            <a:normAutofit/>
          </a:bodyPr>
          <a:lstStyle/>
          <a:p>
            <a:pPr marL="457200" lvl="1" indent="0">
              <a:buNone/>
            </a:pPr>
            <a:endParaRPr lang="hr-HR" sz="2000" dirty="0" smtClean="0">
              <a:solidFill>
                <a:srgbClr val="111F8A"/>
              </a:solidFill>
              <a:latin typeface="Calibri" panose="020F0502020204030204" pitchFamily="34" charset="0"/>
              <a:cs typeface="Calibri" panose="020F0502020204030204" pitchFamily="34" charset="0"/>
            </a:endParaRPr>
          </a:p>
          <a:p>
            <a:pPr marL="457200" lvl="1" indent="0">
              <a:buNone/>
            </a:pPr>
            <a:r>
              <a:rPr lang="hr-HR" sz="2400" dirty="0" smtClean="0">
                <a:solidFill>
                  <a:srgbClr val="111F8A"/>
                </a:solidFill>
                <a:latin typeface="Calibri" panose="020F0502020204030204" pitchFamily="34" charset="0"/>
                <a:cs typeface="Calibri" panose="020F0502020204030204" pitchFamily="34" charset="0"/>
              </a:rPr>
              <a:t>Prilikom planiranja mjera i projekata za razvoj upravnog područja iz svoje nadležnosti trebaju voditi računa o njihovim učincima na razvoj potpomognutih područja i područja s razvojnim posebnostima </a:t>
            </a:r>
          </a:p>
        </p:txBody>
      </p:sp>
    </p:spTree>
    <p:extLst>
      <p:ext uri="{BB962C8B-B14F-4D97-AF65-F5344CB8AC3E}">
        <p14:creationId xmlns:p14="http://schemas.microsoft.com/office/powerpoint/2010/main" val="1202217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04333" y="2431439"/>
            <a:ext cx="10625666" cy="1362075"/>
          </a:xfrm>
        </p:spPr>
        <p:txBody>
          <a:bodyPr>
            <a:normAutofit fontScale="90000"/>
          </a:bodyPr>
          <a:lstStyle/>
          <a:p>
            <a:pPr algn="ctr"/>
            <a: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INFORMACIJA O PROVEDBI PROJEKTA SLAVONIJA, BARANJA I SRIJEM </a:t>
            </a:r>
            <a: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a:r>
            <a:b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a:r>
            <a:b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Gabrijela Žalac</a:t>
            </a:r>
            <a: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a:r>
            <a:br>
              <a:rPr lang="hr-HR"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endParaRPr lang="hr-HR" sz="1600"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endParaRPr>
          </a:p>
        </p:txBody>
      </p:sp>
    </p:spTree>
    <p:extLst>
      <p:ext uri="{BB962C8B-B14F-4D97-AF65-F5344CB8AC3E}">
        <p14:creationId xmlns:p14="http://schemas.microsoft.com/office/powerpoint/2010/main" val="38985642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RAZVOJNI SPORAZUM  - IZMJENA ČL. 23 </a:t>
            </a:r>
            <a:endParaRPr lang="hr-HR" b="1" dirty="0"/>
          </a:p>
        </p:txBody>
      </p:sp>
      <p:sp>
        <p:nvSpPr>
          <p:cNvPr id="3" name="Content Placeholder 2"/>
          <p:cNvSpPr>
            <a:spLocks noGrp="1"/>
          </p:cNvSpPr>
          <p:nvPr>
            <p:ph idx="1"/>
          </p:nvPr>
        </p:nvSpPr>
        <p:spPr>
          <a:xfrm>
            <a:off x="252248" y="1615967"/>
            <a:ext cx="11330152" cy="5242033"/>
          </a:xfrm>
        </p:spPr>
        <p:txBody>
          <a:bodyPr>
            <a:noAutofit/>
          </a:bodyPr>
          <a:lstStyle/>
          <a:p>
            <a:pPr marL="0" indent="0">
              <a:buNone/>
            </a:pPr>
            <a:r>
              <a:rPr lang="hr-HR" sz="1600" dirty="0" smtClean="0">
                <a:solidFill>
                  <a:srgbClr val="111F8A"/>
                </a:solidFill>
              </a:rPr>
              <a:t>(</a:t>
            </a:r>
            <a:r>
              <a:rPr lang="hr-HR" sz="1600" dirty="0">
                <a:solidFill>
                  <a:srgbClr val="111F8A"/>
                </a:solidFill>
              </a:rPr>
              <a:t>1) Radi provedbe ovoga Zakona i učinkovite koordinacije politike regionalnog razvoja može se sklopiti razvojni sporazum za područje </a:t>
            </a:r>
            <a:r>
              <a:rPr lang="hr-HR" sz="1600" b="1" dirty="0">
                <a:solidFill>
                  <a:srgbClr val="111F8A"/>
                </a:solidFill>
              </a:rPr>
              <a:t>najmanje tri jedinice područne (regionalne) samouprave </a:t>
            </a:r>
            <a:r>
              <a:rPr lang="hr-HR" sz="1600" dirty="0">
                <a:solidFill>
                  <a:srgbClr val="111F8A"/>
                </a:solidFill>
              </a:rPr>
              <a:t>(u daljnjem tekstu: razvojni sporazum).</a:t>
            </a:r>
          </a:p>
          <a:p>
            <a:pPr marL="0" indent="0">
              <a:buNone/>
            </a:pPr>
            <a:endParaRPr lang="hr-HR" sz="1600" dirty="0" smtClean="0">
              <a:solidFill>
                <a:srgbClr val="111F8A"/>
              </a:solidFill>
            </a:endParaRPr>
          </a:p>
          <a:p>
            <a:pPr marL="0" indent="0">
              <a:buNone/>
            </a:pPr>
            <a:r>
              <a:rPr lang="hr-HR" sz="1600" dirty="0" smtClean="0">
                <a:solidFill>
                  <a:srgbClr val="111F8A"/>
                </a:solidFill>
              </a:rPr>
              <a:t>(</a:t>
            </a:r>
            <a:r>
              <a:rPr lang="hr-HR" sz="1600" dirty="0">
                <a:solidFill>
                  <a:srgbClr val="111F8A"/>
                </a:solidFill>
              </a:rPr>
              <a:t>2) Razvojnim sporazumom </a:t>
            </a:r>
            <a:r>
              <a:rPr lang="hr-HR" sz="1600" b="1" dirty="0">
                <a:solidFill>
                  <a:srgbClr val="111F8A"/>
                </a:solidFill>
              </a:rPr>
              <a:t>usuglašavaju se prioriteti razvoja državne i područne (regionalne)  razine, utvrđuju se strateški projekti regionalnog razvoja</a:t>
            </a:r>
            <a:r>
              <a:rPr lang="hr-HR" sz="1600" dirty="0">
                <a:solidFill>
                  <a:srgbClr val="111F8A"/>
                </a:solidFill>
              </a:rPr>
              <a:t> koji pridonose razvoju područja za koje se sklapa razvojni sporazum te se planiraju sredstva za njegovu provedbu.</a:t>
            </a:r>
          </a:p>
          <a:p>
            <a:pPr marL="0" indent="0">
              <a:buNone/>
            </a:pPr>
            <a:endParaRPr lang="hr-HR" sz="1600" dirty="0">
              <a:solidFill>
                <a:srgbClr val="111F8A"/>
              </a:solidFill>
            </a:endParaRPr>
          </a:p>
          <a:p>
            <a:pPr marL="0" indent="0">
              <a:buNone/>
            </a:pPr>
            <a:r>
              <a:rPr lang="hr-HR" sz="1600" dirty="0">
                <a:solidFill>
                  <a:srgbClr val="111F8A"/>
                </a:solidFill>
              </a:rPr>
              <a:t>(3) Razvojni </a:t>
            </a:r>
            <a:r>
              <a:rPr lang="hr-HR" sz="1600" b="1" dirty="0">
                <a:solidFill>
                  <a:srgbClr val="111F8A"/>
                </a:solidFill>
              </a:rPr>
              <a:t>sporazum sklapaju Ministarstvo </a:t>
            </a:r>
            <a:r>
              <a:rPr lang="hr-HR" sz="1600" dirty="0">
                <a:solidFill>
                  <a:srgbClr val="111F8A"/>
                </a:solidFill>
              </a:rPr>
              <a:t>kao nositelj politike regionalnog razvoja središnje razine i </a:t>
            </a:r>
            <a:r>
              <a:rPr lang="hr-HR" sz="1600" b="1" dirty="0">
                <a:solidFill>
                  <a:srgbClr val="111F8A"/>
                </a:solidFill>
              </a:rPr>
              <a:t>jedinice područne (regionalne) samouprave s područja za koje se on sklapa</a:t>
            </a:r>
            <a:r>
              <a:rPr lang="hr-HR" sz="1600" dirty="0">
                <a:solidFill>
                  <a:srgbClr val="111F8A"/>
                </a:solidFill>
              </a:rPr>
              <a:t>. Razvojni sporazum sklapa se na temelju planskih dokumenata politike regionalnog razvoja iz članka 12. i 13. ovoga Zakona.</a:t>
            </a:r>
          </a:p>
          <a:p>
            <a:pPr marL="0" indent="0">
              <a:buNone/>
            </a:pPr>
            <a:endParaRPr lang="hr-HR" sz="1600" dirty="0">
              <a:solidFill>
                <a:srgbClr val="111F8A"/>
              </a:solidFill>
            </a:endParaRPr>
          </a:p>
          <a:p>
            <a:pPr marL="0" indent="0">
              <a:buNone/>
            </a:pPr>
            <a:r>
              <a:rPr lang="hr-HR" sz="1600" dirty="0">
                <a:solidFill>
                  <a:srgbClr val="111F8A"/>
                </a:solidFill>
              </a:rPr>
              <a:t>(4) </a:t>
            </a:r>
            <a:r>
              <a:rPr lang="hr-HR" sz="1600" b="1" dirty="0">
                <a:solidFill>
                  <a:srgbClr val="111F8A"/>
                </a:solidFill>
              </a:rPr>
              <a:t>Na </a:t>
            </a:r>
            <a:r>
              <a:rPr lang="hr-HR" sz="1600" b="1" dirty="0" smtClean="0">
                <a:solidFill>
                  <a:srgbClr val="111F8A"/>
                </a:solidFill>
              </a:rPr>
              <a:t>poziv Ministarstva </a:t>
            </a:r>
            <a:r>
              <a:rPr lang="hr-HR" sz="1600" dirty="0">
                <a:solidFill>
                  <a:srgbClr val="111F8A"/>
                </a:solidFill>
              </a:rPr>
              <a:t>razvojnom sporazumu </a:t>
            </a:r>
            <a:r>
              <a:rPr lang="hr-HR" sz="1600" b="1" dirty="0">
                <a:solidFill>
                  <a:srgbClr val="111F8A"/>
                </a:solidFill>
              </a:rPr>
              <a:t>mogu se priključiti i druga tijela državne uprave i javnopravna tijela </a:t>
            </a:r>
            <a:r>
              <a:rPr lang="hr-HR" sz="1600" dirty="0">
                <a:solidFill>
                  <a:srgbClr val="111F8A"/>
                </a:solidFill>
              </a:rPr>
              <a:t>koja svojim djelovanjem mogu znatnije pridonijeti ostvarivanju ciljeva politike regionalnog razvoja u području za koje se sklapa razvojni sporazum.</a:t>
            </a:r>
          </a:p>
          <a:p>
            <a:pPr marL="0" indent="0">
              <a:buNone/>
            </a:pPr>
            <a:endParaRPr lang="hr-HR" sz="1600" dirty="0">
              <a:solidFill>
                <a:srgbClr val="111F8A"/>
              </a:solidFill>
            </a:endParaRPr>
          </a:p>
          <a:p>
            <a:pPr marL="0" indent="0">
              <a:buNone/>
            </a:pPr>
            <a:r>
              <a:rPr lang="hr-HR" sz="1600" dirty="0">
                <a:solidFill>
                  <a:srgbClr val="111F8A"/>
                </a:solidFill>
              </a:rPr>
              <a:t>(5) Obavljanje administrativnih i stručnih poslova vezanih uz pripremu razvojnog sporazuma koordinira Ministarstvo.</a:t>
            </a:r>
          </a:p>
          <a:p>
            <a:pPr marL="0" indent="0">
              <a:buNone/>
            </a:pPr>
            <a:endParaRPr lang="hr-HR" sz="1600" dirty="0">
              <a:solidFill>
                <a:srgbClr val="111F8A"/>
              </a:solidFill>
            </a:endParaRPr>
          </a:p>
          <a:p>
            <a:pPr marL="0" indent="0">
              <a:buNone/>
            </a:pPr>
            <a:r>
              <a:rPr lang="hr-HR" sz="1600" dirty="0">
                <a:solidFill>
                  <a:srgbClr val="111F8A"/>
                </a:solidFill>
              </a:rPr>
              <a:t>(6) Sadržaj te postupak izrade i sklapanja razvojnog sporazuma propisuje ministar pravilnikom.“</a:t>
            </a:r>
          </a:p>
        </p:txBody>
      </p:sp>
    </p:spTree>
    <p:extLst>
      <p:ext uri="{BB962C8B-B14F-4D97-AF65-F5344CB8AC3E}">
        <p14:creationId xmlns:p14="http://schemas.microsoft.com/office/powerpoint/2010/main" val="38135679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29311" y="2855779"/>
            <a:ext cx="9353556" cy="1362075"/>
          </a:xfrm>
        </p:spPr>
        <p:txBody>
          <a:bodyPr>
            <a:normAutofit fontScale="90000"/>
          </a:bodyPr>
          <a:lstStyle/>
          <a:p>
            <a:pPr algn="ctr"/>
            <a:r>
              <a:rPr lang="hr-HR" sz="4900" dirty="0">
                <a:solidFill>
                  <a:srgbClr val="303D8C"/>
                </a:solidFill>
                <a:latin typeface="Arial" panose="020B0604020202020204" pitchFamily="34" charset="0"/>
                <a:ea typeface="+mn-ea"/>
                <a:cs typeface="Arial" panose="020B0604020202020204" pitchFamily="34" charset="0"/>
              </a:rPr>
              <a:t>RAZVOJNI </a:t>
            </a:r>
            <a:r>
              <a:rPr lang="hr-HR" sz="4900" dirty="0">
                <a:solidFill>
                  <a:srgbClr val="303D8C"/>
                </a:solidFill>
                <a:latin typeface="Arial" panose="020B0604020202020204" pitchFamily="34" charset="0"/>
                <a:ea typeface="+mn-ea"/>
                <a:cs typeface="Arial" panose="020B0604020202020204" pitchFamily="34" charset="0"/>
              </a:rPr>
              <a:t>SPORAZUM SLAVONIJE, BARANJE I </a:t>
            </a:r>
            <a:r>
              <a:rPr lang="hr-HR" sz="4900" dirty="0">
                <a:solidFill>
                  <a:srgbClr val="303D8C"/>
                </a:solidFill>
                <a:latin typeface="Arial" panose="020B0604020202020204" pitchFamily="34" charset="0"/>
                <a:ea typeface="+mn-ea"/>
                <a:cs typeface="Arial" panose="020B0604020202020204" pitchFamily="34" charset="0"/>
              </a:rPr>
              <a:t>SRIJEMA</a:t>
            </a:r>
            <a: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a:r>
            <a:b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t/>
            </a:r>
            <a:br>
              <a:rPr lang="hr-HR" cap="none" dirty="0" smtClean="0">
                <a:solidFill>
                  <a:srgbClr val="303D8C"/>
                </a:solidFill>
                <a:latin typeface="Segoe UI Black" panose="020B0A02040204020203" pitchFamily="34" charset="0"/>
                <a:ea typeface="Segoe UI Black" panose="020B0A02040204020203" pitchFamily="34" charset="0"/>
                <a:cs typeface="Segoe UI Black" panose="020B0A02040204020203" pitchFamily="34" charset="0"/>
              </a:rPr>
            </a:br>
            <a:endParaRPr lang="hr-HR" sz="1600" cap="none" dirty="0">
              <a:solidFill>
                <a:srgbClr val="303D8C"/>
              </a:solidFill>
              <a:latin typeface="Segoe UI Black" panose="020B0A02040204020203" pitchFamily="34" charset="0"/>
              <a:ea typeface="Segoe UI Black" panose="020B0A02040204020203" pitchFamily="34" charset="0"/>
              <a:cs typeface="Segoe UI Black" panose="020B0A02040204020203" pitchFamily="34" charset="0"/>
            </a:endParaRPr>
          </a:p>
        </p:txBody>
      </p:sp>
    </p:spTree>
    <p:extLst>
      <p:ext uri="{BB962C8B-B14F-4D97-AF65-F5344CB8AC3E}">
        <p14:creationId xmlns:p14="http://schemas.microsoft.com/office/powerpoint/2010/main" val="7941577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pl-PL" b="1" dirty="0"/>
              <a:t>Projekt tehničke pomoći</a:t>
            </a:r>
            <a:endParaRPr lang="hr-HR" b="1" dirty="0"/>
          </a:p>
        </p:txBody>
      </p:sp>
      <p:graphicFrame>
        <p:nvGraphicFramePr>
          <p:cNvPr id="5" name="Table 4"/>
          <p:cNvGraphicFramePr>
            <a:graphicFrameLocks noGrp="1"/>
          </p:cNvGraphicFramePr>
          <p:nvPr>
            <p:extLst/>
          </p:nvPr>
        </p:nvGraphicFramePr>
        <p:xfrm>
          <a:off x="793687" y="1527050"/>
          <a:ext cx="10604625" cy="4632876"/>
        </p:xfrm>
        <a:graphic>
          <a:graphicData uri="http://schemas.openxmlformats.org/drawingml/2006/table">
            <a:tbl>
              <a:tblPr firstRow="1" bandRow="1">
                <a:tableStyleId>{5C22544A-7EE6-4342-B048-85BDC9FD1C3A}</a:tableStyleId>
              </a:tblPr>
              <a:tblGrid>
                <a:gridCol w="1871680">
                  <a:extLst>
                    <a:ext uri="{9D8B030D-6E8A-4147-A177-3AD203B41FA5}">
                      <a16:colId xmlns:a16="http://schemas.microsoft.com/office/drawing/2014/main" xmlns="" val="20000"/>
                    </a:ext>
                  </a:extLst>
                </a:gridCol>
                <a:gridCol w="8732945">
                  <a:extLst>
                    <a:ext uri="{9D8B030D-6E8A-4147-A177-3AD203B41FA5}">
                      <a16:colId xmlns:a16="http://schemas.microsoft.com/office/drawing/2014/main" xmlns="" val="20001"/>
                    </a:ext>
                  </a:extLst>
                </a:gridCol>
              </a:tblGrid>
              <a:tr h="706867">
                <a:tc>
                  <a:txBody>
                    <a:bodyPr/>
                    <a:lstStyle/>
                    <a:p>
                      <a:pPr algn="just">
                        <a:lnSpc>
                          <a:spcPct val="107000"/>
                        </a:lnSpc>
                        <a:spcAft>
                          <a:spcPts val="0"/>
                        </a:spcAft>
                      </a:pPr>
                      <a:r>
                        <a:rPr lang="hr-HR" sz="1800" b="1" kern="1200" dirty="0">
                          <a:solidFill>
                            <a:schemeClr val="bg1"/>
                          </a:solidFill>
                          <a:effectLst/>
                        </a:rPr>
                        <a:t>Naziv projekta</a:t>
                      </a:r>
                      <a:endParaRPr lang="hr-HR"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284" marR="36284" marT="5039" marB="0" anchor="ctr">
                    <a:solidFill>
                      <a:srgbClr val="F68D36"/>
                    </a:solidFill>
                  </a:tcPr>
                </a:tc>
                <a:tc>
                  <a:txBody>
                    <a:bodyPr/>
                    <a:lstStyle/>
                    <a:p>
                      <a:pPr algn="just">
                        <a:lnSpc>
                          <a:spcPct val="107000"/>
                        </a:lnSpc>
                        <a:spcAft>
                          <a:spcPts val="0"/>
                        </a:spcAft>
                      </a:pPr>
                      <a:r>
                        <a:rPr lang="hr-HR" sz="1800" b="1" kern="1200" dirty="0">
                          <a:solidFill>
                            <a:schemeClr val="bg1"/>
                          </a:solidFill>
                          <a:effectLst/>
                        </a:rPr>
                        <a:t>Tehnička pomoć u razradi </a:t>
                      </a:r>
                      <a:r>
                        <a:rPr lang="hr-HR" sz="1800" b="1" kern="1200" dirty="0" smtClean="0">
                          <a:solidFill>
                            <a:schemeClr val="bg1"/>
                          </a:solidFill>
                          <a:effectLst/>
                        </a:rPr>
                        <a:t>metodologije </a:t>
                      </a:r>
                      <a:r>
                        <a:rPr lang="hr-HR" sz="1800" b="1" kern="1200" dirty="0">
                          <a:solidFill>
                            <a:schemeClr val="bg1"/>
                          </a:solidFill>
                          <a:effectLst/>
                        </a:rPr>
                        <a:t>izrade, obveznog sadržaja i postupka sklapanja razvojnog sporazuma te stručna podrška u izradi prvog razvojnog sporazuma</a:t>
                      </a:r>
                      <a:endParaRPr lang="hr-HR"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284" marR="36284" marT="5039" marB="0" anchor="ctr">
                    <a:solidFill>
                      <a:srgbClr val="F68D36"/>
                    </a:solidFill>
                  </a:tcPr>
                </a:tc>
                <a:extLst>
                  <a:ext uri="{0D108BD9-81ED-4DB2-BD59-A6C34878D82A}">
                    <a16:rowId xmlns:a16="http://schemas.microsoft.com/office/drawing/2014/main" xmlns="" val="10000"/>
                  </a:ext>
                </a:extLst>
              </a:tr>
              <a:tr h="690352">
                <a:tc>
                  <a:txBody>
                    <a:bodyPr/>
                    <a:lstStyle/>
                    <a:p>
                      <a:pPr algn="just">
                        <a:lnSpc>
                          <a:spcPct val="107000"/>
                        </a:lnSpc>
                        <a:spcAft>
                          <a:spcPts val="0"/>
                        </a:spcAft>
                      </a:pPr>
                      <a:r>
                        <a:rPr lang="hr-HR" sz="1800" b="1" kern="1200" dirty="0">
                          <a:solidFill>
                            <a:schemeClr val="bg1"/>
                          </a:solidFill>
                          <a:effectLst/>
                        </a:rPr>
                        <a:t>Cilj projekta</a:t>
                      </a:r>
                      <a:endParaRPr lang="hr-HR"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284" marR="36284" marT="5039" marB="0" anchor="ctr">
                    <a:solidFill>
                      <a:srgbClr val="F68D36"/>
                    </a:solidFill>
                  </a:tcPr>
                </a:tc>
                <a:tc>
                  <a:txBody>
                    <a:bodyPr/>
                    <a:lstStyle/>
                    <a:p>
                      <a:pPr algn="just">
                        <a:lnSpc>
                          <a:spcPct val="107000"/>
                        </a:lnSpc>
                        <a:spcAft>
                          <a:spcPts val="0"/>
                        </a:spcAft>
                      </a:pPr>
                      <a:r>
                        <a:rPr lang="hr-HR" sz="1800" b="1" kern="1200" dirty="0">
                          <a:solidFill>
                            <a:schemeClr val="bg1"/>
                          </a:solidFill>
                          <a:effectLst/>
                        </a:rPr>
                        <a:t>Pomoć MRRFEU u razradi metodologije izrade, obveznog sadržaja i postupka sklapanja razvojnog sporazuma te stručna podrška u izradi prvog razvojnog sporazuma.</a:t>
                      </a:r>
                      <a:endParaRPr lang="hr-HR" sz="1800" b="1" dirty="0">
                        <a:solidFill>
                          <a:schemeClr val="bg1"/>
                        </a:solidFill>
                        <a:effectLst/>
                      </a:endParaRPr>
                    </a:p>
                    <a:p>
                      <a:pPr algn="just">
                        <a:lnSpc>
                          <a:spcPct val="107000"/>
                        </a:lnSpc>
                        <a:spcAft>
                          <a:spcPts val="0"/>
                        </a:spcAft>
                      </a:pPr>
                      <a:r>
                        <a:rPr lang="hr-HR" sz="1800" b="1" kern="1200" dirty="0">
                          <a:solidFill>
                            <a:schemeClr val="bg1"/>
                          </a:solidFill>
                          <a:effectLst/>
                        </a:rPr>
                        <a:t> </a:t>
                      </a:r>
                      <a:endParaRPr lang="hr-HR"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284" marR="36284" marT="5039" marB="0" anchor="ctr">
                    <a:solidFill>
                      <a:srgbClr val="F68D36"/>
                    </a:solidFill>
                  </a:tcPr>
                </a:tc>
                <a:extLst>
                  <a:ext uri="{0D108BD9-81ED-4DB2-BD59-A6C34878D82A}">
                    <a16:rowId xmlns:a16="http://schemas.microsoft.com/office/drawing/2014/main" xmlns="" val="10001"/>
                  </a:ext>
                </a:extLst>
              </a:tr>
              <a:tr h="641704">
                <a:tc>
                  <a:txBody>
                    <a:bodyPr/>
                    <a:lstStyle/>
                    <a:p>
                      <a:pPr algn="just">
                        <a:lnSpc>
                          <a:spcPct val="107000"/>
                        </a:lnSpc>
                        <a:spcAft>
                          <a:spcPts val="0"/>
                        </a:spcAft>
                      </a:pPr>
                      <a:r>
                        <a:rPr lang="hr-HR" sz="1800" b="1" kern="1200">
                          <a:solidFill>
                            <a:schemeClr val="bg1"/>
                          </a:solidFill>
                          <a:effectLst/>
                        </a:rPr>
                        <a:t>Trajanje  projekta</a:t>
                      </a:r>
                      <a:endParaRPr lang="hr-HR" sz="18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284" marR="36284" marT="5039" marB="0" anchor="ctr">
                    <a:solidFill>
                      <a:srgbClr val="F68D36"/>
                    </a:solidFill>
                  </a:tcPr>
                </a:tc>
                <a:tc>
                  <a:txBody>
                    <a:bodyPr/>
                    <a:lstStyle/>
                    <a:p>
                      <a:pPr algn="just">
                        <a:lnSpc>
                          <a:spcPct val="107000"/>
                        </a:lnSpc>
                        <a:spcAft>
                          <a:spcPts val="0"/>
                        </a:spcAft>
                      </a:pPr>
                      <a:r>
                        <a:rPr lang="hr-HR" sz="1800" b="1" kern="1200" dirty="0">
                          <a:solidFill>
                            <a:schemeClr val="bg1"/>
                          </a:solidFill>
                          <a:effectLst/>
                        </a:rPr>
                        <a:t>6 mjeseci (veljača 2018.)</a:t>
                      </a:r>
                      <a:endParaRPr lang="hr-HR"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284" marR="36284" marT="5039" marB="0" anchor="ctr">
                    <a:solidFill>
                      <a:srgbClr val="F68D36"/>
                    </a:solidFill>
                  </a:tcPr>
                </a:tc>
                <a:extLst>
                  <a:ext uri="{0D108BD9-81ED-4DB2-BD59-A6C34878D82A}">
                    <a16:rowId xmlns:a16="http://schemas.microsoft.com/office/drawing/2014/main" xmlns="" val="10002"/>
                  </a:ext>
                </a:extLst>
              </a:tr>
              <a:tr h="926251">
                <a:tc>
                  <a:txBody>
                    <a:bodyPr/>
                    <a:lstStyle/>
                    <a:p>
                      <a:pPr algn="just">
                        <a:lnSpc>
                          <a:spcPct val="107000"/>
                        </a:lnSpc>
                        <a:spcAft>
                          <a:spcPts val="0"/>
                        </a:spcAft>
                      </a:pPr>
                      <a:r>
                        <a:rPr lang="hr-HR" sz="1800" b="1" kern="1200">
                          <a:solidFill>
                            <a:schemeClr val="bg1"/>
                          </a:solidFill>
                          <a:effectLst/>
                        </a:rPr>
                        <a:t>Fokus projekta</a:t>
                      </a:r>
                      <a:endParaRPr lang="hr-HR" sz="18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284" marR="36284" marT="5039" marB="0" anchor="ctr">
                    <a:solidFill>
                      <a:srgbClr val="F68D36"/>
                    </a:solidFill>
                  </a:tcPr>
                </a:tc>
                <a:tc>
                  <a:txBody>
                    <a:bodyPr/>
                    <a:lstStyle/>
                    <a:p>
                      <a:pPr marL="342900" lvl="0" indent="-342900" algn="just">
                        <a:lnSpc>
                          <a:spcPct val="107000"/>
                        </a:lnSpc>
                        <a:spcAft>
                          <a:spcPts val="0"/>
                        </a:spcAft>
                        <a:buFont typeface="Symbol" panose="05050102010706020507" pitchFamily="18" charset="2"/>
                        <a:buChar char=""/>
                      </a:pPr>
                      <a:r>
                        <a:rPr lang="hr-HR" sz="1800" b="1" kern="1200" dirty="0">
                          <a:solidFill>
                            <a:schemeClr val="bg1"/>
                          </a:solidFill>
                          <a:effectLst/>
                        </a:rPr>
                        <a:t>Razrada metodologije izrade i provedbe razvojnog sporazuma</a:t>
                      </a:r>
                      <a:endParaRPr lang="hr-HR" sz="1800" b="1" dirty="0">
                        <a:solidFill>
                          <a:schemeClr val="bg1"/>
                        </a:solidFill>
                        <a:effectLst/>
                      </a:endParaRPr>
                    </a:p>
                    <a:p>
                      <a:pPr marL="342900" lvl="0" indent="-342900" algn="just">
                        <a:lnSpc>
                          <a:spcPct val="107000"/>
                        </a:lnSpc>
                        <a:spcAft>
                          <a:spcPts val="0"/>
                        </a:spcAft>
                        <a:buFont typeface="Symbol" panose="05050102010706020507" pitchFamily="18" charset="2"/>
                        <a:buChar char=""/>
                      </a:pPr>
                      <a:r>
                        <a:rPr lang="hr-HR" sz="1800" b="1" kern="1200" dirty="0">
                          <a:solidFill>
                            <a:schemeClr val="bg1"/>
                          </a:solidFill>
                          <a:effectLst/>
                        </a:rPr>
                        <a:t>Stručna podrška MRRFEU u izradi prvog (pilot) razvojnog sporazuma</a:t>
                      </a:r>
                      <a:endParaRPr lang="hr-HR"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284" marR="36284" marT="5039" marB="0" anchor="ctr">
                    <a:solidFill>
                      <a:srgbClr val="F68D36"/>
                    </a:solidFill>
                  </a:tcPr>
                </a:tc>
                <a:extLst>
                  <a:ext uri="{0D108BD9-81ED-4DB2-BD59-A6C34878D82A}">
                    <a16:rowId xmlns:a16="http://schemas.microsoft.com/office/drawing/2014/main" xmlns="" val="10003"/>
                  </a:ext>
                </a:extLst>
              </a:tr>
              <a:tr h="1040344">
                <a:tc>
                  <a:txBody>
                    <a:bodyPr/>
                    <a:lstStyle/>
                    <a:p>
                      <a:pPr algn="just">
                        <a:lnSpc>
                          <a:spcPct val="107000"/>
                        </a:lnSpc>
                        <a:spcAft>
                          <a:spcPts val="0"/>
                        </a:spcAft>
                      </a:pPr>
                      <a:r>
                        <a:rPr lang="hr-HR" sz="1800" b="1" kern="1200">
                          <a:solidFill>
                            <a:schemeClr val="bg1"/>
                          </a:solidFill>
                          <a:effectLst/>
                        </a:rPr>
                        <a:t>Očekivani rezultati</a:t>
                      </a:r>
                      <a:endParaRPr lang="hr-HR" sz="18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284" marR="36284" marT="5039" marB="0" anchor="ctr">
                    <a:solidFill>
                      <a:srgbClr val="F68D36"/>
                    </a:solidFill>
                  </a:tcPr>
                </a:tc>
                <a:tc>
                  <a:txBody>
                    <a:bodyPr/>
                    <a:lstStyle/>
                    <a:p>
                      <a:pPr marL="342900" lvl="0" indent="-342900" algn="just">
                        <a:lnSpc>
                          <a:spcPct val="107000"/>
                        </a:lnSpc>
                        <a:spcAft>
                          <a:spcPts val="0"/>
                        </a:spcAft>
                        <a:buFont typeface="Symbol" panose="05050102010706020507" pitchFamily="18" charset="2"/>
                        <a:buChar char=""/>
                      </a:pPr>
                      <a:r>
                        <a:rPr lang="hr-HR" sz="1800" b="1" kern="1200" dirty="0">
                          <a:solidFill>
                            <a:schemeClr val="bg1"/>
                          </a:solidFill>
                          <a:effectLst/>
                        </a:rPr>
                        <a:t>Razrađena cjelovita metodologija izrade, provedbe, praćenja provedbe i izvještavanja o provedbi razvojnog sporazuma</a:t>
                      </a:r>
                      <a:endParaRPr lang="hr-HR" sz="1800" b="1" dirty="0">
                        <a:solidFill>
                          <a:schemeClr val="bg1"/>
                        </a:solidFill>
                        <a:effectLst/>
                      </a:endParaRPr>
                    </a:p>
                    <a:p>
                      <a:pPr marL="342900" lvl="0" indent="-342900" algn="just">
                        <a:lnSpc>
                          <a:spcPct val="107000"/>
                        </a:lnSpc>
                        <a:spcAft>
                          <a:spcPts val="0"/>
                        </a:spcAft>
                        <a:buFont typeface="Symbol" panose="05050102010706020507" pitchFamily="18" charset="2"/>
                        <a:buChar char=""/>
                      </a:pPr>
                      <a:r>
                        <a:rPr lang="hr-HR" sz="1800" b="1" kern="1200" dirty="0">
                          <a:solidFill>
                            <a:schemeClr val="bg1"/>
                          </a:solidFill>
                          <a:effectLst/>
                        </a:rPr>
                        <a:t>Definirana prioritetna područja intervencije i razvojni projekti od strateškog interesa za regionalni razvoj 5 slavonskih županija</a:t>
                      </a:r>
                      <a:endParaRPr lang="hr-HR" sz="1800" b="1" dirty="0">
                        <a:solidFill>
                          <a:schemeClr val="bg1"/>
                        </a:solidFill>
                        <a:effectLst/>
                      </a:endParaRPr>
                    </a:p>
                    <a:p>
                      <a:pPr marL="342900" lvl="0" indent="-342900" algn="just">
                        <a:lnSpc>
                          <a:spcPct val="107000"/>
                        </a:lnSpc>
                        <a:spcAft>
                          <a:spcPts val="0"/>
                        </a:spcAft>
                        <a:buFont typeface="Symbol" panose="05050102010706020507" pitchFamily="18" charset="2"/>
                        <a:buChar char=""/>
                      </a:pPr>
                      <a:r>
                        <a:rPr lang="hr-HR" sz="1800" b="1" kern="1200" dirty="0">
                          <a:solidFill>
                            <a:schemeClr val="bg1"/>
                          </a:solidFill>
                          <a:effectLst/>
                        </a:rPr>
                        <a:t>Izrađen razvojni sporazum za područje 5 slavonskih županija</a:t>
                      </a:r>
                      <a:endParaRPr lang="hr-HR"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284" marR="36284" marT="5039" marB="0" anchor="ctr">
                    <a:solidFill>
                      <a:srgbClr val="F68D36"/>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35449872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Pojmovnik</a:t>
            </a:r>
            <a:endParaRPr lang="hr-HR" b="1" dirty="0"/>
          </a:p>
        </p:txBody>
      </p:sp>
      <p:graphicFrame>
        <p:nvGraphicFramePr>
          <p:cNvPr id="11" name="Table 10"/>
          <p:cNvGraphicFramePr>
            <a:graphicFrameLocks noGrp="1"/>
          </p:cNvGraphicFramePr>
          <p:nvPr>
            <p:extLst/>
          </p:nvPr>
        </p:nvGraphicFramePr>
        <p:xfrm>
          <a:off x="1018674" y="1540042"/>
          <a:ext cx="10563726" cy="4836694"/>
        </p:xfrm>
        <a:graphic>
          <a:graphicData uri="http://schemas.openxmlformats.org/drawingml/2006/table">
            <a:tbl>
              <a:tblPr firstRow="1" bandRow="1">
                <a:tableStyleId>{5C22544A-7EE6-4342-B048-85BDC9FD1C3A}</a:tableStyleId>
              </a:tblPr>
              <a:tblGrid>
                <a:gridCol w="1518536">
                  <a:extLst>
                    <a:ext uri="{9D8B030D-6E8A-4147-A177-3AD203B41FA5}">
                      <a16:colId xmlns:a16="http://schemas.microsoft.com/office/drawing/2014/main" xmlns="" val="20000"/>
                    </a:ext>
                  </a:extLst>
                </a:gridCol>
                <a:gridCol w="9045190">
                  <a:extLst>
                    <a:ext uri="{9D8B030D-6E8A-4147-A177-3AD203B41FA5}">
                      <a16:colId xmlns:a16="http://schemas.microsoft.com/office/drawing/2014/main" xmlns="" val="20001"/>
                    </a:ext>
                  </a:extLst>
                </a:gridCol>
              </a:tblGrid>
              <a:tr h="1335848">
                <a:tc>
                  <a:txBody>
                    <a:bodyPr/>
                    <a:lstStyle/>
                    <a:p>
                      <a:pPr algn="just">
                        <a:spcAft>
                          <a:spcPts val="0"/>
                        </a:spcAft>
                      </a:pPr>
                      <a:r>
                        <a:rPr lang="hr-HR" sz="2000" b="1" dirty="0">
                          <a:solidFill>
                            <a:schemeClr val="bg1"/>
                          </a:solidFill>
                          <a:effectLst/>
                          <a:latin typeface="Calibri" panose="020F0502020204030204" pitchFamily="34" charset="0"/>
                          <a:cs typeface="Times New Roman" panose="02020603050405020304" pitchFamily="18" charset="0"/>
                        </a:rPr>
                        <a:t>Razvojni sporazum</a:t>
                      </a:r>
                      <a:endParaRPr lang="hr-HR" sz="1100" b="1" dirty="0">
                        <a:solidFill>
                          <a:schemeClr val="bg1"/>
                        </a:solidFill>
                        <a:effectLst/>
                        <a:latin typeface="Calibri" panose="020F0502020204030204" pitchFamily="34" charset="0"/>
                        <a:cs typeface="Times New Roman" panose="02020603050405020304" pitchFamily="18" charset="0"/>
                      </a:endParaRPr>
                    </a:p>
                  </a:txBody>
                  <a:tcPr marL="68580" marR="68580" marT="0" marB="0" anchor="ctr">
                    <a:solidFill>
                      <a:srgbClr val="FF9933"/>
                    </a:solidFill>
                  </a:tcPr>
                </a:tc>
                <a:tc>
                  <a:txBody>
                    <a:bodyPr/>
                    <a:lstStyle/>
                    <a:p>
                      <a:pPr algn="just">
                        <a:spcAft>
                          <a:spcPts val="0"/>
                        </a:spcAft>
                      </a:pPr>
                      <a:r>
                        <a:rPr lang="hr-HR" sz="2000" b="1" dirty="0">
                          <a:solidFill>
                            <a:schemeClr val="bg1"/>
                          </a:solidFill>
                          <a:effectLst/>
                          <a:latin typeface="Calibri" panose="020F0502020204030204" pitchFamily="34" charset="0"/>
                          <a:cs typeface="Times New Roman" panose="02020603050405020304" pitchFamily="18" charset="0"/>
                        </a:rPr>
                        <a:t>Dokument kojim se usuglašavaju prioriteti središnje i županijske razine i utvrđuju strateški projekti regionalnog razvoja</a:t>
                      </a:r>
                      <a:endParaRPr lang="hr-HR" sz="1100" b="1" dirty="0">
                        <a:solidFill>
                          <a:schemeClr val="bg1"/>
                        </a:solidFill>
                        <a:effectLst/>
                        <a:latin typeface="Calibri" panose="020F0502020204030204" pitchFamily="34" charset="0"/>
                        <a:cs typeface="Times New Roman" panose="02020603050405020304" pitchFamily="18" charset="0"/>
                      </a:endParaRPr>
                    </a:p>
                  </a:txBody>
                  <a:tcPr marL="68580" marR="68580" marT="0" marB="0" anchor="ctr">
                    <a:solidFill>
                      <a:srgbClr val="FF9933"/>
                    </a:solidFill>
                  </a:tcPr>
                </a:tc>
                <a:extLst>
                  <a:ext uri="{0D108BD9-81ED-4DB2-BD59-A6C34878D82A}">
                    <a16:rowId xmlns:a16="http://schemas.microsoft.com/office/drawing/2014/main" xmlns="" val="10000"/>
                  </a:ext>
                </a:extLst>
              </a:tr>
              <a:tr h="1750423">
                <a:tc>
                  <a:txBody>
                    <a:bodyPr/>
                    <a:lstStyle/>
                    <a:p>
                      <a:pPr algn="just">
                        <a:spcAft>
                          <a:spcPts val="0"/>
                        </a:spcAft>
                      </a:pPr>
                      <a:r>
                        <a:rPr lang="hr-HR" sz="2000" b="1" dirty="0">
                          <a:solidFill>
                            <a:schemeClr val="bg1"/>
                          </a:solidFill>
                          <a:effectLst/>
                          <a:latin typeface="Calibri" panose="020F0502020204030204" pitchFamily="34" charset="0"/>
                          <a:cs typeface="Times New Roman" panose="02020603050405020304" pitchFamily="18" charset="0"/>
                        </a:rPr>
                        <a:t>Razvojni projekt</a:t>
                      </a:r>
                      <a:endParaRPr lang="hr-HR" sz="1100" b="1" dirty="0">
                        <a:solidFill>
                          <a:schemeClr val="bg1"/>
                        </a:solidFill>
                        <a:effectLst/>
                        <a:latin typeface="Calibri" panose="020F0502020204030204" pitchFamily="34" charset="0"/>
                        <a:cs typeface="Times New Roman" panose="02020603050405020304" pitchFamily="18" charset="0"/>
                      </a:endParaRPr>
                    </a:p>
                  </a:txBody>
                  <a:tcPr marL="68580" marR="68580" marT="0" marB="0" anchor="ctr">
                    <a:solidFill>
                      <a:srgbClr val="FF9933"/>
                    </a:solidFill>
                  </a:tcPr>
                </a:tc>
                <a:tc>
                  <a:txBody>
                    <a:bodyPr/>
                    <a:lstStyle/>
                    <a:p>
                      <a:pPr algn="just">
                        <a:spcAft>
                          <a:spcPts val="0"/>
                        </a:spcAft>
                      </a:pPr>
                      <a:r>
                        <a:rPr lang="hr-HR" sz="2000" b="1" dirty="0">
                          <a:solidFill>
                            <a:schemeClr val="bg1"/>
                          </a:solidFill>
                          <a:effectLst/>
                          <a:latin typeface="Calibri" panose="020F0502020204030204" pitchFamily="34" charset="0"/>
                          <a:cs typeface="Times New Roman" panose="02020603050405020304" pitchFamily="18" charset="0"/>
                        </a:rPr>
                        <a:t>Projekt izgradnje i/ili obnove komunalne, gospodarske, energetske, društvene i druge potporne infrastrukture za razvoj, izgradnju i/ili jačanje obrazovnih, kulturnih, znanstvenih i drugih institucija, jačanje i izgradnju društvenog kapitala te gospodarski i drugi projekti kojima se pridonosi regionalnom razvoju i jačanju regionalne konkurentnosti</a:t>
                      </a:r>
                      <a:endParaRPr lang="hr-HR" sz="1100" b="1" dirty="0">
                        <a:solidFill>
                          <a:schemeClr val="bg1"/>
                        </a:solidFill>
                        <a:effectLst/>
                        <a:latin typeface="Calibri" panose="020F0502020204030204" pitchFamily="34" charset="0"/>
                        <a:cs typeface="Times New Roman" panose="02020603050405020304" pitchFamily="18" charset="0"/>
                      </a:endParaRPr>
                    </a:p>
                  </a:txBody>
                  <a:tcPr marL="68580" marR="68580" marT="0" marB="0" anchor="ctr">
                    <a:solidFill>
                      <a:srgbClr val="FF9933"/>
                    </a:solidFill>
                  </a:tcPr>
                </a:tc>
                <a:extLst>
                  <a:ext uri="{0D108BD9-81ED-4DB2-BD59-A6C34878D82A}">
                    <a16:rowId xmlns:a16="http://schemas.microsoft.com/office/drawing/2014/main" xmlns="" val="10001"/>
                  </a:ext>
                </a:extLst>
              </a:tr>
              <a:tr h="1750423">
                <a:tc>
                  <a:txBody>
                    <a:bodyPr/>
                    <a:lstStyle/>
                    <a:p>
                      <a:pPr algn="just">
                        <a:spcAft>
                          <a:spcPts val="0"/>
                        </a:spcAft>
                      </a:pPr>
                      <a:r>
                        <a:rPr lang="hr-HR" sz="2000" b="1" dirty="0">
                          <a:solidFill>
                            <a:schemeClr val="bg1"/>
                          </a:solidFill>
                          <a:effectLst/>
                          <a:latin typeface="Calibri" panose="020F0502020204030204" pitchFamily="34" charset="0"/>
                          <a:cs typeface="Times New Roman" panose="02020603050405020304" pitchFamily="18" charset="0"/>
                        </a:rPr>
                        <a:t>Strateški projekt regionalnoga razvoja</a:t>
                      </a:r>
                      <a:endParaRPr lang="hr-HR" sz="1100" b="1" dirty="0">
                        <a:solidFill>
                          <a:schemeClr val="bg1"/>
                        </a:solidFill>
                        <a:effectLst/>
                        <a:latin typeface="Calibri" panose="020F0502020204030204" pitchFamily="34" charset="0"/>
                        <a:cs typeface="Times New Roman" panose="02020603050405020304" pitchFamily="18" charset="0"/>
                      </a:endParaRPr>
                    </a:p>
                  </a:txBody>
                  <a:tcPr marL="68580" marR="68580" marT="0" marB="0" anchor="ctr">
                    <a:solidFill>
                      <a:srgbClr val="FF9933"/>
                    </a:solidFill>
                  </a:tcPr>
                </a:tc>
                <a:tc>
                  <a:txBody>
                    <a:bodyPr/>
                    <a:lstStyle/>
                    <a:p>
                      <a:pPr algn="just">
                        <a:spcAft>
                          <a:spcPts val="0"/>
                        </a:spcAft>
                      </a:pPr>
                      <a:r>
                        <a:rPr lang="hr-HR" sz="2000" b="1" dirty="0">
                          <a:solidFill>
                            <a:schemeClr val="bg1"/>
                          </a:solidFill>
                          <a:effectLst/>
                          <a:latin typeface="Calibri" panose="020F0502020204030204" pitchFamily="34" charset="0"/>
                          <a:cs typeface="Times New Roman" panose="02020603050405020304" pitchFamily="18" charset="0"/>
                        </a:rPr>
                        <a:t>Razvojni projekt čiji je nositelj </a:t>
                      </a:r>
                      <a:r>
                        <a:rPr lang="hr-HR" sz="2000" b="1" dirty="0" smtClean="0">
                          <a:solidFill>
                            <a:schemeClr val="bg1"/>
                          </a:solidFill>
                          <a:effectLst/>
                          <a:latin typeface="Calibri" panose="020F0502020204030204" pitchFamily="34" charset="0"/>
                          <a:cs typeface="Times New Roman" panose="02020603050405020304" pitchFamily="18" charset="0"/>
                        </a:rPr>
                        <a:t>javnopravno tijelo </a:t>
                      </a:r>
                      <a:r>
                        <a:rPr lang="hr-HR" sz="2000" b="1" dirty="0">
                          <a:solidFill>
                            <a:schemeClr val="bg1"/>
                          </a:solidFill>
                          <a:effectLst/>
                          <a:latin typeface="Calibri" panose="020F0502020204030204" pitchFamily="34" charset="0"/>
                          <a:cs typeface="Times New Roman" panose="02020603050405020304" pitchFamily="18" charset="0"/>
                        </a:rPr>
                        <a:t>koji za cilj ima jačanje regionalne konkurentnosti kroz razvoj regionalne infrastrukture, horizontalnu i/ili vertikalnu integraciju lanca vrijednosti jednog ili više sektora, sustavna ili pilot rješenja kojim se odgovara na jedan ili više društvenih izazova te kojim se sinergijski djeluje u smislu koristi i učinka na razvoj određenog područja za koji se sklapa razvojni sporazum.</a:t>
                      </a:r>
                      <a:endParaRPr lang="hr-HR" sz="1100" b="1" dirty="0">
                        <a:solidFill>
                          <a:schemeClr val="bg1"/>
                        </a:solidFill>
                        <a:effectLst/>
                        <a:latin typeface="Calibri" panose="020F0502020204030204" pitchFamily="34" charset="0"/>
                        <a:cs typeface="Times New Roman" panose="02020603050405020304" pitchFamily="18" charset="0"/>
                      </a:endParaRPr>
                    </a:p>
                  </a:txBody>
                  <a:tcPr marL="68580" marR="68580" marT="0" marB="0" anchor="ctr">
                    <a:solidFill>
                      <a:srgbClr val="FF9933"/>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384301403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Hodogram kreiranja razvojnog sporazuma</a:t>
            </a:r>
            <a:endParaRPr lang="hr-HR"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05826018"/>
              </p:ext>
            </p:extLst>
          </p:nvPr>
        </p:nvGraphicFramePr>
        <p:xfrm>
          <a:off x="-150892" y="1554933"/>
          <a:ext cx="12239428" cy="53030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34977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Kriterij</a:t>
            </a:r>
            <a:endParaRPr lang="hr-HR" b="1" dirty="0"/>
          </a:p>
        </p:txBody>
      </p:sp>
      <p:pic>
        <p:nvPicPr>
          <p:cNvPr id="7" name="Picture 6"/>
          <p:cNvPicPr>
            <a:picLocks noChangeAspect="1"/>
          </p:cNvPicPr>
          <p:nvPr/>
        </p:nvPicPr>
        <p:blipFill>
          <a:blip r:embed="rId2"/>
          <a:stretch>
            <a:fillRect/>
          </a:stretch>
        </p:blipFill>
        <p:spPr>
          <a:xfrm>
            <a:off x="1671145" y="1810371"/>
            <a:ext cx="9348951" cy="3723326"/>
          </a:xfrm>
          <a:prstGeom prst="rect">
            <a:avLst/>
          </a:prstGeom>
        </p:spPr>
      </p:pic>
      <p:sp>
        <p:nvSpPr>
          <p:cNvPr id="8" name="Title 1"/>
          <p:cNvSpPr txBox="1">
            <a:spLocks/>
          </p:cNvSpPr>
          <p:nvPr/>
        </p:nvSpPr>
        <p:spPr bwMode="auto">
          <a:xfrm>
            <a:off x="2632841" y="2095299"/>
            <a:ext cx="7662042" cy="3044259"/>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lvl1pPr algn="l" defTabSz="225492" rtl="0" eaLnBrk="1" fontAlgn="base" hangingPunct="1">
              <a:spcBef>
                <a:spcPct val="0"/>
              </a:spcBef>
              <a:spcAft>
                <a:spcPct val="0"/>
              </a:spcAft>
              <a:buClr>
                <a:srgbClr val="003366"/>
              </a:buClr>
              <a:buSzPct val="100000"/>
              <a:buFont typeface="Arial" charset="0"/>
              <a:defRPr sz="2008" b="1">
                <a:solidFill>
                  <a:srgbClr val="E98911"/>
                </a:solidFill>
                <a:latin typeface="+mj-lt"/>
                <a:ea typeface="+mj-ea"/>
                <a:cs typeface="+mj-cs"/>
              </a:defRPr>
            </a:lvl1pPr>
            <a:lvl2pPr algn="ctr" defTabSz="225492" rtl="0" eaLnBrk="1" fontAlgn="base" hangingPunct="1">
              <a:spcBef>
                <a:spcPct val="0"/>
              </a:spcBef>
              <a:spcAft>
                <a:spcPct val="0"/>
              </a:spcAft>
              <a:buClr>
                <a:srgbClr val="003366"/>
              </a:buClr>
              <a:buSzPct val="100000"/>
              <a:buFont typeface="Arial" charset="0"/>
              <a:defRPr sz="2008" b="1">
                <a:solidFill>
                  <a:srgbClr val="003366"/>
                </a:solidFill>
                <a:latin typeface="Trebuchet MS" pitchFamily="34" charset="0"/>
                <a:ea typeface="Lucida Sans Unicode" pitchFamily="32" charset="0"/>
                <a:cs typeface="Lucida Sans Unicode" pitchFamily="32" charset="0"/>
              </a:defRPr>
            </a:lvl2pPr>
            <a:lvl3pPr algn="ctr" defTabSz="225492" rtl="0" eaLnBrk="1" fontAlgn="base" hangingPunct="1">
              <a:spcBef>
                <a:spcPct val="0"/>
              </a:spcBef>
              <a:spcAft>
                <a:spcPct val="0"/>
              </a:spcAft>
              <a:buClr>
                <a:srgbClr val="003366"/>
              </a:buClr>
              <a:buSzPct val="100000"/>
              <a:buFont typeface="Arial" charset="0"/>
              <a:defRPr sz="2008" b="1">
                <a:solidFill>
                  <a:srgbClr val="003366"/>
                </a:solidFill>
                <a:latin typeface="Trebuchet MS" pitchFamily="34" charset="0"/>
                <a:ea typeface="Lucida Sans Unicode" pitchFamily="32" charset="0"/>
                <a:cs typeface="Lucida Sans Unicode" pitchFamily="32" charset="0"/>
              </a:defRPr>
            </a:lvl3pPr>
            <a:lvl4pPr algn="ctr" defTabSz="225492" rtl="0" eaLnBrk="1" fontAlgn="base" hangingPunct="1">
              <a:spcBef>
                <a:spcPct val="0"/>
              </a:spcBef>
              <a:spcAft>
                <a:spcPct val="0"/>
              </a:spcAft>
              <a:buClr>
                <a:srgbClr val="003366"/>
              </a:buClr>
              <a:buSzPct val="100000"/>
              <a:buFont typeface="Arial" charset="0"/>
              <a:defRPr sz="2008" b="1">
                <a:solidFill>
                  <a:srgbClr val="003366"/>
                </a:solidFill>
                <a:latin typeface="Trebuchet MS" pitchFamily="34" charset="0"/>
                <a:ea typeface="Lucida Sans Unicode" pitchFamily="32" charset="0"/>
                <a:cs typeface="Lucida Sans Unicode" pitchFamily="32" charset="0"/>
              </a:defRPr>
            </a:lvl4pPr>
            <a:lvl5pPr algn="ctr" defTabSz="225492" rtl="0" eaLnBrk="1" fontAlgn="base" hangingPunct="1">
              <a:spcBef>
                <a:spcPct val="0"/>
              </a:spcBef>
              <a:spcAft>
                <a:spcPct val="0"/>
              </a:spcAft>
              <a:buClr>
                <a:srgbClr val="003366"/>
              </a:buClr>
              <a:buSzPct val="100000"/>
              <a:buFont typeface="Arial" charset="0"/>
              <a:defRPr sz="2008" b="1">
                <a:solidFill>
                  <a:srgbClr val="003366"/>
                </a:solidFill>
                <a:latin typeface="Trebuchet MS" pitchFamily="34" charset="0"/>
                <a:ea typeface="Lucida Sans Unicode" pitchFamily="32" charset="0"/>
                <a:cs typeface="Lucida Sans Unicode" pitchFamily="32" charset="0"/>
              </a:defRPr>
            </a:lvl5pPr>
            <a:lvl6pPr marL="229476" algn="ctr" defTabSz="225492" rtl="0" eaLnBrk="1" fontAlgn="base" hangingPunct="1">
              <a:lnSpc>
                <a:spcPct val="62000"/>
              </a:lnSpc>
              <a:spcBef>
                <a:spcPct val="0"/>
              </a:spcBef>
              <a:spcAft>
                <a:spcPct val="0"/>
              </a:spcAft>
              <a:buClr>
                <a:srgbClr val="003366"/>
              </a:buClr>
              <a:buSzPct val="100000"/>
              <a:buFont typeface="Arial" charset="0"/>
              <a:defRPr sz="2008" b="1">
                <a:solidFill>
                  <a:srgbClr val="003366"/>
                </a:solidFill>
                <a:latin typeface="Arial" charset="0"/>
                <a:ea typeface="Lucida Sans Unicode" pitchFamily="32" charset="0"/>
                <a:cs typeface="Lucida Sans Unicode" pitchFamily="32" charset="0"/>
              </a:defRPr>
            </a:lvl6pPr>
            <a:lvl7pPr marL="458952" algn="ctr" defTabSz="225492" rtl="0" eaLnBrk="1" fontAlgn="base" hangingPunct="1">
              <a:lnSpc>
                <a:spcPct val="62000"/>
              </a:lnSpc>
              <a:spcBef>
                <a:spcPct val="0"/>
              </a:spcBef>
              <a:spcAft>
                <a:spcPct val="0"/>
              </a:spcAft>
              <a:buClr>
                <a:srgbClr val="003366"/>
              </a:buClr>
              <a:buSzPct val="100000"/>
              <a:buFont typeface="Arial" charset="0"/>
              <a:defRPr sz="2008" b="1">
                <a:solidFill>
                  <a:srgbClr val="003366"/>
                </a:solidFill>
                <a:latin typeface="Arial" charset="0"/>
                <a:ea typeface="Lucida Sans Unicode" pitchFamily="32" charset="0"/>
                <a:cs typeface="Lucida Sans Unicode" pitchFamily="32" charset="0"/>
              </a:defRPr>
            </a:lvl7pPr>
            <a:lvl8pPr marL="688427" algn="ctr" defTabSz="225492" rtl="0" eaLnBrk="1" fontAlgn="base" hangingPunct="1">
              <a:lnSpc>
                <a:spcPct val="62000"/>
              </a:lnSpc>
              <a:spcBef>
                <a:spcPct val="0"/>
              </a:spcBef>
              <a:spcAft>
                <a:spcPct val="0"/>
              </a:spcAft>
              <a:buClr>
                <a:srgbClr val="003366"/>
              </a:buClr>
              <a:buSzPct val="100000"/>
              <a:buFont typeface="Arial" charset="0"/>
              <a:defRPr sz="2008" b="1">
                <a:solidFill>
                  <a:srgbClr val="003366"/>
                </a:solidFill>
                <a:latin typeface="Arial" charset="0"/>
                <a:ea typeface="Lucida Sans Unicode" pitchFamily="32" charset="0"/>
                <a:cs typeface="Lucida Sans Unicode" pitchFamily="32" charset="0"/>
              </a:defRPr>
            </a:lvl8pPr>
            <a:lvl9pPr marL="917904" algn="ctr" defTabSz="225492" rtl="0" eaLnBrk="1" fontAlgn="base" hangingPunct="1">
              <a:lnSpc>
                <a:spcPct val="62000"/>
              </a:lnSpc>
              <a:spcBef>
                <a:spcPct val="0"/>
              </a:spcBef>
              <a:spcAft>
                <a:spcPct val="0"/>
              </a:spcAft>
              <a:buClr>
                <a:srgbClr val="003366"/>
              </a:buClr>
              <a:buSzPct val="100000"/>
              <a:buFont typeface="Arial" charset="0"/>
              <a:defRPr sz="2008" b="1">
                <a:solidFill>
                  <a:srgbClr val="003366"/>
                </a:solidFill>
                <a:latin typeface="Arial" charset="0"/>
                <a:ea typeface="Lucida Sans Unicode" pitchFamily="32" charset="0"/>
                <a:cs typeface="Lucida Sans Unicode" pitchFamily="32" charset="0"/>
              </a:defRPr>
            </a:lvl9pPr>
          </a:lstStyle>
          <a:p>
            <a:pPr>
              <a:lnSpc>
                <a:spcPct val="100000"/>
              </a:lnSpc>
            </a:pPr>
            <a:r>
              <a:rPr lang="hr-HR" sz="3200" b="0" dirty="0" smtClean="0">
                <a:solidFill>
                  <a:schemeClr val="bg1"/>
                </a:solidFill>
                <a:latin typeface="Palatino Linotype" charset="0"/>
                <a:ea typeface="Palatino Linotype" charset="0"/>
                <a:cs typeface="Palatino Linotype" charset="0"/>
              </a:rPr>
              <a:t>Minimalno 50% vrijednosti razvojnog sporazuma mora biti usmjereno na projekte </a:t>
            </a:r>
            <a:r>
              <a:rPr lang="en-US" sz="3200" b="0" dirty="0" smtClean="0">
                <a:solidFill>
                  <a:schemeClr val="bg1"/>
                </a:solidFill>
                <a:latin typeface="Palatino Linotype" charset="0"/>
                <a:ea typeface="Palatino Linotype" charset="0"/>
                <a:cs typeface="Palatino Linotype" charset="0"/>
              </a:rPr>
              <a:t>s</a:t>
            </a:r>
            <a:r>
              <a:rPr lang="hr-HR" sz="3200" b="0" dirty="0" smtClean="0">
                <a:solidFill>
                  <a:schemeClr val="bg1"/>
                </a:solidFill>
                <a:latin typeface="Palatino Linotype" charset="0"/>
                <a:ea typeface="Palatino Linotype" charset="0"/>
                <a:cs typeface="Palatino Linotype" charset="0"/>
              </a:rPr>
              <a:t>a izravnim efektom na gospodarstvo po svakoj županiji.</a:t>
            </a:r>
            <a:endParaRPr lang="hr-HR" sz="3200" kern="0" dirty="0">
              <a:solidFill>
                <a:schemeClr val="bg1"/>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23104224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a:t>ITU </a:t>
            </a:r>
            <a:r>
              <a:rPr lang="hr-HR" b="1" smtClean="0"/>
              <a:t>korisnici</a:t>
            </a:r>
            <a:endParaRPr lang="hr-HR" b="1" dirty="0"/>
          </a:p>
        </p:txBody>
      </p:sp>
      <p:sp>
        <p:nvSpPr>
          <p:cNvPr id="4" name="Rectangle 3"/>
          <p:cNvSpPr/>
          <p:nvPr/>
        </p:nvSpPr>
        <p:spPr bwMode="auto">
          <a:xfrm>
            <a:off x="971739" y="1715675"/>
            <a:ext cx="10972800" cy="1297981"/>
          </a:xfrm>
          <a:prstGeom prst="rect">
            <a:avLst/>
          </a:prstGeom>
          <a:solidFill>
            <a:srgbClr val="FF9900"/>
          </a:solidFill>
          <a:ln w="28575" cap="flat" cmpd="sng" algn="ctr">
            <a:noFill/>
            <a:prstDash val="solid"/>
            <a:round/>
            <a:headEnd type="none" w="med" len="med"/>
            <a:tailEnd type="none" w="med" len="med"/>
          </a:ln>
          <a:effectLst/>
        </p:spPr>
        <p:txBody>
          <a:bodyPr vert="horz" wrap="square" lIns="45899" tIns="22950" rIns="45899" bIns="22950" numCol="1" rtlCol="0" anchor="ctr" anchorCtr="0" compatLnSpc="1">
            <a:prstTxWarp prst="textNoShape">
              <a:avLst/>
            </a:prstTxWarp>
          </a:bodyPr>
          <a:lstStyle/>
          <a:p>
            <a:pPr lvl="0" algn="ctr" defTabSz="458952"/>
            <a:r>
              <a:rPr lang="hr-HR" sz="2800" b="1" dirty="0">
                <a:solidFill>
                  <a:schemeClr val="bg1"/>
                </a:solidFill>
                <a:latin typeface="Neo Sans" pitchFamily="34" charset="0"/>
                <a:ea typeface="+mj-ea"/>
                <a:cs typeface="+mj-cs"/>
              </a:rPr>
              <a:t>ITU gradovi </a:t>
            </a:r>
            <a:r>
              <a:rPr lang="hr-HR" sz="3000" b="1" dirty="0">
                <a:solidFill>
                  <a:srgbClr val="111F8A"/>
                </a:solidFill>
                <a:latin typeface="Neo Sans" pitchFamily="34" charset="0"/>
                <a:ea typeface="+mj-ea"/>
                <a:cs typeface="+mj-cs"/>
              </a:rPr>
              <a:t>ne mogu izravno </a:t>
            </a:r>
            <a:r>
              <a:rPr lang="hr-HR" sz="2800" b="1" dirty="0">
                <a:solidFill>
                  <a:schemeClr val="bg1"/>
                </a:solidFill>
                <a:latin typeface="Neo Sans" pitchFamily="34" charset="0"/>
                <a:ea typeface="+mj-ea"/>
                <a:cs typeface="+mj-cs"/>
              </a:rPr>
              <a:t>biti korisnici sredstava razvojnog </a:t>
            </a:r>
            <a:r>
              <a:rPr lang="hr-HR" sz="2800" b="1" dirty="0" smtClean="0">
                <a:solidFill>
                  <a:schemeClr val="bg1"/>
                </a:solidFill>
                <a:latin typeface="Neo Sans" pitchFamily="34" charset="0"/>
                <a:ea typeface="+mj-ea"/>
                <a:cs typeface="+mj-cs"/>
              </a:rPr>
              <a:t>sporazuma </a:t>
            </a:r>
            <a:r>
              <a:rPr lang="hr-HR" sz="3000" b="1" dirty="0" smtClean="0">
                <a:solidFill>
                  <a:srgbClr val="111F8A"/>
                </a:solidFill>
                <a:latin typeface="Neo Sans" pitchFamily="34" charset="0"/>
                <a:ea typeface="+mj-ea"/>
                <a:cs typeface="+mj-cs"/>
              </a:rPr>
              <a:t>do </a:t>
            </a:r>
            <a:r>
              <a:rPr lang="hr-HR" sz="3000" b="1" dirty="0">
                <a:solidFill>
                  <a:srgbClr val="111F8A"/>
                </a:solidFill>
                <a:latin typeface="Neo Sans" pitchFamily="34" charset="0"/>
                <a:ea typeface="+mj-ea"/>
                <a:cs typeface="+mj-cs"/>
              </a:rPr>
              <a:t>ugovaranja minimalno 70% sredstava </a:t>
            </a:r>
            <a:r>
              <a:rPr lang="hr-HR" sz="2800" b="1" dirty="0">
                <a:solidFill>
                  <a:schemeClr val="bg1"/>
                </a:solidFill>
                <a:latin typeface="Neo Sans" pitchFamily="34" charset="0"/>
                <a:ea typeface="+mj-ea"/>
                <a:cs typeface="+mj-cs"/>
              </a:rPr>
              <a:t>iz </a:t>
            </a:r>
            <a:r>
              <a:rPr lang="hr-HR" sz="2800" b="1" dirty="0" smtClean="0">
                <a:solidFill>
                  <a:schemeClr val="bg1"/>
                </a:solidFill>
                <a:latin typeface="Neo Sans" pitchFamily="34" charset="0"/>
                <a:ea typeface="+mj-ea"/>
                <a:cs typeface="+mj-cs"/>
              </a:rPr>
              <a:t>ITU-a:</a:t>
            </a:r>
            <a:endParaRPr lang="hr-HR" sz="2800" b="1" dirty="0">
              <a:solidFill>
                <a:schemeClr val="bg1"/>
              </a:solidFill>
              <a:latin typeface="Neo Sans" pitchFamily="34" charset="0"/>
              <a:ea typeface="+mj-ea"/>
              <a:cs typeface="+mj-cs"/>
            </a:endParaRPr>
          </a:p>
        </p:txBody>
      </p:sp>
      <p:sp>
        <p:nvSpPr>
          <p:cNvPr id="7" name="Rectangle 6"/>
          <p:cNvSpPr/>
          <p:nvPr/>
        </p:nvSpPr>
        <p:spPr bwMode="auto">
          <a:xfrm>
            <a:off x="971739" y="3777044"/>
            <a:ext cx="4853963" cy="770758"/>
          </a:xfrm>
          <a:prstGeom prst="rect">
            <a:avLst/>
          </a:prstGeom>
          <a:solidFill>
            <a:srgbClr val="FF9900"/>
          </a:solidFill>
          <a:ln w="28575" cap="flat" cmpd="sng" algn="ctr">
            <a:noFill/>
            <a:prstDash val="solid"/>
            <a:round/>
            <a:headEnd type="none" w="med" len="med"/>
            <a:tailEnd type="none" w="med" len="med"/>
          </a:ln>
          <a:effectLst/>
        </p:spPr>
        <p:txBody>
          <a:bodyPr vert="horz" wrap="square" lIns="45899" tIns="22950" rIns="45899" bIns="22950" numCol="1" rtlCol="0" anchor="ctr" anchorCtr="0" compatLnSpc="1">
            <a:prstTxWarp prst="textNoShape">
              <a:avLst/>
            </a:prstTxWarp>
          </a:bodyPr>
          <a:lstStyle/>
          <a:p>
            <a:pPr algn="ctr" defTabSz="458952" fontAlgn="auto">
              <a:lnSpc>
                <a:spcPct val="100000"/>
              </a:lnSpc>
              <a:spcBef>
                <a:spcPts val="0"/>
              </a:spcBef>
              <a:spcAft>
                <a:spcPts val="0"/>
              </a:spcAft>
              <a:buClrTx/>
              <a:buSzTx/>
            </a:pPr>
            <a:r>
              <a:rPr lang="hr-HR" sz="3200" kern="0" dirty="0" smtClean="0">
                <a:solidFill>
                  <a:prstClr val="white"/>
                </a:solidFill>
                <a:latin typeface="Trebuchet MS" charset="0"/>
                <a:ea typeface="Trebuchet MS" charset="0"/>
                <a:cs typeface="Trebuchet MS" charset="0"/>
              </a:rPr>
              <a:t>Osijek</a:t>
            </a:r>
            <a:endParaRPr lang="hr-HR" sz="3200" kern="0" dirty="0">
              <a:solidFill>
                <a:prstClr val="white"/>
              </a:solidFill>
              <a:latin typeface="Trebuchet MS" charset="0"/>
              <a:ea typeface="Trebuchet MS" charset="0"/>
              <a:cs typeface="Trebuchet MS" charset="0"/>
            </a:endParaRPr>
          </a:p>
        </p:txBody>
      </p:sp>
      <p:sp>
        <p:nvSpPr>
          <p:cNvPr id="8" name="Rectangle 7"/>
          <p:cNvSpPr/>
          <p:nvPr/>
        </p:nvSpPr>
        <p:spPr bwMode="auto">
          <a:xfrm>
            <a:off x="6022428" y="3777044"/>
            <a:ext cx="5345507" cy="770758"/>
          </a:xfrm>
          <a:prstGeom prst="rect">
            <a:avLst/>
          </a:prstGeom>
          <a:solidFill>
            <a:srgbClr val="FF9900"/>
          </a:solidFill>
          <a:ln w="28575" cap="flat" cmpd="sng" algn="ctr">
            <a:noFill/>
            <a:prstDash val="solid"/>
            <a:round/>
            <a:headEnd type="none" w="med" len="med"/>
            <a:tailEnd type="none" w="med" len="med"/>
          </a:ln>
          <a:effectLst/>
        </p:spPr>
        <p:txBody>
          <a:bodyPr vert="horz" wrap="square" lIns="45899" tIns="22950" rIns="45899" bIns="22950" numCol="1" rtlCol="0" anchor="ctr" anchorCtr="0" compatLnSpc="1">
            <a:prstTxWarp prst="textNoShape">
              <a:avLst/>
            </a:prstTxWarp>
          </a:bodyPr>
          <a:lstStyle/>
          <a:p>
            <a:pPr algn="ctr" defTabSz="458952" fontAlgn="auto">
              <a:lnSpc>
                <a:spcPct val="100000"/>
              </a:lnSpc>
              <a:spcBef>
                <a:spcPts val="0"/>
              </a:spcBef>
              <a:spcAft>
                <a:spcPts val="0"/>
              </a:spcAft>
              <a:buClrTx/>
              <a:buSzTx/>
            </a:pPr>
            <a:r>
              <a:rPr lang="hr-HR" sz="3600" kern="0" dirty="0" smtClean="0">
                <a:solidFill>
                  <a:prstClr val="white"/>
                </a:solidFill>
                <a:latin typeface="Trebuchet MS" charset="0"/>
                <a:ea typeface="Trebuchet MS" charset="0"/>
                <a:cs typeface="Trebuchet MS" charset="0"/>
              </a:rPr>
              <a:t>Slavonski Brod</a:t>
            </a:r>
            <a:endParaRPr lang="hr-HR" sz="3600" kern="0" dirty="0">
              <a:solidFill>
                <a:prstClr val="white"/>
              </a:solidFill>
              <a:latin typeface="Trebuchet MS" charset="0"/>
              <a:ea typeface="Trebuchet MS" charset="0"/>
              <a:cs typeface="Trebuchet MS" charset="0"/>
            </a:endParaRPr>
          </a:p>
        </p:txBody>
      </p:sp>
      <p:sp>
        <p:nvSpPr>
          <p:cNvPr id="9" name="Triangle 11"/>
          <p:cNvSpPr/>
          <p:nvPr/>
        </p:nvSpPr>
        <p:spPr bwMode="auto">
          <a:xfrm rot="10800000">
            <a:off x="3150141" y="3114362"/>
            <a:ext cx="497158" cy="360040"/>
          </a:xfrm>
          <a:prstGeom prst="triangle">
            <a:avLst/>
          </a:prstGeom>
          <a:solidFill>
            <a:srgbClr val="00206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Arial" charset="0"/>
              <a:buNone/>
              <a:tabLst/>
            </a:pPr>
            <a:endParaRPr lang="hr-HR" i="1" dirty="0" smtClean="0">
              <a:ea typeface="Lucida Sans Unicode" pitchFamily="32" charset="0"/>
              <a:cs typeface="Lucida Sans Unicode" pitchFamily="32" charset="0"/>
            </a:endParaRPr>
          </a:p>
        </p:txBody>
      </p:sp>
      <p:sp>
        <p:nvSpPr>
          <p:cNvPr id="10" name="Triangle 11"/>
          <p:cNvSpPr/>
          <p:nvPr/>
        </p:nvSpPr>
        <p:spPr bwMode="auto">
          <a:xfrm rot="10800000">
            <a:off x="8296828" y="3114362"/>
            <a:ext cx="497158" cy="360040"/>
          </a:xfrm>
          <a:prstGeom prst="triangle">
            <a:avLst/>
          </a:prstGeom>
          <a:solidFill>
            <a:srgbClr val="00206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Arial" charset="0"/>
              <a:buNone/>
              <a:tabLst/>
            </a:pPr>
            <a:endParaRPr lang="hr-HR" i="1" dirty="0" smtClean="0">
              <a:ea typeface="Lucida Sans Unicode" pitchFamily="32" charset="0"/>
              <a:cs typeface="Lucida Sans Unicode" pitchFamily="32" charset="0"/>
            </a:endParaRPr>
          </a:p>
        </p:txBody>
      </p:sp>
    </p:spTree>
    <p:extLst>
      <p:ext uri="{BB962C8B-B14F-4D97-AF65-F5344CB8AC3E}">
        <p14:creationId xmlns:p14="http://schemas.microsoft.com/office/powerpoint/2010/main" val="31426797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a:t>Korisnici intervencijskih planova</a:t>
            </a:r>
          </a:p>
        </p:txBody>
      </p:sp>
      <p:sp>
        <p:nvSpPr>
          <p:cNvPr id="4" name="Rectangle 3"/>
          <p:cNvSpPr/>
          <p:nvPr/>
        </p:nvSpPr>
        <p:spPr bwMode="auto">
          <a:xfrm>
            <a:off x="808776" y="2506566"/>
            <a:ext cx="10972800" cy="1331338"/>
          </a:xfrm>
          <a:prstGeom prst="rect">
            <a:avLst/>
          </a:prstGeom>
          <a:solidFill>
            <a:srgbClr val="FF9900"/>
          </a:solidFill>
          <a:ln w="28575" cap="flat" cmpd="sng" algn="ctr">
            <a:noFill/>
            <a:prstDash val="solid"/>
            <a:round/>
            <a:headEnd type="none" w="med" len="med"/>
            <a:tailEnd type="none" w="med" len="med"/>
          </a:ln>
          <a:effectLst/>
        </p:spPr>
        <p:txBody>
          <a:bodyPr vert="horz" wrap="square" lIns="45899" tIns="22950" rIns="45899" bIns="22950" numCol="1" rtlCol="0" anchor="ctr" anchorCtr="0" compatLnSpc="1">
            <a:prstTxWarp prst="textNoShape">
              <a:avLst/>
            </a:prstTxWarp>
          </a:bodyPr>
          <a:lstStyle/>
          <a:p>
            <a:pPr algn="ctr" defTabSz="458952" fontAlgn="auto">
              <a:lnSpc>
                <a:spcPct val="100000"/>
              </a:lnSpc>
              <a:spcBef>
                <a:spcPts val="0"/>
              </a:spcBef>
              <a:spcAft>
                <a:spcPts val="0"/>
              </a:spcAft>
              <a:buClrTx/>
              <a:buSzTx/>
            </a:pPr>
            <a:r>
              <a:rPr lang="hr-HR" sz="2800" b="1" dirty="0">
                <a:solidFill>
                  <a:schemeClr val="bg1"/>
                </a:solidFill>
                <a:latin typeface="Trebuchet MS" charset="0"/>
                <a:ea typeface="Trebuchet MS" charset="0"/>
                <a:cs typeface="Trebuchet MS" charset="0"/>
              </a:rPr>
              <a:t>Gradovi korisnici intervencijskih planova </a:t>
            </a:r>
            <a:r>
              <a:rPr lang="hr-HR" sz="3000" b="1" dirty="0">
                <a:solidFill>
                  <a:srgbClr val="111F8A"/>
                </a:solidFill>
                <a:latin typeface="Neo Sans" pitchFamily="34" charset="0"/>
                <a:ea typeface="+mj-ea"/>
                <a:cs typeface="+mj-cs"/>
              </a:rPr>
              <a:t>ne mogu izravno </a:t>
            </a:r>
            <a:r>
              <a:rPr lang="hr-HR" sz="2800" b="1" dirty="0">
                <a:solidFill>
                  <a:schemeClr val="bg1"/>
                </a:solidFill>
                <a:latin typeface="Trebuchet MS" charset="0"/>
                <a:ea typeface="Trebuchet MS" charset="0"/>
                <a:cs typeface="Trebuchet MS" charset="0"/>
              </a:rPr>
              <a:t>biti korisnici sredstava razvojnog sporazuma </a:t>
            </a:r>
            <a:r>
              <a:rPr lang="hr-HR" sz="3000" b="1" dirty="0">
                <a:solidFill>
                  <a:srgbClr val="111F8A"/>
                </a:solidFill>
                <a:latin typeface="Trebuchet MS" charset="0"/>
                <a:ea typeface="Trebuchet MS" charset="0"/>
                <a:cs typeface="Trebuchet MS" charset="0"/>
              </a:rPr>
              <a:t>do ugovaranja minimalno 50% sredstava</a:t>
            </a:r>
            <a:r>
              <a:rPr lang="hr-HR" sz="2800" b="1" dirty="0">
                <a:solidFill>
                  <a:schemeClr val="bg1"/>
                </a:solidFill>
                <a:latin typeface="Trebuchet MS" charset="0"/>
                <a:ea typeface="Trebuchet MS" charset="0"/>
                <a:cs typeface="Trebuchet MS" charset="0"/>
              </a:rPr>
              <a:t> iz “intervencijskih planova”</a:t>
            </a:r>
            <a:r>
              <a:rPr lang="hr-HR" sz="2800" b="1" kern="0" dirty="0">
                <a:solidFill>
                  <a:schemeClr val="bg1"/>
                </a:solidFill>
                <a:latin typeface="Trebuchet MS" charset="0"/>
                <a:ea typeface="Trebuchet MS" charset="0"/>
                <a:cs typeface="Trebuchet MS" charset="0"/>
              </a:rPr>
              <a:t>.</a:t>
            </a:r>
            <a:endParaRPr lang="hr-HR" sz="3200" b="1" dirty="0">
              <a:solidFill>
                <a:schemeClr val="bg1"/>
              </a:solidFill>
              <a:latin typeface="Trebuchet MS" charset="0"/>
              <a:ea typeface="Trebuchet MS" charset="0"/>
              <a:cs typeface="Trebuchet MS" charset="0"/>
            </a:endParaRPr>
          </a:p>
        </p:txBody>
      </p:sp>
    </p:spTree>
    <p:extLst>
      <p:ext uri="{BB962C8B-B14F-4D97-AF65-F5344CB8AC3E}">
        <p14:creationId xmlns:p14="http://schemas.microsoft.com/office/powerpoint/2010/main" val="18793764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013" y="1155056"/>
            <a:ext cx="10974387"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ontent Placeholder 1"/>
          <p:cNvSpPr txBox="1">
            <a:spLocks/>
          </p:cNvSpPr>
          <p:nvPr/>
        </p:nvSpPr>
        <p:spPr>
          <a:xfrm>
            <a:off x="837406" y="2999572"/>
            <a:ext cx="10515600" cy="153009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hr-HR" sz="2800" b="0" i="0" u="none" strike="noStrike" kern="1200" cap="none" spc="0" normalizeH="0" baseline="0" noProof="0" dirty="0" smtClean="0">
              <a:ln>
                <a:noFill/>
              </a:ln>
              <a:solidFill>
                <a:sysClr val="windowText" lastClr="000000"/>
              </a:solidFill>
              <a:effectLst/>
              <a:uLnTx/>
              <a:uFillTx/>
              <a:latin typeface="Arial Narrow" panose="020B060602020203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hr-HR" sz="4400" b="1" cap="all" dirty="0" smtClean="0">
                <a:solidFill>
                  <a:srgbClr val="303D8C"/>
                </a:solidFill>
                <a:latin typeface="Arial" panose="020B0604020202020204" pitchFamily="34" charset="0"/>
                <a:cs typeface="Arial" panose="020B0604020202020204" pitchFamily="34" charset="0"/>
              </a:rPr>
              <a:t>HVALA </a:t>
            </a:r>
            <a:r>
              <a:rPr lang="hr-HR" sz="4400" b="1" cap="all" dirty="0">
                <a:solidFill>
                  <a:srgbClr val="303D8C"/>
                </a:solidFill>
                <a:latin typeface="Arial" panose="020B0604020202020204" pitchFamily="34" charset="0"/>
                <a:cs typeface="Arial" panose="020B0604020202020204" pitchFamily="34" charset="0"/>
              </a:rPr>
              <a:t>NA </a:t>
            </a:r>
            <a:r>
              <a:rPr lang="hr-HR" sz="4400" b="1" cap="all" dirty="0" smtClean="0">
                <a:solidFill>
                  <a:srgbClr val="303D8C"/>
                </a:solidFill>
                <a:latin typeface="Arial" panose="020B0604020202020204" pitchFamily="34" charset="0"/>
                <a:cs typeface="Arial" panose="020B0604020202020204" pitchFamily="34" charset="0"/>
              </a:rPr>
              <a:t>PAŽNJI!</a:t>
            </a:r>
            <a:endParaRPr kumimoji="0" lang="hr-HR" sz="3200" b="0" i="0" u="none" strike="noStrike" kern="1200" cap="none" spc="0" normalizeH="0" baseline="0" noProof="0" dirty="0" smtClean="0">
              <a:ln>
                <a:noFill/>
              </a:ln>
              <a:solidFill>
                <a:srgbClr val="303D8C"/>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075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97830" y="2717123"/>
            <a:ext cx="10659979" cy="17104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hr-HR" sz="2800" b="1" i="1" u="sng" dirty="0" smtClean="0">
                <a:solidFill>
                  <a:schemeClr val="accent1">
                    <a:lumMod val="75000"/>
                  </a:schemeClr>
                </a:solidFill>
                <a:latin typeface="+mn-lt"/>
              </a:rPr>
              <a:t> </a:t>
            </a:r>
            <a:endParaRPr lang="hr-HR" sz="2800" b="1" i="1" u="sng" dirty="0">
              <a:solidFill>
                <a:schemeClr val="accent1">
                  <a:lumMod val="75000"/>
                </a:schemeClr>
              </a:solidFill>
              <a:latin typeface="+mn-lt"/>
            </a:endParaRPr>
          </a:p>
        </p:txBody>
      </p:sp>
      <p:sp>
        <p:nvSpPr>
          <p:cNvPr id="2"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smtClean="0">
                <a:latin typeface="+mn-lt"/>
                <a:ea typeface="VladaRHSans Bk" panose="02000000000000000000" pitchFamily="50" charset="-18"/>
                <a:cs typeface="+mn-cs"/>
              </a:rPr>
              <a:t>Informacija </a:t>
            </a:r>
            <a:r>
              <a:rPr lang="hr-HR" sz="3200" b="1" dirty="0">
                <a:latin typeface="+mn-lt"/>
                <a:ea typeface="VladaRHSans Bk" panose="02000000000000000000" pitchFamily="50" charset="-18"/>
                <a:cs typeface="+mn-cs"/>
              </a:rPr>
              <a:t>o provedbi Projekta Slavonija, Baranja i </a:t>
            </a:r>
            <a:r>
              <a:rPr lang="hr-HR" sz="3200" b="1" dirty="0" smtClean="0">
                <a:latin typeface="+mn-lt"/>
                <a:ea typeface="VladaRHSans Bk" panose="02000000000000000000" pitchFamily="50" charset="-18"/>
                <a:cs typeface="+mn-cs"/>
              </a:rPr>
              <a:t>Srijem</a:t>
            </a:r>
            <a:endParaRPr lang="hr-HR" sz="3600" b="1" dirty="0">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2499350385"/>
              </p:ext>
            </p:extLst>
          </p:nvPr>
        </p:nvGraphicFramePr>
        <p:xfrm>
          <a:off x="393107" y="1798037"/>
          <a:ext cx="11405786" cy="4382872"/>
        </p:xfrm>
        <a:graphic>
          <a:graphicData uri="http://schemas.openxmlformats.org/drawingml/2006/table">
            <a:tbl>
              <a:tblPr firstRow="1" firstCol="1" bandRow="1">
                <a:tableStyleId>{5C22544A-7EE6-4342-B048-85BDC9FD1C3A}</a:tableStyleId>
              </a:tblPr>
              <a:tblGrid>
                <a:gridCol w="4730359">
                  <a:extLst>
                    <a:ext uri="{9D8B030D-6E8A-4147-A177-3AD203B41FA5}">
                      <a16:colId xmlns:a16="http://schemas.microsoft.com/office/drawing/2014/main" xmlns="" val="20000"/>
                    </a:ext>
                  </a:extLst>
                </a:gridCol>
                <a:gridCol w="3496392">
                  <a:extLst>
                    <a:ext uri="{9D8B030D-6E8A-4147-A177-3AD203B41FA5}">
                      <a16:colId xmlns:a16="http://schemas.microsoft.com/office/drawing/2014/main" xmlns="" val="20001"/>
                    </a:ext>
                  </a:extLst>
                </a:gridCol>
                <a:gridCol w="3179035">
                  <a:extLst>
                    <a:ext uri="{9D8B030D-6E8A-4147-A177-3AD203B41FA5}">
                      <a16:colId xmlns:a16="http://schemas.microsoft.com/office/drawing/2014/main" xmlns="" val="20002"/>
                    </a:ext>
                  </a:extLst>
                </a:gridCol>
              </a:tblGrid>
              <a:tr h="953872">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smtClean="0">
                          <a:latin typeface="+mn-lt"/>
                          <a:ea typeface="VladaRHSans Bk" panose="02000000000000000000" pitchFamily="50" charset="-18"/>
                        </a:rPr>
                        <a:t>    </a:t>
                      </a:r>
                      <a:r>
                        <a:rPr lang="hr-HR" sz="2400" b="1" baseline="0" dirty="0" smtClean="0">
                          <a:latin typeface="+mn-lt"/>
                          <a:ea typeface="VladaRHSans Bk" panose="02000000000000000000" pitchFamily="50" charset="-18"/>
                        </a:rPr>
                        <a:t>Ugovoreni projekti na području Slavonije, Baranje i Srijema u okviru Europskih strukturnih i investicijskih fondova 2014-2020 </a:t>
                      </a:r>
                    </a:p>
                  </a:txBody>
                  <a:tcPr marL="68580" marR="68580" marT="0" marB="0" anchor="ctr"/>
                </a:tc>
                <a:tc hMerge="1">
                  <a:txBody>
                    <a:bodyPr/>
                    <a:lstStyle/>
                    <a:p>
                      <a:endParaRPr lang="hr-HR" dirty="0"/>
                    </a:p>
                  </a:txBody>
                  <a:tcPr marL="68580" marR="68580" marT="0" marB="0" anchor="ctr">
                    <a:solidFill>
                      <a:schemeClr val="accent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hr-HR" sz="2400" baseline="0" dirty="0" smtClean="0">
                        <a:latin typeface="VladaRHSans Bk" panose="02000000000000000000" pitchFamily="50" charset="-18"/>
                        <a:ea typeface="VladaRHSans Bk" panose="02000000000000000000" pitchFamily="50" charset="-18"/>
                      </a:endParaRPr>
                    </a:p>
                  </a:txBody>
                  <a:tcPr marL="68580" marR="68580" marT="0" marB="0" anchor="ctr"/>
                </a:tc>
                <a:extLst>
                  <a:ext uri="{0D108BD9-81ED-4DB2-BD59-A6C34878D82A}">
                    <a16:rowId xmlns:a16="http://schemas.microsoft.com/office/drawing/2014/main" xmlns="" val="10000"/>
                  </a:ext>
                </a:extLst>
              </a:tr>
              <a:tr h="36000">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endParaRPr lang="en-GB" sz="2000" b="1" kern="1200" dirty="0" smtClean="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hr-HR" sz="2000" b="1" kern="1200" dirty="0" smtClean="0">
                          <a:solidFill>
                            <a:schemeClr val="lt1"/>
                          </a:solidFill>
                          <a:effectLst/>
                          <a:latin typeface="+mn-lt"/>
                          <a:ea typeface="VladaRHSans Bk" panose="02000000000000000000" pitchFamily="50" charset="-18"/>
                          <a:cs typeface="+mn-cs"/>
                        </a:rPr>
                        <a:t>18.10.2016. – </a:t>
                      </a:r>
                      <a:r>
                        <a:rPr lang="hr-HR" sz="2000" b="1" kern="1200" dirty="0" smtClean="0">
                          <a:solidFill>
                            <a:schemeClr val="bg1"/>
                          </a:solidFill>
                          <a:effectLst/>
                          <a:latin typeface="+mn-lt"/>
                          <a:ea typeface="VladaRHSans Bk" panose="02000000000000000000" pitchFamily="50" charset="-18"/>
                          <a:cs typeface="+mn-cs"/>
                        </a:rPr>
                        <a:t>30.6.2017.</a:t>
                      </a:r>
                    </a:p>
                  </a:txBody>
                  <a:tcPr marL="68580" marR="68580" marT="0" marB="0"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hr-HR" sz="2000" b="1" kern="1200" dirty="0" smtClean="0">
                          <a:solidFill>
                            <a:schemeClr val="lt1"/>
                          </a:solidFill>
                          <a:effectLst/>
                          <a:latin typeface="+mn-lt"/>
                          <a:ea typeface="VladaRHSans Bk" panose="02000000000000000000" pitchFamily="50" charset="-18"/>
                          <a:cs typeface="+mn-cs"/>
                        </a:rPr>
                        <a:t>18.10.2016. – </a:t>
                      </a:r>
                      <a:r>
                        <a:rPr lang="hr-HR" sz="2000" b="1" kern="1200" dirty="0" smtClean="0">
                          <a:solidFill>
                            <a:schemeClr val="bg1"/>
                          </a:solidFill>
                          <a:effectLst/>
                          <a:latin typeface="+mn-lt"/>
                          <a:ea typeface="VladaRHSans Bk" panose="02000000000000000000" pitchFamily="50" charset="-18"/>
                          <a:cs typeface="+mn-cs"/>
                        </a:rPr>
                        <a:t>17.11.2017.</a:t>
                      </a:r>
                    </a:p>
                  </a:txBody>
                  <a:tcPr marL="68580" marR="68580" marT="0" marB="0" anchor="ctr">
                    <a:solidFill>
                      <a:schemeClr val="accent1"/>
                    </a:solidFill>
                  </a:tcPr>
                </a:tc>
                <a:extLst>
                  <a:ext uri="{0D108BD9-81ED-4DB2-BD59-A6C34878D82A}">
                    <a16:rowId xmlns:a16="http://schemas.microsoft.com/office/drawing/2014/main" xmlns="" val="10001"/>
                  </a:ext>
                </a:extLst>
              </a:tr>
              <a:tr h="36000">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hr-HR" sz="2000" b="1" kern="1200" dirty="0" smtClean="0">
                          <a:solidFill>
                            <a:schemeClr val="lt1"/>
                          </a:solidFill>
                          <a:effectLst/>
                          <a:latin typeface="+mn-lt"/>
                          <a:ea typeface="VladaRHSans Bk" panose="02000000000000000000" pitchFamily="50" charset="-18"/>
                          <a:cs typeface="+mn-cs"/>
                        </a:rPr>
                        <a:t>OP Konkurentnost i kohezija</a:t>
                      </a:r>
                      <a:endParaRPr lang="en-GB" sz="2000" b="1" kern="1200" dirty="0" smtClean="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hr-HR" sz="2000" b="1" kern="1200" dirty="0" smtClean="0">
                          <a:solidFill>
                            <a:schemeClr val="lt1"/>
                          </a:solidFill>
                          <a:effectLst/>
                          <a:latin typeface="+mn-lt"/>
                          <a:ea typeface="VladaRHSans Bk" panose="02000000000000000000" pitchFamily="50" charset="-18"/>
                          <a:cs typeface="+mn-cs"/>
                        </a:rPr>
                        <a:t>489.082.396 kn</a:t>
                      </a:r>
                    </a:p>
                  </a:txBody>
                  <a:tcPr marL="68580" marR="6858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smtClean="0">
                          <a:solidFill>
                            <a:schemeClr val="bg1"/>
                          </a:solidFill>
                          <a:effectLst/>
                          <a:latin typeface="+mn-lt"/>
                          <a:ea typeface="VladaRHSans Bk" panose="02000000000000000000" pitchFamily="50" charset="-18"/>
                          <a:cs typeface="+mn-cs"/>
                        </a:rPr>
                        <a:t> 1.707.409.147 </a:t>
                      </a:r>
                      <a:r>
                        <a:rPr lang="hr-HR" sz="2000" b="1" kern="1200" dirty="0">
                          <a:solidFill>
                            <a:schemeClr val="bg1"/>
                          </a:solidFill>
                          <a:effectLst/>
                          <a:latin typeface="+mn-lt"/>
                          <a:ea typeface="VladaRHSans Bk" panose="02000000000000000000" pitchFamily="50" charset="-18"/>
                          <a:cs typeface="+mn-cs"/>
                        </a:rPr>
                        <a:t>kn </a:t>
                      </a:r>
                    </a:p>
                  </a:txBody>
                  <a:tcPr marL="0" marR="0" marT="0" marB="0" anchor="ctr">
                    <a:solidFill>
                      <a:schemeClr val="accent1"/>
                    </a:solidFill>
                  </a:tcPr>
                </a:tc>
                <a:extLst>
                  <a:ext uri="{0D108BD9-81ED-4DB2-BD59-A6C34878D82A}">
                    <a16:rowId xmlns:a16="http://schemas.microsoft.com/office/drawing/2014/main" xmlns="" val="10002"/>
                  </a:ext>
                </a:extLst>
              </a:tr>
              <a:tr h="36000">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hr-HR" sz="2000" b="1" kern="1200" dirty="0" smtClean="0">
                          <a:solidFill>
                            <a:schemeClr val="lt1"/>
                          </a:solidFill>
                          <a:effectLst/>
                          <a:latin typeface="+mn-lt"/>
                          <a:ea typeface="VladaRHSans Bk" panose="02000000000000000000" pitchFamily="50" charset="-18"/>
                          <a:cs typeface="+mn-cs"/>
                        </a:rPr>
                        <a:t>OP Učinkoviti ljudski potencijali</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hr-HR" sz="2000" b="1" kern="1200" dirty="0" smtClean="0">
                          <a:solidFill>
                            <a:schemeClr val="lt1"/>
                          </a:solidFill>
                          <a:effectLst/>
                          <a:latin typeface="+mn-lt"/>
                          <a:ea typeface="VladaRHSans Bk" panose="02000000000000000000" pitchFamily="50" charset="-18"/>
                          <a:cs typeface="+mn-cs"/>
                        </a:rPr>
                        <a:t>48.719.492 kn</a:t>
                      </a:r>
                    </a:p>
                  </a:txBody>
                  <a:tcPr marL="68580" marR="6858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smtClean="0">
                          <a:solidFill>
                            <a:schemeClr val="bg1"/>
                          </a:solidFill>
                          <a:effectLst/>
                          <a:latin typeface="+mn-lt"/>
                          <a:ea typeface="VladaRHSans Bk" panose="02000000000000000000" pitchFamily="50" charset="-18"/>
                          <a:cs typeface="+mn-cs"/>
                        </a:rPr>
                        <a:t> 146.065.467 </a:t>
                      </a:r>
                      <a:r>
                        <a:rPr lang="hr-HR" sz="2000" b="1" kern="1200" dirty="0">
                          <a:solidFill>
                            <a:schemeClr val="bg1"/>
                          </a:solidFill>
                          <a:effectLst/>
                          <a:latin typeface="+mn-lt"/>
                          <a:ea typeface="VladaRHSans Bk" panose="02000000000000000000" pitchFamily="50" charset="-18"/>
                          <a:cs typeface="+mn-cs"/>
                        </a:rPr>
                        <a:t>kn </a:t>
                      </a:r>
                    </a:p>
                  </a:txBody>
                  <a:tcPr marL="0" marR="0" marT="0" marB="0" anchor="ctr">
                    <a:solidFill>
                      <a:schemeClr val="accent1"/>
                    </a:solidFill>
                  </a:tcPr>
                </a:tc>
                <a:extLst>
                  <a:ext uri="{0D108BD9-81ED-4DB2-BD59-A6C34878D82A}">
                    <a16:rowId xmlns:a16="http://schemas.microsoft.com/office/drawing/2014/main" xmlns="" val="10003"/>
                  </a:ext>
                </a:extLst>
              </a:tr>
              <a:tr h="36000">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hr-HR" sz="2000" dirty="0" smtClean="0">
                          <a:effectLst/>
                          <a:latin typeface="+mn-lt"/>
                          <a:ea typeface="VladaRHSans Bk" panose="02000000000000000000" pitchFamily="50" charset="-18"/>
                        </a:rPr>
                        <a:t>Program ruralnog razvoja</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hr-HR" sz="2000" b="1" kern="1200" dirty="0" smtClean="0">
                          <a:solidFill>
                            <a:schemeClr val="lt1"/>
                          </a:solidFill>
                          <a:effectLst/>
                          <a:latin typeface="+mn-lt"/>
                          <a:ea typeface="VladaRHSans Bk" panose="02000000000000000000" pitchFamily="50" charset="-18"/>
                          <a:cs typeface="+mn-cs"/>
                        </a:rPr>
                        <a:t>655.623.492 kn</a:t>
                      </a:r>
                    </a:p>
                  </a:txBody>
                  <a:tcPr marL="68580" marR="6858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smtClean="0">
                          <a:solidFill>
                            <a:schemeClr val="bg1"/>
                          </a:solidFill>
                          <a:effectLst/>
                          <a:latin typeface="+mn-lt"/>
                          <a:ea typeface="VladaRHSans Bk" panose="02000000000000000000" pitchFamily="50" charset="-18"/>
                          <a:cs typeface="+mn-cs"/>
                        </a:rPr>
                        <a:t> 795.374.996 </a:t>
                      </a:r>
                      <a:r>
                        <a:rPr lang="hr-HR" sz="2000" b="1" kern="1200" dirty="0">
                          <a:solidFill>
                            <a:schemeClr val="bg1"/>
                          </a:solidFill>
                          <a:effectLst/>
                          <a:latin typeface="+mn-lt"/>
                          <a:ea typeface="VladaRHSans Bk" panose="02000000000000000000" pitchFamily="50" charset="-18"/>
                          <a:cs typeface="+mn-cs"/>
                        </a:rPr>
                        <a:t>kn </a:t>
                      </a:r>
                    </a:p>
                  </a:txBody>
                  <a:tcPr marL="0" marR="0" marT="0" marB="0" anchor="ctr">
                    <a:solidFill>
                      <a:schemeClr val="accent1"/>
                    </a:solidFill>
                  </a:tcPr>
                </a:tc>
                <a:extLst>
                  <a:ext uri="{0D108BD9-81ED-4DB2-BD59-A6C34878D82A}">
                    <a16:rowId xmlns:a16="http://schemas.microsoft.com/office/drawing/2014/main" xmlns="" val="10004"/>
                  </a:ext>
                </a:extLst>
              </a:tr>
              <a:tr h="36000">
                <a:tc>
                  <a:txBody>
                    <a:bodyPr/>
                    <a:lstStyle/>
                    <a:p>
                      <a:pPr algn="just">
                        <a:spcAft>
                          <a:spcPts val="600"/>
                        </a:spcAft>
                      </a:pPr>
                      <a:r>
                        <a:rPr lang="hr-HR" sz="2000" b="1" kern="1200" dirty="0" smtClean="0">
                          <a:solidFill>
                            <a:schemeClr val="lt1"/>
                          </a:solidFill>
                          <a:effectLst/>
                          <a:latin typeface="+mn-lt"/>
                          <a:ea typeface="VladaRHSans Bk" panose="02000000000000000000" pitchFamily="50" charset="-18"/>
                          <a:cs typeface="+mn-cs"/>
                        </a:rPr>
                        <a:t>OP Pomorstvo i ribarstvo</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indent="0" algn="l">
                        <a:spcAft>
                          <a:spcPts val="600"/>
                        </a:spcAft>
                      </a:pPr>
                      <a:r>
                        <a:rPr lang="hr-HR" sz="2000" b="1" kern="1200" dirty="0" smtClean="0">
                          <a:solidFill>
                            <a:schemeClr val="bg1"/>
                          </a:solidFill>
                          <a:effectLst/>
                          <a:latin typeface="+mn-lt"/>
                          <a:ea typeface="VladaRHSans Bk" panose="02000000000000000000" pitchFamily="50" charset="-18"/>
                          <a:cs typeface="+mn-cs"/>
                        </a:rPr>
                        <a:t>22.452.257 kn</a:t>
                      </a:r>
                    </a:p>
                  </a:txBody>
                  <a:tcPr marL="68580" marR="6858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smtClean="0">
                          <a:solidFill>
                            <a:schemeClr val="bg1"/>
                          </a:solidFill>
                          <a:effectLst/>
                          <a:latin typeface="+mn-lt"/>
                          <a:ea typeface="VladaRHSans Bk" panose="02000000000000000000" pitchFamily="50" charset="-18"/>
                          <a:cs typeface="+mn-cs"/>
                        </a:rPr>
                        <a:t> 22.452.257 </a:t>
                      </a:r>
                      <a:r>
                        <a:rPr lang="hr-HR" sz="2000" b="1" kern="1200" dirty="0">
                          <a:solidFill>
                            <a:schemeClr val="bg1"/>
                          </a:solidFill>
                          <a:effectLst/>
                          <a:latin typeface="+mn-lt"/>
                          <a:ea typeface="VladaRHSans Bk" panose="02000000000000000000" pitchFamily="50" charset="-18"/>
                          <a:cs typeface="+mn-cs"/>
                        </a:rPr>
                        <a:t>kn </a:t>
                      </a:r>
                    </a:p>
                  </a:txBody>
                  <a:tcPr marL="0" marR="0" marT="0" marB="0" anchor="ctr">
                    <a:solidFill>
                      <a:schemeClr val="accent1"/>
                    </a:solidFill>
                  </a:tcPr>
                </a:tc>
                <a:extLst>
                  <a:ext uri="{0D108BD9-81ED-4DB2-BD59-A6C34878D82A}">
                    <a16:rowId xmlns:a16="http://schemas.microsoft.com/office/drawing/2014/main" xmlns="" val="10005"/>
                  </a:ext>
                </a:extLst>
              </a:tr>
              <a:tr h="36000">
                <a:tc>
                  <a:txBody>
                    <a:bodyPr/>
                    <a:lstStyle/>
                    <a:p>
                      <a:pPr algn="just">
                        <a:spcAft>
                          <a:spcPts val="600"/>
                        </a:spcAft>
                      </a:pPr>
                      <a:r>
                        <a:rPr lang="hr-HR" sz="2000" b="1" kern="1200" dirty="0" smtClean="0">
                          <a:solidFill>
                            <a:schemeClr val="lt1"/>
                          </a:solidFill>
                          <a:effectLst/>
                          <a:latin typeface="+mn-lt"/>
                          <a:ea typeface="VladaRHSans Bk" panose="02000000000000000000" pitchFamily="50" charset="-18"/>
                          <a:cs typeface="+mn-cs"/>
                        </a:rPr>
                        <a:t>Europska teritorijalna suradnja</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indent="0" algn="l">
                        <a:spcAft>
                          <a:spcPts val="600"/>
                        </a:spcAft>
                      </a:pPr>
                      <a:r>
                        <a:rPr lang="hr-HR" sz="2000" b="1" kern="1200" dirty="0" smtClean="0">
                          <a:solidFill>
                            <a:schemeClr val="bg1"/>
                          </a:solidFill>
                          <a:effectLst/>
                          <a:latin typeface="+mn-lt"/>
                          <a:ea typeface="VladaRHSans Bk" panose="02000000000000000000" pitchFamily="50" charset="-18"/>
                          <a:cs typeface="+mn-cs"/>
                        </a:rPr>
                        <a:t>46.261.055 kn</a:t>
                      </a:r>
                    </a:p>
                  </a:txBody>
                  <a:tcPr marL="68580" marR="6858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smtClean="0">
                          <a:solidFill>
                            <a:schemeClr val="bg1"/>
                          </a:solidFill>
                          <a:effectLst/>
                          <a:latin typeface="+mn-lt"/>
                          <a:ea typeface="VladaRHSans Bk" panose="02000000000000000000" pitchFamily="50" charset="-18"/>
                          <a:cs typeface="+mn-cs"/>
                        </a:rPr>
                        <a:t> 112.702.159 </a:t>
                      </a:r>
                      <a:r>
                        <a:rPr lang="hr-HR" sz="2000" b="1" kern="1200" dirty="0">
                          <a:solidFill>
                            <a:schemeClr val="bg1"/>
                          </a:solidFill>
                          <a:effectLst/>
                          <a:latin typeface="+mn-lt"/>
                          <a:ea typeface="VladaRHSans Bk" panose="02000000000000000000" pitchFamily="50" charset="-18"/>
                          <a:cs typeface="+mn-cs"/>
                        </a:rPr>
                        <a:t>kn </a:t>
                      </a:r>
                    </a:p>
                  </a:txBody>
                  <a:tcPr marL="0" marR="0" marT="0" marB="0" anchor="ctr">
                    <a:solidFill>
                      <a:schemeClr val="accent1"/>
                    </a:solidFill>
                  </a:tcPr>
                </a:tc>
                <a:extLst>
                  <a:ext uri="{0D108BD9-81ED-4DB2-BD59-A6C34878D82A}">
                    <a16:rowId xmlns:a16="http://schemas.microsoft.com/office/drawing/2014/main" xmlns="" val="10006"/>
                  </a:ext>
                </a:extLst>
              </a:tr>
              <a:tr h="36000">
                <a:tc>
                  <a:txBody>
                    <a:bodyPr/>
                    <a:lstStyle/>
                    <a:p>
                      <a:pPr algn="just">
                        <a:spcAft>
                          <a:spcPts val="600"/>
                        </a:spcAft>
                      </a:pPr>
                      <a:r>
                        <a:rPr lang="hr-HR" sz="2000" b="1" kern="1200" dirty="0" smtClean="0">
                          <a:solidFill>
                            <a:schemeClr val="lt1"/>
                          </a:solidFill>
                          <a:effectLst/>
                          <a:latin typeface="+mn-lt"/>
                          <a:ea typeface="VladaRHSans Bk" panose="02000000000000000000" pitchFamily="50" charset="-18"/>
                          <a:cs typeface="+mn-cs"/>
                        </a:rPr>
                        <a:t>UKUPNO UGOVORENO</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indent="0" algn="l">
                        <a:spcAft>
                          <a:spcPts val="600"/>
                        </a:spcAft>
                      </a:pPr>
                      <a:r>
                        <a:rPr lang="hr-HR" sz="2000" b="1" kern="1200" dirty="0" smtClean="0">
                          <a:solidFill>
                            <a:schemeClr val="bg1"/>
                          </a:solidFill>
                          <a:effectLst/>
                          <a:latin typeface="+mn-lt"/>
                          <a:ea typeface="VladaRHSans Bk" panose="02000000000000000000" pitchFamily="50" charset="-18"/>
                          <a:cs typeface="+mn-cs"/>
                        </a:rPr>
                        <a:t>1.262.138.692 kn</a:t>
                      </a:r>
                    </a:p>
                  </a:txBody>
                  <a:tcPr marL="68580" marR="6858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smtClean="0">
                          <a:solidFill>
                            <a:schemeClr val="bg1"/>
                          </a:solidFill>
                          <a:effectLst/>
                          <a:latin typeface="+mn-lt"/>
                          <a:ea typeface="VladaRHSans Bk" panose="02000000000000000000" pitchFamily="50" charset="-18"/>
                          <a:cs typeface="+mn-cs"/>
                        </a:rPr>
                        <a:t> 2.784.004.024,69 </a:t>
                      </a:r>
                      <a:r>
                        <a:rPr lang="hr-HR" sz="2000" b="1" kern="1200" dirty="0">
                          <a:solidFill>
                            <a:schemeClr val="bg1"/>
                          </a:solidFill>
                          <a:effectLst/>
                          <a:latin typeface="+mn-lt"/>
                          <a:ea typeface="VladaRHSans Bk" panose="02000000000000000000" pitchFamily="50" charset="-18"/>
                          <a:cs typeface="+mn-cs"/>
                        </a:rPr>
                        <a:t>kn </a:t>
                      </a:r>
                    </a:p>
                  </a:txBody>
                  <a:tcPr marL="0" marR="0" marT="0" marB="0" anchor="ctr">
                    <a:solidFill>
                      <a:schemeClr val="accent1"/>
                    </a:solidFill>
                  </a:tcPr>
                </a:tc>
                <a:extLst>
                  <a:ext uri="{0D108BD9-81ED-4DB2-BD59-A6C34878D82A}">
                    <a16:rowId xmlns:a16="http://schemas.microsoft.com/office/drawing/2014/main" xmlns="" val="10007"/>
                  </a:ext>
                </a:extLst>
              </a:tr>
              <a:tr h="36000">
                <a:tc>
                  <a:txBody>
                    <a:bodyPr/>
                    <a:lstStyle/>
                    <a:p>
                      <a:pPr algn="just">
                        <a:spcAft>
                          <a:spcPts val="600"/>
                        </a:spcAft>
                      </a:pPr>
                      <a:r>
                        <a:rPr lang="hr-HR" sz="2000" b="1" kern="1200" dirty="0" smtClean="0">
                          <a:solidFill>
                            <a:schemeClr val="lt1"/>
                          </a:solidFill>
                          <a:effectLst/>
                          <a:latin typeface="+mn-lt"/>
                          <a:ea typeface="VladaRHSans Bk" panose="02000000000000000000" pitchFamily="50" charset="-18"/>
                          <a:cs typeface="+mn-cs"/>
                        </a:rPr>
                        <a:t>CILJANI IZNOS </a:t>
                      </a:r>
                      <a:endParaRPr lang="en-US" sz="2000" b="1" kern="1200" dirty="0" smtClean="0">
                        <a:solidFill>
                          <a:schemeClr val="lt1"/>
                        </a:solidFill>
                        <a:effectLst/>
                        <a:latin typeface="+mn-lt"/>
                        <a:ea typeface="VladaRHSans Bk" panose="02000000000000000000" pitchFamily="50" charset="-18"/>
                        <a:cs typeface="+mn-cs"/>
                      </a:endParaRPr>
                    </a:p>
                  </a:txBody>
                  <a:tcPr marL="68580" marR="68580" marT="0" marB="0" anchor="ctr"/>
                </a:tc>
                <a:tc gridSpan="2">
                  <a:txBody>
                    <a:bodyPr/>
                    <a:lstStyle/>
                    <a:p>
                      <a:pPr marL="0" indent="0" algn="ctr">
                        <a:spcAft>
                          <a:spcPts val="600"/>
                        </a:spcAft>
                      </a:pPr>
                      <a:r>
                        <a:rPr lang="hr-HR" sz="2000" b="1" kern="1200" dirty="0">
                          <a:solidFill>
                            <a:schemeClr val="lt1"/>
                          </a:solidFill>
                          <a:effectLst/>
                          <a:latin typeface="+mn-lt"/>
                          <a:ea typeface="VladaRHSans Bk" panose="02000000000000000000" pitchFamily="50" charset="-18"/>
                          <a:cs typeface="+mn-cs"/>
                        </a:rPr>
                        <a:t>2.500.000.000 </a:t>
                      </a:r>
                      <a:r>
                        <a:rPr lang="hr-HR" sz="2000" b="1" kern="1200" dirty="0" smtClean="0">
                          <a:solidFill>
                            <a:schemeClr val="lt1"/>
                          </a:solidFill>
                          <a:effectLst/>
                          <a:latin typeface="+mn-lt"/>
                          <a:ea typeface="VladaRHSans Bk" panose="02000000000000000000" pitchFamily="50" charset="-18"/>
                          <a:cs typeface="+mn-cs"/>
                        </a:rPr>
                        <a:t>eura</a:t>
                      </a:r>
                      <a:endParaRPr lang="en-GB" sz="2000" b="1" kern="1200" dirty="0">
                        <a:solidFill>
                          <a:schemeClr val="lt1"/>
                        </a:solidFill>
                        <a:effectLst/>
                        <a:latin typeface="+mn-lt"/>
                        <a:ea typeface="VladaRHSans Bk" panose="02000000000000000000" pitchFamily="50" charset="-18"/>
                        <a:cs typeface="+mn-cs"/>
                      </a:endParaRPr>
                    </a:p>
                    <a:p>
                      <a:pPr marL="0" indent="0" algn="ctr">
                        <a:spcAft>
                          <a:spcPts val="600"/>
                        </a:spcAft>
                      </a:pPr>
                      <a:r>
                        <a:rPr lang="hr-HR" sz="2000" b="1" kern="1200" dirty="0">
                          <a:solidFill>
                            <a:schemeClr val="lt1"/>
                          </a:solidFill>
                          <a:effectLst/>
                          <a:latin typeface="+mn-lt"/>
                          <a:ea typeface="VladaRHSans Bk" panose="02000000000000000000" pitchFamily="50" charset="-18"/>
                          <a:cs typeface="+mn-cs"/>
                        </a:rPr>
                        <a:t>(18.750.000.000 kn)</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solidFill>
                      <a:schemeClr val="accent1"/>
                    </a:solidFill>
                  </a:tcPr>
                </a:tc>
                <a:tc hMerge="1">
                  <a:txBody>
                    <a:bodyPr/>
                    <a:lstStyle/>
                    <a:p>
                      <a:pPr marL="0" indent="0" algn="l">
                        <a:spcAft>
                          <a:spcPts val="600"/>
                        </a:spcAft>
                      </a:pPr>
                      <a:endParaRPr lang="en-GB" sz="2000" b="1" kern="1200" dirty="0">
                        <a:solidFill>
                          <a:schemeClr val="lt1"/>
                        </a:solidFill>
                        <a:effectLst/>
                        <a:latin typeface="VladaRHSans Bk" panose="02000000000000000000" pitchFamily="50" charset="-18"/>
                        <a:ea typeface="VladaRHSans Bk" panose="02000000000000000000" pitchFamily="50" charset="-18"/>
                        <a:cs typeface="+mn-cs"/>
                      </a:endParaRPr>
                    </a:p>
                  </a:txBody>
                  <a:tcPr marL="68580" marR="68580" marT="0" marB="0" anchor="ctr">
                    <a:solidFill>
                      <a:schemeClr val="accent1"/>
                    </a:solidFill>
                  </a:tcPr>
                </a:tc>
                <a:extLst>
                  <a:ext uri="{0D108BD9-81ED-4DB2-BD59-A6C34878D82A}">
                    <a16:rowId xmlns:a16="http://schemas.microsoft.com/office/drawing/2014/main" xmlns="" val="10008"/>
                  </a:ext>
                </a:extLst>
              </a:tr>
              <a:tr h="36000">
                <a:tc>
                  <a:txBody>
                    <a:bodyPr/>
                    <a:lstStyle/>
                    <a:p>
                      <a:pPr algn="l">
                        <a:spcAft>
                          <a:spcPts val="600"/>
                        </a:spcAft>
                      </a:pPr>
                      <a:r>
                        <a:rPr lang="hr-HR" sz="2000" b="1" kern="1200" dirty="0">
                          <a:solidFill>
                            <a:schemeClr val="lt1"/>
                          </a:solidFill>
                          <a:effectLst/>
                          <a:latin typeface="+mn-lt"/>
                          <a:ea typeface="VladaRHSans Bk" panose="02000000000000000000" pitchFamily="50" charset="-18"/>
                          <a:cs typeface="+mn-cs"/>
                        </a:rPr>
                        <a:t>Postotak ugovorenih bespovratnih sredstava u odnosu na ciljani </a:t>
                      </a:r>
                      <a:r>
                        <a:rPr lang="hr-HR" sz="2000" b="1" kern="1200" dirty="0" smtClean="0">
                          <a:solidFill>
                            <a:schemeClr val="lt1"/>
                          </a:solidFill>
                          <a:effectLst/>
                          <a:latin typeface="+mn-lt"/>
                          <a:ea typeface="VladaRHSans Bk" panose="02000000000000000000" pitchFamily="50" charset="-18"/>
                          <a:cs typeface="+mn-cs"/>
                        </a:rPr>
                        <a:t>iznos</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indent="0" algn="l">
                        <a:spcAft>
                          <a:spcPts val="600"/>
                        </a:spcAft>
                      </a:pPr>
                      <a:r>
                        <a:rPr lang="hr-HR" sz="2000" b="1" kern="1200" dirty="0" smtClean="0">
                          <a:solidFill>
                            <a:schemeClr val="lt1"/>
                          </a:solidFill>
                          <a:effectLst/>
                          <a:latin typeface="+mn-lt"/>
                          <a:ea typeface="VladaRHSans Bk" panose="02000000000000000000" pitchFamily="50" charset="-18"/>
                          <a:cs typeface="+mn-cs"/>
                        </a:rPr>
                        <a:t>6,73%</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solidFill>
                      <a:schemeClr val="accent1"/>
                    </a:solidFill>
                  </a:tcPr>
                </a:tc>
                <a:tc>
                  <a:txBody>
                    <a:bodyPr/>
                    <a:lstStyle/>
                    <a:p>
                      <a:pPr marL="0" indent="0" algn="l">
                        <a:spcAft>
                          <a:spcPts val="600"/>
                        </a:spcAft>
                      </a:pPr>
                      <a:r>
                        <a:rPr lang="hr-HR" sz="2000" b="1" kern="1200" dirty="0" smtClean="0">
                          <a:solidFill>
                            <a:schemeClr val="lt1"/>
                          </a:solidFill>
                          <a:effectLst/>
                          <a:latin typeface="+mn-lt"/>
                          <a:ea typeface="VladaRHSans Bk" panose="02000000000000000000" pitchFamily="50" charset="-18"/>
                          <a:cs typeface="+mn-cs"/>
                        </a:rPr>
                        <a:t>14,85%</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solidFill>
                      <a:schemeClr val="accent1"/>
                    </a:solidFill>
                  </a:tcPr>
                </a:tc>
                <a:extLst>
                  <a:ext uri="{0D108BD9-81ED-4DB2-BD59-A6C34878D82A}">
                    <a16:rowId xmlns:a16="http://schemas.microsoft.com/office/drawing/2014/main" xmlns="" val="10009"/>
                  </a:ext>
                </a:extLst>
              </a:tr>
            </a:tbl>
          </a:graphicData>
        </a:graphic>
      </p:graphicFrame>
      <p:sp>
        <p:nvSpPr>
          <p:cNvPr id="4" name="Rectangle 1"/>
          <p:cNvSpPr>
            <a:spLocks noChangeArrowheads="1"/>
          </p:cNvSpPr>
          <p:nvPr/>
        </p:nvSpPr>
        <p:spPr bwMode="auto">
          <a:xfrm>
            <a:off x="-1230568" y="2700338"/>
            <a:ext cx="2065847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40484763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97830" y="2717123"/>
            <a:ext cx="10659979" cy="17104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hr-HR" sz="2800" b="1" i="1" u="sng" dirty="0" smtClean="0">
                <a:solidFill>
                  <a:schemeClr val="accent1">
                    <a:lumMod val="75000"/>
                  </a:schemeClr>
                </a:solidFill>
                <a:latin typeface="+mn-lt"/>
              </a:rPr>
              <a:t> </a:t>
            </a:r>
            <a:endParaRPr lang="hr-HR" sz="2800" b="1" i="1" u="sng" dirty="0">
              <a:solidFill>
                <a:schemeClr val="accent1">
                  <a:lumMod val="75000"/>
                </a:schemeClr>
              </a:solidFill>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2488028028"/>
              </p:ext>
            </p:extLst>
          </p:nvPr>
        </p:nvGraphicFramePr>
        <p:xfrm>
          <a:off x="609601" y="1560664"/>
          <a:ext cx="10942040" cy="3276844"/>
        </p:xfrm>
        <a:graphic>
          <a:graphicData uri="http://schemas.openxmlformats.org/drawingml/2006/table">
            <a:tbl>
              <a:tblPr firstRow="1" firstCol="1" bandRow="1">
                <a:tableStyleId>{5C22544A-7EE6-4342-B048-85BDC9FD1C3A}</a:tableStyleId>
              </a:tblPr>
              <a:tblGrid>
                <a:gridCol w="6986725">
                  <a:extLst>
                    <a:ext uri="{9D8B030D-6E8A-4147-A177-3AD203B41FA5}">
                      <a16:colId xmlns:a16="http://schemas.microsoft.com/office/drawing/2014/main" xmlns="" val="20000"/>
                    </a:ext>
                  </a:extLst>
                </a:gridCol>
                <a:gridCol w="3955315">
                  <a:extLst>
                    <a:ext uri="{9D8B030D-6E8A-4147-A177-3AD203B41FA5}">
                      <a16:colId xmlns:a16="http://schemas.microsoft.com/office/drawing/2014/main" xmlns="" val="20001"/>
                    </a:ext>
                  </a:extLst>
                </a:gridCol>
              </a:tblGrid>
              <a:tr h="116844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smtClean="0">
                          <a:latin typeface="+mn-lt"/>
                          <a:ea typeface="VladaRHSans Bk" panose="02000000000000000000" pitchFamily="50" charset="-18"/>
                        </a:rPr>
                        <a:t> </a:t>
                      </a:r>
                      <a:r>
                        <a:rPr lang="hr-HR" sz="2000" b="1" baseline="0" dirty="0" smtClean="0">
                          <a:latin typeface="+mn-lt"/>
                          <a:ea typeface="VladaRHSans Bk" panose="02000000000000000000" pitchFamily="50" charset="-18"/>
                        </a:rPr>
                        <a:t>Ugovoreni projekti na području Slavonije, Baranje i Srijema iz nacionalnih izvora 18.10.2016. – 17.11.2017.</a:t>
                      </a:r>
                      <a:endParaRPr lang="hr-HR" sz="2000" baseline="0" dirty="0" smtClean="0">
                        <a:latin typeface="+mn-lt"/>
                        <a:ea typeface="VladaRHSans Bk" panose="02000000000000000000" pitchFamily="50" charset="-18"/>
                      </a:endParaRPr>
                    </a:p>
                  </a:txBody>
                  <a:tcPr marL="68580" marR="68580" marT="0" marB="0" anchor="ctr"/>
                </a:tc>
                <a:tc hMerge="1">
                  <a:txBody>
                    <a:bodyPr/>
                    <a:lstStyle/>
                    <a:p>
                      <a:endParaRPr lang="hr-HR" dirty="0"/>
                    </a:p>
                  </a:txBody>
                  <a:tcPr marL="68580" marR="68580" marT="0" marB="0" anchor="ctr">
                    <a:solidFill>
                      <a:schemeClr val="accent1"/>
                    </a:solidFill>
                  </a:tcPr>
                </a:tc>
                <a:extLst>
                  <a:ext uri="{0D108BD9-81ED-4DB2-BD59-A6C34878D82A}">
                    <a16:rowId xmlns:a16="http://schemas.microsoft.com/office/drawing/2014/main" xmlns="" val="10000"/>
                  </a:ext>
                </a:extLst>
              </a:tr>
              <a:tr h="738519">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pl-PL" sz="2000" dirty="0" smtClean="0">
                          <a:effectLst/>
                          <a:latin typeface="+mn-lt"/>
                          <a:ea typeface="VladaRHSans Bk" panose="02000000000000000000" pitchFamily="50" charset="-18"/>
                        </a:rPr>
                        <a:t>Program održivog razvoja lokalne zajednice (PORLZ)</a:t>
                      </a:r>
                    </a:p>
                  </a:txBody>
                  <a:tcPr marL="68580" marR="68580" marT="0" marB="0" anchor="ctr"/>
                </a:tc>
                <a:tc>
                  <a:txBody>
                    <a:bodyPr/>
                    <a:lstStyle/>
                    <a:p>
                      <a:pPr algn="ctr" fontAlgn="b"/>
                      <a:r>
                        <a:rPr lang="hr-HR" sz="2000" b="1" kern="1200" dirty="0" smtClean="0">
                          <a:solidFill>
                            <a:schemeClr val="lt1"/>
                          </a:solidFill>
                          <a:effectLst/>
                          <a:latin typeface="+mn-lt"/>
                          <a:ea typeface="VladaRHSans Bk" panose="02000000000000000000" pitchFamily="50" charset="-18"/>
                          <a:cs typeface="+mn-cs"/>
                        </a:rPr>
                        <a:t>48.609.655 </a:t>
                      </a:r>
                      <a:r>
                        <a:rPr lang="hr-HR" sz="2000" b="1" kern="1200" dirty="0">
                          <a:solidFill>
                            <a:schemeClr val="lt1"/>
                          </a:solidFill>
                          <a:effectLst/>
                          <a:latin typeface="+mn-lt"/>
                          <a:ea typeface="VladaRHSans Bk" panose="02000000000000000000" pitchFamily="50" charset="-18"/>
                          <a:cs typeface="+mn-cs"/>
                        </a:rPr>
                        <a:t>kn</a:t>
                      </a:r>
                    </a:p>
                  </a:txBody>
                  <a:tcPr marL="0" marR="0" marT="0" marB="0" anchor="ctr">
                    <a:solidFill>
                      <a:schemeClr val="accent1"/>
                    </a:solidFill>
                  </a:tcPr>
                </a:tc>
                <a:extLst>
                  <a:ext uri="{0D108BD9-81ED-4DB2-BD59-A6C34878D82A}">
                    <a16:rowId xmlns:a16="http://schemas.microsoft.com/office/drawing/2014/main" xmlns="" val="10001"/>
                  </a:ext>
                </a:extLst>
              </a:tr>
              <a:tr h="391020">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pl-PL" sz="2000" dirty="0" smtClean="0">
                          <a:effectLst/>
                          <a:latin typeface="+mn-lt"/>
                          <a:ea typeface="VladaRHSans Bk" panose="02000000000000000000" pitchFamily="50" charset="-18"/>
                        </a:rPr>
                        <a:t>Program podrške regionalnom razvoju (PPRR)</a:t>
                      </a:r>
                    </a:p>
                  </a:txBody>
                  <a:tcPr marL="68580" marR="68580" marT="0" marB="0" anchor="ctr"/>
                </a:tc>
                <a:tc>
                  <a:txBody>
                    <a:bodyPr/>
                    <a:lstStyle/>
                    <a:p>
                      <a:pPr algn="ctr" fontAlgn="b"/>
                      <a:r>
                        <a:rPr lang="hr-HR" sz="2000" b="1" kern="1200" dirty="0" smtClean="0">
                          <a:solidFill>
                            <a:schemeClr val="lt1"/>
                          </a:solidFill>
                          <a:effectLst/>
                          <a:latin typeface="+mn-lt"/>
                          <a:ea typeface="VladaRHSans Bk" panose="02000000000000000000" pitchFamily="50" charset="-18"/>
                          <a:cs typeface="+mn-cs"/>
                        </a:rPr>
                        <a:t>9.894.800 </a:t>
                      </a:r>
                      <a:r>
                        <a:rPr lang="hr-HR" sz="2000" b="1" kern="1200" dirty="0">
                          <a:solidFill>
                            <a:schemeClr val="lt1"/>
                          </a:solidFill>
                          <a:effectLst/>
                          <a:latin typeface="+mn-lt"/>
                          <a:ea typeface="VladaRHSans Bk" panose="02000000000000000000" pitchFamily="50" charset="-18"/>
                          <a:cs typeface="+mn-cs"/>
                        </a:rPr>
                        <a:t>kn</a:t>
                      </a:r>
                    </a:p>
                  </a:txBody>
                  <a:tcPr marL="0" marR="0" marT="0" marB="0" anchor="ctr">
                    <a:solidFill>
                      <a:schemeClr val="accent1"/>
                    </a:solidFill>
                  </a:tcPr>
                </a:tc>
                <a:extLst>
                  <a:ext uri="{0D108BD9-81ED-4DB2-BD59-A6C34878D82A}">
                    <a16:rowId xmlns:a16="http://schemas.microsoft.com/office/drawing/2014/main" xmlns="" val="10002"/>
                  </a:ext>
                </a:extLst>
              </a:tr>
              <a:tr h="369260">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pl-PL" sz="2000" dirty="0" smtClean="0">
                          <a:effectLst/>
                          <a:latin typeface="+mn-lt"/>
                          <a:ea typeface="VladaRHSans Bk" panose="02000000000000000000" pitchFamily="50" charset="-18"/>
                        </a:rPr>
                        <a:t>Program podrške poboljšanju materijalnih uvjeta u osnovnim i srednjim školama (PPPMUOSŠ)</a:t>
                      </a:r>
                    </a:p>
                  </a:txBody>
                  <a:tcPr marL="68580" marR="68580" marT="0" marB="0" anchor="ctr"/>
                </a:tc>
                <a:tc>
                  <a:txBody>
                    <a:bodyPr/>
                    <a:lstStyle/>
                    <a:p>
                      <a:pPr algn="ctr" fontAlgn="b"/>
                      <a:r>
                        <a:rPr lang="hr-HR" sz="2000" b="1" kern="1200" dirty="0" smtClean="0">
                          <a:solidFill>
                            <a:schemeClr val="lt1"/>
                          </a:solidFill>
                          <a:effectLst/>
                          <a:latin typeface="+mn-lt"/>
                          <a:ea typeface="VladaRHSans Bk" panose="02000000000000000000" pitchFamily="50" charset="-18"/>
                          <a:cs typeface="+mn-cs"/>
                        </a:rPr>
                        <a:t>15.730.000 </a:t>
                      </a:r>
                      <a:r>
                        <a:rPr lang="hr-HR" sz="2000" b="1" kern="1200" dirty="0">
                          <a:solidFill>
                            <a:schemeClr val="lt1"/>
                          </a:solidFill>
                          <a:effectLst/>
                          <a:latin typeface="+mn-lt"/>
                          <a:ea typeface="VladaRHSans Bk" panose="02000000000000000000" pitchFamily="50" charset="-18"/>
                          <a:cs typeface="+mn-cs"/>
                        </a:rPr>
                        <a:t>kn</a:t>
                      </a:r>
                    </a:p>
                  </a:txBody>
                  <a:tcPr marL="9525" marR="9525" marT="9525" marB="0" anchor="ctr">
                    <a:solidFill>
                      <a:schemeClr val="accent1"/>
                    </a:solidFill>
                  </a:tcPr>
                </a:tc>
                <a:extLst>
                  <a:ext uri="{0D108BD9-81ED-4DB2-BD59-A6C34878D82A}">
                    <a16:rowId xmlns:a16="http://schemas.microsoft.com/office/drawing/2014/main" xmlns="" val="10003"/>
                  </a:ext>
                </a:extLst>
              </a:tr>
              <a:tr h="369260">
                <a:tc>
                  <a:txBody>
                    <a:bodyPr/>
                    <a:lstStyle/>
                    <a:p>
                      <a:pPr algn="just">
                        <a:spcAft>
                          <a:spcPts val="600"/>
                        </a:spcAft>
                      </a:pPr>
                      <a:r>
                        <a:rPr lang="hr-HR" sz="2000" b="1" kern="1200" dirty="0" smtClean="0">
                          <a:solidFill>
                            <a:schemeClr val="lt1"/>
                          </a:solidFill>
                          <a:effectLst/>
                          <a:latin typeface="+mn-lt"/>
                          <a:ea typeface="VladaRHSans Bk" panose="02000000000000000000" pitchFamily="50" charset="-18"/>
                          <a:cs typeface="+mn-cs"/>
                        </a:rPr>
                        <a:t>UKUPNO UGOVORENO</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algn="ctr" fontAlgn="ctr"/>
                      <a:r>
                        <a:rPr lang="hr-HR" sz="2000" b="1" kern="1200" dirty="0" smtClean="0">
                          <a:solidFill>
                            <a:schemeClr val="lt1"/>
                          </a:solidFill>
                          <a:effectLst/>
                          <a:latin typeface="+mn-lt"/>
                          <a:ea typeface="VladaRHSans Bk" panose="02000000000000000000" pitchFamily="50" charset="-18"/>
                          <a:cs typeface="+mn-cs"/>
                        </a:rPr>
                        <a:t>74.234.455 </a:t>
                      </a:r>
                      <a:r>
                        <a:rPr lang="hr-HR" sz="2000" b="1" kern="1200" dirty="0">
                          <a:solidFill>
                            <a:schemeClr val="lt1"/>
                          </a:solidFill>
                          <a:effectLst/>
                          <a:latin typeface="+mn-lt"/>
                          <a:ea typeface="VladaRHSans Bk" panose="02000000000000000000" pitchFamily="50" charset="-18"/>
                          <a:cs typeface="+mn-cs"/>
                        </a:rPr>
                        <a:t>kn</a:t>
                      </a:r>
                    </a:p>
                  </a:txBody>
                  <a:tcPr marL="9525" marR="9525" marT="9525" marB="0" anchor="ctr">
                    <a:solidFill>
                      <a:schemeClr val="accent1"/>
                    </a:solidFill>
                  </a:tcPr>
                </a:tc>
                <a:extLst>
                  <a:ext uri="{0D108BD9-81ED-4DB2-BD59-A6C34878D82A}">
                    <a16:rowId xmlns:a16="http://schemas.microsoft.com/office/drawing/2014/main" xmlns="" val="10004"/>
                  </a:ext>
                </a:extLst>
              </a:tr>
            </a:tbl>
          </a:graphicData>
        </a:graphic>
      </p:graphicFrame>
      <p:sp>
        <p:nvSpPr>
          <p:cNvPr id="4" name="Rectangle 1"/>
          <p:cNvSpPr>
            <a:spLocks noChangeArrowheads="1"/>
          </p:cNvSpPr>
          <p:nvPr/>
        </p:nvSpPr>
        <p:spPr bwMode="auto">
          <a:xfrm>
            <a:off x="-1230568" y="2700338"/>
            <a:ext cx="2065847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7"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smtClean="0">
                <a:latin typeface="+mn-lt"/>
                <a:ea typeface="VladaRHSans Bk" panose="02000000000000000000" pitchFamily="50" charset="-18"/>
                <a:cs typeface="+mn-cs"/>
              </a:rPr>
              <a:t>Informacija </a:t>
            </a:r>
            <a:r>
              <a:rPr lang="hr-HR" sz="3200" b="1" dirty="0">
                <a:latin typeface="+mn-lt"/>
                <a:ea typeface="VladaRHSans Bk" panose="02000000000000000000" pitchFamily="50" charset="-18"/>
                <a:cs typeface="+mn-cs"/>
              </a:rPr>
              <a:t>o provedbi Projekta Slavonija, Baranja i </a:t>
            </a:r>
            <a:r>
              <a:rPr lang="hr-HR" sz="3200" b="1" dirty="0" smtClean="0">
                <a:latin typeface="+mn-lt"/>
                <a:ea typeface="VladaRHSans Bk" panose="02000000000000000000" pitchFamily="50" charset="-18"/>
                <a:cs typeface="+mn-cs"/>
              </a:rPr>
              <a:t>Srijem</a:t>
            </a:r>
            <a:endParaRPr lang="hr-HR" sz="3600" b="1" dirty="0">
              <a:latin typeface="+mn-lt"/>
            </a:endParaRPr>
          </a:p>
        </p:txBody>
      </p:sp>
      <p:sp>
        <p:nvSpPr>
          <p:cNvPr id="8" name="TextBox 7"/>
          <p:cNvSpPr txBox="1"/>
          <p:nvPr/>
        </p:nvSpPr>
        <p:spPr>
          <a:xfrm>
            <a:off x="948583" y="5435126"/>
            <a:ext cx="10308689" cy="830997"/>
          </a:xfrm>
          <a:prstGeom prst="rect">
            <a:avLst/>
          </a:prstGeom>
          <a:noFill/>
        </p:spPr>
        <p:txBody>
          <a:bodyPr wrap="square" rtlCol="0">
            <a:spAutoFit/>
          </a:bodyPr>
          <a:lstStyle/>
          <a:p>
            <a:r>
              <a:rPr lang="hr-HR" sz="2400" dirty="0" smtClean="0">
                <a:ea typeface="VladaRHSans Bk" panose="02000000000000000000" pitchFamily="50" charset="-18"/>
              </a:rPr>
              <a:t>Popis </a:t>
            </a:r>
            <a:r>
              <a:rPr lang="hr-HR" sz="2400" dirty="0">
                <a:ea typeface="VladaRHSans Bk" panose="02000000000000000000" pitchFamily="50" charset="-18"/>
              </a:rPr>
              <a:t>ugovorenih projekata </a:t>
            </a:r>
            <a:r>
              <a:rPr lang="hr-HR" sz="2400" dirty="0" smtClean="0">
                <a:ea typeface="VladaRHSans Bk" panose="02000000000000000000" pitchFamily="50" charset="-18"/>
              </a:rPr>
              <a:t>u okviru Projekta Slavonija, Baranja i Srijem - </a:t>
            </a:r>
            <a:r>
              <a:rPr lang="hr-HR" sz="2400" dirty="0" smtClean="0">
                <a:ea typeface="VladaRHSans Bk" panose="02000000000000000000" pitchFamily="50" charset="-18"/>
                <a:hlinkClick r:id="rId3"/>
              </a:rPr>
              <a:t>http</a:t>
            </a:r>
            <a:r>
              <a:rPr lang="hr-HR" sz="2400" dirty="0">
                <a:ea typeface="VladaRHSans Bk" panose="02000000000000000000" pitchFamily="50" charset="-18"/>
                <a:hlinkClick r:id="rId3"/>
              </a:rPr>
              <a:t>://</a:t>
            </a:r>
            <a:r>
              <a:rPr lang="hr-HR" sz="2400" dirty="0" smtClean="0">
                <a:ea typeface="VladaRHSans Bk" panose="02000000000000000000" pitchFamily="50" charset="-18"/>
                <a:hlinkClick r:id="rId3"/>
              </a:rPr>
              <a:t>www.strukturnifondovi.hr/projekt-slavonija-baranja-i-s</a:t>
            </a:r>
            <a:r>
              <a:rPr lang="hr-HR" sz="2400" dirty="0" smtClean="0">
                <a:latin typeface="VladaRHSans Bk" panose="02000000000000000000" pitchFamily="50" charset="-18"/>
                <a:ea typeface="VladaRHSans Bk" panose="02000000000000000000" pitchFamily="50" charset="-18"/>
                <a:hlinkClick r:id="rId3"/>
              </a:rPr>
              <a:t>rijem</a:t>
            </a:r>
            <a:endParaRPr lang="hr-HR" sz="2400" dirty="0">
              <a:latin typeface="VladaRHSans Bk" panose="02000000000000000000" pitchFamily="50" charset="-18"/>
              <a:ea typeface="VladaRHSans Bk" panose="02000000000000000000" pitchFamily="50" charset="-18"/>
            </a:endParaRPr>
          </a:p>
        </p:txBody>
      </p:sp>
    </p:spTree>
    <p:extLst>
      <p:ext uri="{BB962C8B-B14F-4D97-AF65-F5344CB8AC3E}">
        <p14:creationId xmlns:p14="http://schemas.microsoft.com/office/powerpoint/2010/main" val="13187414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a:solidFill>
                  <a:prstClr val="white"/>
                </a:solidFill>
                <a:latin typeface="+mn-lt"/>
                <a:ea typeface="VladaRHSans Bk" panose="02000000000000000000" pitchFamily="50" charset="-18"/>
              </a:rPr>
              <a:t>Informacija o provedbi Projekta Slavonija, Baranja i </a:t>
            </a:r>
            <a:r>
              <a:rPr lang="hr-HR" sz="3200" b="1" dirty="0" smtClean="0">
                <a:solidFill>
                  <a:prstClr val="white"/>
                </a:solidFill>
                <a:latin typeface="+mn-lt"/>
                <a:ea typeface="VladaRHSans Bk" panose="02000000000000000000" pitchFamily="50" charset="-18"/>
              </a:rPr>
              <a:t>Srijem</a:t>
            </a:r>
            <a:endParaRPr lang="hr-HR" dirty="0">
              <a:latin typeface="+mn-lt"/>
            </a:endParaRPr>
          </a:p>
        </p:txBody>
      </p:sp>
      <p:sp>
        <p:nvSpPr>
          <p:cNvPr id="3" name="Content Placeholder 2"/>
          <p:cNvSpPr>
            <a:spLocks noGrp="1"/>
          </p:cNvSpPr>
          <p:nvPr>
            <p:ph idx="1"/>
          </p:nvPr>
        </p:nvSpPr>
        <p:spPr/>
        <p:txBody>
          <a:bodyPr>
            <a:normAutofit lnSpcReduction="10000"/>
          </a:bodyPr>
          <a:lstStyle/>
          <a:p>
            <a:pPr marL="0" lvl="0" indent="0">
              <a:lnSpc>
                <a:spcPct val="80000"/>
              </a:lnSpc>
              <a:spcBef>
                <a:spcPts val="0"/>
              </a:spcBef>
              <a:buNone/>
            </a:pPr>
            <a:r>
              <a:rPr lang="hr-HR" sz="2000" b="1" dirty="0">
                <a:solidFill>
                  <a:srgbClr val="002060"/>
                </a:solidFill>
                <a:latin typeface="+mn-lt"/>
                <a:ea typeface="VladaRHSans Bk" panose="02000000000000000000" pitchFamily="50" charset="-18"/>
              </a:rPr>
              <a:t>Sufinanciranje projekata – Nacionalni </a:t>
            </a:r>
            <a:r>
              <a:rPr lang="hr-HR" sz="2000" b="1" dirty="0" smtClean="0">
                <a:solidFill>
                  <a:srgbClr val="002060"/>
                </a:solidFill>
                <a:latin typeface="+mn-lt"/>
                <a:ea typeface="VladaRHSans Bk" panose="02000000000000000000" pitchFamily="50" charset="-18"/>
              </a:rPr>
              <a:t>programi</a:t>
            </a:r>
            <a:endParaRPr lang="hr-HR" sz="2000" b="1" dirty="0">
              <a:solidFill>
                <a:srgbClr val="FF0000"/>
              </a:solidFill>
              <a:latin typeface="+mn-lt"/>
              <a:ea typeface="VladaRHSans Bk" panose="02000000000000000000" pitchFamily="50" charset="-18"/>
            </a:endParaRPr>
          </a:p>
          <a:p>
            <a:pPr marL="0" lvl="0" indent="0">
              <a:lnSpc>
                <a:spcPct val="80000"/>
              </a:lnSpc>
              <a:spcBef>
                <a:spcPts val="0"/>
              </a:spcBef>
              <a:buNone/>
            </a:pPr>
            <a:endParaRPr lang="hr-HR" sz="2000" b="1" dirty="0">
              <a:solidFill>
                <a:srgbClr val="FF0000"/>
              </a:solidFill>
              <a:latin typeface="+mn-lt"/>
              <a:ea typeface="VladaRHSans Bk" panose="02000000000000000000" pitchFamily="50" charset="-18"/>
            </a:endParaRPr>
          </a:p>
          <a:p>
            <a:pPr lvl="0">
              <a:lnSpc>
                <a:spcPct val="80000"/>
              </a:lnSpc>
              <a:spcBef>
                <a:spcPts val="600"/>
              </a:spcBef>
              <a:buFont typeface="Arial" pitchFamily="34" charset="0"/>
              <a:buAutoNum type="arabicPeriod"/>
            </a:pPr>
            <a:r>
              <a:rPr lang="hr-HR" sz="1800" dirty="0">
                <a:solidFill>
                  <a:srgbClr val="4F81BD">
                    <a:lumMod val="75000"/>
                  </a:srgbClr>
                </a:solidFill>
                <a:latin typeface="+mn-lt"/>
                <a:ea typeface="VladaRHSans Bk" panose="02000000000000000000" pitchFamily="50" charset="-18"/>
              </a:rPr>
              <a:t>Sufinanciranje projekata putem godišnjih programa (</a:t>
            </a:r>
            <a:r>
              <a:rPr lang="pl-PL" sz="1800" dirty="0">
                <a:solidFill>
                  <a:srgbClr val="4F81BD">
                    <a:lumMod val="75000"/>
                  </a:srgbClr>
                </a:solidFill>
                <a:latin typeface="+mn-lt"/>
                <a:ea typeface="VladaRHSans Bk" panose="02000000000000000000" pitchFamily="50" charset="-18"/>
              </a:rPr>
              <a:t>Program održivog razvoja lokalne zajednice - PORLZ i Program podrške regionalnom razvoju - PPRR</a:t>
            </a:r>
            <a:r>
              <a:rPr lang="hr-HR" sz="1800" dirty="0">
                <a:solidFill>
                  <a:srgbClr val="4F81BD">
                    <a:lumMod val="75000"/>
                  </a:srgbClr>
                </a:solidFill>
                <a:latin typeface="+mn-lt"/>
                <a:ea typeface="VladaRHSans Bk" panose="02000000000000000000" pitchFamily="50" charset="-18"/>
              </a:rPr>
              <a:t>)</a:t>
            </a:r>
          </a:p>
          <a:p>
            <a:pPr lvl="0">
              <a:lnSpc>
                <a:spcPct val="80000"/>
              </a:lnSpc>
              <a:spcBef>
                <a:spcPts val="600"/>
              </a:spcBef>
            </a:pPr>
            <a:r>
              <a:rPr lang="hr-HR" sz="1800" dirty="0">
                <a:solidFill>
                  <a:srgbClr val="4F81BD">
                    <a:lumMod val="75000"/>
                  </a:srgbClr>
                </a:solidFill>
                <a:latin typeface="+mn-lt"/>
                <a:ea typeface="VladaRHSans Bk" panose="02000000000000000000" pitchFamily="50" charset="-18"/>
              </a:rPr>
              <a:t>U 2016. i 2017. na području županija obuhvaćenih projektom SBS sufinancirat će se </a:t>
            </a:r>
            <a:r>
              <a:rPr lang="hr-HR" sz="1800" b="1" dirty="0">
                <a:solidFill>
                  <a:srgbClr val="4F81BD">
                    <a:lumMod val="75000"/>
                  </a:srgbClr>
                </a:solidFill>
                <a:latin typeface="+mn-lt"/>
                <a:ea typeface="VladaRHSans Bk" panose="02000000000000000000" pitchFamily="50" charset="-18"/>
              </a:rPr>
              <a:t>168 manjih infrastrukturnih </a:t>
            </a:r>
            <a:r>
              <a:rPr lang="hr-HR" sz="1800" b="1" dirty="0" smtClean="0">
                <a:solidFill>
                  <a:srgbClr val="4F81BD">
                    <a:lumMod val="75000"/>
                  </a:srgbClr>
                </a:solidFill>
                <a:latin typeface="+mn-lt"/>
                <a:ea typeface="VladaRHSans Bk" panose="02000000000000000000" pitchFamily="50" charset="-18"/>
              </a:rPr>
              <a:t>projekata </a:t>
            </a:r>
            <a:r>
              <a:rPr lang="hr-HR" sz="1800" b="1" dirty="0">
                <a:solidFill>
                  <a:srgbClr val="4F81BD">
                    <a:lumMod val="75000"/>
                  </a:srgbClr>
                </a:solidFill>
                <a:latin typeface="+mn-lt"/>
                <a:ea typeface="VladaRHSans Bk" panose="02000000000000000000" pitchFamily="50" charset="-18"/>
              </a:rPr>
              <a:t>u ukupnom iznosu 56,12 milijuna kuna </a:t>
            </a:r>
          </a:p>
          <a:p>
            <a:pPr marL="0" lvl="0" indent="0">
              <a:lnSpc>
                <a:spcPct val="80000"/>
              </a:lnSpc>
              <a:spcBef>
                <a:spcPts val="600"/>
              </a:spcBef>
              <a:buNone/>
            </a:pPr>
            <a:endParaRPr lang="hr-HR" sz="1800" dirty="0">
              <a:solidFill>
                <a:srgbClr val="4F81BD">
                  <a:lumMod val="75000"/>
                </a:srgbClr>
              </a:solidFill>
              <a:latin typeface="+mn-lt"/>
              <a:ea typeface="VladaRHSans Bk" panose="02000000000000000000" pitchFamily="50" charset="-18"/>
            </a:endParaRPr>
          </a:p>
          <a:p>
            <a:pPr marL="0" lvl="0" indent="0">
              <a:lnSpc>
                <a:spcPct val="80000"/>
              </a:lnSpc>
              <a:spcBef>
                <a:spcPts val="600"/>
              </a:spcBef>
              <a:buNone/>
            </a:pPr>
            <a:r>
              <a:rPr lang="hr-HR" sz="1800" dirty="0">
                <a:solidFill>
                  <a:srgbClr val="4F81BD">
                    <a:lumMod val="75000"/>
                  </a:srgbClr>
                </a:solidFill>
                <a:latin typeface="+mn-lt"/>
                <a:ea typeface="VladaRHSans Bk" panose="02000000000000000000" pitchFamily="50" charset="-18"/>
              </a:rPr>
              <a:t>2. Program podrške poboljšanju materijalnih uvjeta u osnovnim i srednjim školama </a:t>
            </a:r>
          </a:p>
          <a:p>
            <a:pPr lvl="0">
              <a:lnSpc>
                <a:spcPct val="80000"/>
              </a:lnSpc>
              <a:spcBef>
                <a:spcPts val="600"/>
              </a:spcBef>
            </a:pPr>
            <a:r>
              <a:rPr lang="hr-HR" sz="1800" dirty="0">
                <a:solidFill>
                  <a:srgbClr val="4F81BD">
                    <a:lumMod val="75000"/>
                  </a:srgbClr>
                </a:solidFill>
                <a:latin typeface="+mn-lt"/>
                <a:ea typeface="VladaRHSans Bk" panose="02000000000000000000" pitchFamily="50" charset="-18"/>
              </a:rPr>
              <a:t>Za županije obuhvaćene projektom SBS iz programa će se financirati ukupno </a:t>
            </a:r>
            <a:r>
              <a:rPr lang="hr-HR" sz="1800" b="1" dirty="0">
                <a:solidFill>
                  <a:srgbClr val="4F81BD">
                    <a:lumMod val="75000"/>
                  </a:srgbClr>
                </a:solidFill>
                <a:latin typeface="+mn-lt"/>
                <a:ea typeface="VladaRHSans Bk" panose="02000000000000000000" pitchFamily="50" charset="-18"/>
              </a:rPr>
              <a:t>13 školskih objekata </a:t>
            </a:r>
            <a:r>
              <a:rPr lang="hr-HR" sz="1800" dirty="0">
                <a:solidFill>
                  <a:srgbClr val="4F81BD">
                    <a:lumMod val="75000"/>
                  </a:srgbClr>
                </a:solidFill>
                <a:latin typeface="+mn-lt"/>
                <a:ea typeface="VladaRHSans Bk" panose="02000000000000000000" pitchFamily="50" charset="-18"/>
              </a:rPr>
              <a:t>u ukupnom iznosu od </a:t>
            </a:r>
            <a:r>
              <a:rPr lang="hr-HR" sz="1800" b="1" dirty="0">
                <a:solidFill>
                  <a:srgbClr val="4F81BD">
                    <a:lumMod val="75000"/>
                  </a:srgbClr>
                </a:solidFill>
                <a:latin typeface="+mn-lt"/>
                <a:ea typeface="VladaRHSans Bk" panose="02000000000000000000" pitchFamily="50" charset="-18"/>
              </a:rPr>
              <a:t>15, 73 milijuna kuna</a:t>
            </a:r>
          </a:p>
          <a:p>
            <a:pPr marL="0" lvl="0" indent="0">
              <a:lnSpc>
                <a:spcPct val="80000"/>
              </a:lnSpc>
              <a:spcBef>
                <a:spcPts val="600"/>
              </a:spcBef>
              <a:buNone/>
            </a:pPr>
            <a:endParaRPr lang="hr-HR" sz="1800" dirty="0">
              <a:solidFill>
                <a:srgbClr val="4F81BD">
                  <a:lumMod val="75000"/>
                </a:srgbClr>
              </a:solidFill>
              <a:latin typeface="+mn-lt"/>
              <a:ea typeface="VladaRHSans Bk" panose="02000000000000000000" pitchFamily="50" charset="-18"/>
            </a:endParaRPr>
          </a:p>
          <a:p>
            <a:pPr marL="0" lvl="0" indent="0">
              <a:lnSpc>
                <a:spcPct val="80000"/>
              </a:lnSpc>
              <a:spcBef>
                <a:spcPts val="600"/>
              </a:spcBef>
              <a:buNone/>
            </a:pPr>
            <a:r>
              <a:rPr lang="hr-HR" sz="1800" dirty="0">
                <a:solidFill>
                  <a:srgbClr val="4F81BD">
                    <a:lumMod val="75000"/>
                  </a:srgbClr>
                </a:solidFill>
                <a:latin typeface="+mn-lt"/>
                <a:ea typeface="VladaRHSans Bk" panose="02000000000000000000" pitchFamily="50" charset="-18"/>
              </a:rPr>
              <a:t>3. Program pripreme lokalnih razvojnih projekata prihvatljivih za financiranje iz ESI fondova – projektna dokumentacija </a:t>
            </a:r>
          </a:p>
          <a:p>
            <a:pPr lvl="0">
              <a:lnSpc>
                <a:spcPct val="80000"/>
              </a:lnSpc>
              <a:spcBef>
                <a:spcPts val="600"/>
              </a:spcBef>
            </a:pPr>
            <a:r>
              <a:rPr lang="hr-HR" sz="1800" dirty="0">
                <a:solidFill>
                  <a:srgbClr val="4F81BD">
                    <a:lumMod val="75000"/>
                  </a:srgbClr>
                </a:solidFill>
                <a:latin typeface="+mn-lt"/>
                <a:ea typeface="VladaRHSans Bk" panose="02000000000000000000" pitchFamily="50" charset="-18"/>
              </a:rPr>
              <a:t>Za županije obuhvaćenih projektom SBS namijenjeno </a:t>
            </a:r>
            <a:r>
              <a:rPr lang="hr-HR" sz="1800" b="1" dirty="0">
                <a:solidFill>
                  <a:srgbClr val="4F81BD">
                    <a:lumMod val="75000"/>
                  </a:srgbClr>
                </a:solidFill>
                <a:latin typeface="+mn-lt"/>
                <a:ea typeface="VladaRHSans Bk" panose="02000000000000000000" pitchFamily="50" charset="-18"/>
              </a:rPr>
              <a:t>40 milijuna kuna</a:t>
            </a:r>
          </a:p>
          <a:p>
            <a:pPr lvl="0">
              <a:lnSpc>
                <a:spcPct val="80000"/>
              </a:lnSpc>
              <a:spcBef>
                <a:spcPts val="600"/>
              </a:spcBef>
            </a:pPr>
            <a:r>
              <a:rPr lang="hr-HR" sz="1800" dirty="0">
                <a:solidFill>
                  <a:srgbClr val="4F81BD">
                    <a:lumMod val="75000"/>
                  </a:srgbClr>
                </a:solidFill>
                <a:latin typeface="+mn-lt"/>
                <a:ea typeface="VladaRHSans Bk" panose="02000000000000000000" pitchFamily="50" charset="-18"/>
              </a:rPr>
              <a:t>Poziv bio otvoren do </a:t>
            </a:r>
            <a:r>
              <a:rPr lang="hr-HR" sz="1800" b="1" dirty="0">
                <a:solidFill>
                  <a:srgbClr val="4F81BD">
                    <a:lumMod val="75000"/>
                  </a:srgbClr>
                </a:solidFill>
                <a:latin typeface="+mn-lt"/>
                <a:ea typeface="VladaRHSans Bk" panose="02000000000000000000" pitchFamily="50" charset="-18"/>
              </a:rPr>
              <a:t>31. listopada 2017</a:t>
            </a:r>
            <a:r>
              <a:rPr lang="hr-HR" sz="1800" dirty="0">
                <a:solidFill>
                  <a:srgbClr val="4F81BD">
                    <a:lumMod val="75000"/>
                  </a:srgbClr>
                </a:solidFill>
                <a:latin typeface="+mn-lt"/>
                <a:ea typeface="VladaRHSans Bk" panose="02000000000000000000" pitchFamily="50" charset="-18"/>
              </a:rPr>
              <a:t>.</a:t>
            </a:r>
          </a:p>
          <a:p>
            <a:pPr lvl="0">
              <a:lnSpc>
                <a:spcPct val="80000"/>
              </a:lnSpc>
              <a:spcBef>
                <a:spcPts val="600"/>
              </a:spcBef>
            </a:pPr>
            <a:r>
              <a:rPr lang="hr-HR" sz="1800" dirty="0">
                <a:solidFill>
                  <a:srgbClr val="4F81BD">
                    <a:lumMod val="75000"/>
                  </a:srgbClr>
                </a:solidFill>
                <a:latin typeface="+mn-lt"/>
                <a:ea typeface="VladaRHSans Bk" panose="02000000000000000000" pitchFamily="50" charset="-18"/>
              </a:rPr>
              <a:t>U tijeku je obrada i procjena zaprimljenih prijedloga nakon čega će se u suradnji s Županijskim partnerskim vijećem donijeti Odluka o odabiru</a:t>
            </a:r>
          </a:p>
          <a:p>
            <a:endParaRPr lang="hr-HR" dirty="0">
              <a:latin typeface="+mn-lt"/>
            </a:endParaRPr>
          </a:p>
        </p:txBody>
      </p:sp>
    </p:spTree>
    <p:extLst>
      <p:ext uri="{BB962C8B-B14F-4D97-AF65-F5344CB8AC3E}">
        <p14:creationId xmlns:p14="http://schemas.microsoft.com/office/powerpoint/2010/main" val="2204664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2821" y="1356360"/>
            <a:ext cx="11269579" cy="5501640"/>
          </a:xfrm>
        </p:spPr>
        <p:txBody>
          <a:bodyPr>
            <a:noAutofit/>
          </a:bodyPr>
          <a:lstStyle/>
          <a:p>
            <a:pPr marL="0" lvl="0" indent="0" algn="ctr">
              <a:buNone/>
            </a:pPr>
            <a:r>
              <a:rPr lang="hr-HR" sz="2800" b="1" dirty="0">
                <a:solidFill>
                  <a:srgbClr val="002060"/>
                </a:solidFill>
                <a:latin typeface="+mn-lt"/>
                <a:ea typeface="VladaRHSans Lt" panose="02000000000000000000" pitchFamily="50" charset="-18"/>
              </a:rPr>
              <a:t>Fond za regionalni razvoj</a:t>
            </a:r>
            <a:endParaRPr lang="hr-HR" sz="2800" b="1" dirty="0">
              <a:solidFill>
                <a:srgbClr val="FF0000"/>
              </a:solidFill>
              <a:latin typeface="+mn-lt"/>
              <a:ea typeface="VladaRHSans Lt" panose="02000000000000000000" pitchFamily="50" charset="-18"/>
            </a:endParaRPr>
          </a:p>
          <a:p>
            <a:pPr lvl="0">
              <a:spcAft>
                <a:spcPts val="600"/>
              </a:spcAft>
            </a:pPr>
            <a:r>
              <a:rPr lang="hr-HR" sz="2400" b="1" dirty="0">
                <a:solidFill>
                  <a:srgbClr val="1F497D">
                    <a:lumMod val="50000"/>
                  </a:srgbClr>
                </a:solidFill>
                <a:latin typeface="+mn-lt"/>
                <a:ea typeface="VladaRHSans Lt" panose="02000000000000000000" pitchFamily="50" charset="-18"/>
              </a:rPr>
              <a:t>U prijedlogu državnog proračunu za 2018. godinu na poziciji Fond za regionalni razvoj, osigurano je 90 milijuna kuna</a:t>
            </a:r>
          </a:p>
          <a:p>
            <a:pPr lvl="0">
              <a:spcAft>
                <a:spcPts val="600"/>
              </a:spcAft>
            </a:pPr>
            <a:r>
              <a:rPr lang="hr-HR" sz="2000" b="1" dirty="0">
                <a:solidFill>
                  <a:srgbClr val="1F497D">
                    <a:lumMod val="50000"/>
                  </a:srgbClr>
                </a:solidFill>
                <a:latin typeface="+mn-lt"/>
                <a:ea typeface="VladaRHSans Lt" panose="02000000000000000000" pitchFamily="50" charset="-18"/>
              </a:rPr>
              <a:t>Sredstva Fonda </a:t>
            </a:r>
            <a:r>
              <a:rPr lang="en-US" sz="2000" b="1" dirty="0" err="1" smtClean="0">
                <a:solidFill>
                  <a:srgbClr val="1F497D">
                    <a:lumMod val="50000"/>
                  </a:srgbClr>
                </a:solidFill>
                <a:latin typeface="+mn-lt"/>
                <a:ea typeface="VladaRHSans Lt" panose="02000000000000000000" pitchFamily="50" charset="-18"/>
              </a:rPr>
              <a:t>usmjeravat</a:t>
            </a:r>
            <a:r>
              <a:rPr lang="hr-HR" sz="2000" b="1" dirty="0" smtClean="0">
                <a:solidFill>
                  <a:srgbClr val="1F497D">
                    <a:lumMod val="50000"/>
                  </a:srgbClr>
                </a:solidFill>
                <a:latin typeface="+mn-lt"/>
                <a:ea typeface="VladaRHSans Lt" panose="02000000000000000000" pitchFamily="50" charset="-18"/>
              </a:rPr>
              <a:t>i</a:t>
            </a:r>
            <a:r>
              <a:rPr lang="en-US" sz="2000" b="1" dirty="0" smtClean="0">
                <a:solidFill>
                  <a:srgbClr val="1F497D">
                    <a:lumMod val="50000"/>
                  </a:srgbClr>
                </a:solidFill>
                <a:latin typeface="+mn-lt"/>
                <a:ea typeface="VladaRHSans Lt" panose="02000000000000000000" pitchFamily="50" charset="-18"/>
              </a:rPr>
              <a:t> </a:t>
            </a:r>
            <a:r>
              <a:rPr lang="hr-HR" sz="2000" b="1" dirty="0">
                <a:solidFill>
                  <a:srgbClr val="1F497D">
                    <a:lumMod val="50000"/>
                  </a:srgbClr>
                </a:solidFill>
                <a:latin typeface="+mn-lt"/>
                <a:ea typeface="VladaRHSans Lt" panose="02000000000000000000" pitchFamily="50" charset="-18"/>
              </a:rPr>
              <a:t>će se kroz </a:t>
            </a:r>
            <a:r>
              <a:rPr lang="en-US" sz="2000" b="1" dirty="0">
                <a:solidFill>
                  <a:srgbClr val="1F497D">
                    <a:lumMod val="50000"/>
                  </a:srgbClr>
                </a:solidFill>
                <a:latin typeface="+mn-lt"/>
                <a:ea typeface="VladaRHSans Lt" panose="02000000000000000000" pitchFamily="50" charset="-18"/>
              </a:rPr>
              <a:t>pot</a:t>
            </a:r>
            <a:r>
              <a:rPr lang="hr-HR" sz="2000" b="1" dirty="0">
                <a:solidFill>
                  <a:srgbClr val="1F497D">
                    <a:lumMod val="50000"/>
                  </a:srgbClr>
                </a:solidFill>
                <a:latin typeface="+mn-lt"/>
                <a:ea typeface="VladaRHSans Lt" panose="02000000000000000000" pitchFamily="50" charset="-18"/>
              </a:rPr>
              <a:t>programe Ministarstva za sljedeće namjene:</a:t>
            </a:r>
          </a:p>
          <a:p>
            <a:pPr marL="0" lvl="0" indent="0">
              <a:spcAft>
                <a:spcPts val="600"/>
              </a:spcAft>
              <a:buNone/>
            </a:pPr>
            <a:r>
              <a:rPr lang="hr-HR" sz="2000" b="1" dirty="0">
                <a:solidFill>
                  <a:srgbClr val="1F497D">
                    <a:lumMod val="50000"/>
                  </a:srgbClr>
                </a:solidFill>
                <a:latin typeface="+mn-lt"/>
                <a:ea typeface="VladaRHSans Lt" panose="02000000000000000000" pitchFamily="50" charset="-18"/>
              </a:rPr>
              <a:t>	-pripremu projekata za EU fondova</a:t>
            </a:r>
          </a:p>
          <a:p>
            <a:pPr marL="0" lvl="0" indent="0">
              <a:spcAft>
                <a:spcPts val="600"/>
              </a:spcAft>
              <a:buNone/>
            </a:pPr>
            <a:r>
              <a:rPr lang="hr-HR" sz="2000" b="1" dirty="0">
                <a:solidFill>
                  <a:srgbClr val="1F497D">
                    <a:lumMod val="50000"/>
                  </a:srgbClr>
                </a:solidFill>
                <a:latin typeface="+mn-lt"/>
                <a:ea typeface="VladaRHSans Lt" panose="02000000000000000000" pitchFamily="50" charset="-18"/>
              </a:rPr>
              <a:t>	-</a:t>
            </a:r>
            <a:r>
              <a:rPr lang="hr-HR" sz="2000" b="1" dirty="0" err="1">
                <a:solidFill>
                  <a:srgbClr val="1F497D">
                    <a:lumMod val="50000"/>
                  </a:srgbClr>
                </a:solidFill>
                <a:latin typeface="+mn-lt"/>
                <a:ea typeface="VladaRHSans Lt" panose="02000000000000000000" pitchFamily="50" charset="-18"/>
              </a:rPr>
              <a:t>predfinanciranje</a:t>
            </a:r>
            <a:r>
              <a:rPr lang="hr-HR" sz="2000" b="1" dirty="0">
                <a:solidFill>
                  <a:srgbClr val="1F497D">
                    <a:lumMod val="50000"/>
                  </a:srgbClr>
                </a:solidFill>
                <a:latin typeface="+mn-lt"/>
                <a:ea typeface="VladaRHSans Lt" panose="02000000000000000000" pitchFamily="50" charset="-18"/>
              </a:rPr>
              <a:t> EU projekata</a:t>
            </a:r>
          </a:p>
          <a:p>
            <a:pPr marL="0" lvl="0" indent="0">
              <a:spcAft>
                <a:spcPts val="600"/>
              </a:spcAft>
              <a:buNone/>
            </a:pPr>
            <a:r>
              <a:rPr lang="hr-HR" sz="2000" b="1" dirty="0">
                <a:solidFill>
                  <a:srgbClr val="1F497D">
                    <a:lumMod val="50000"/>
                  </a:srgbClr>
                </a:solidFill>
                <a:latin typeface="+mn-lt"/>
                <a:ea typeface="VladaRHSans Lt" panose="02000000000000000000" pitchFamily="50" charset="-18"/>
              </a:rPr>
              <a:t>	-sufinanciranje EU projekata </a:t>
            </a:r>
          </a:p>
          <a:p>
            <a:pPr marL="0" lvl="0" indent="0">
              <a:spcAft>
                <a:spcPts val="600"/>
              </a:spcAft>
              <a:buNone/>
            </a:pPr>
            <a:r>
              <a:rPr lang="hr-HR" sz="2000" b="1" dirty="0">
                <a:solidFill>
                  <a:srgbClr val="1F497D">
                    <a:lumMod val="50000"/>
                  </a:srgbClr>
                </a:solidFill>
                <a:latin typeface="+mn-lt"/>
                <a:ea typeface="VladaRHSans Lt" panose="02000000000000000000" pitchFamily="50" charset="-18"/>
              </a:rPr>
              <a:t>	-financiranje ravnomjernog regionalnog razvoja JLS i županija</a:t>
            </a:r>
          </a:p>
          <a:p>
            <a:pPr lvl="0">
              <a:spcAft>
                <a:spcPts val="600"/>
              </a:spcAft>
            </a:pPr>
            <a:r>
              <a:rPr lang="hr-HR" sz="2000" b="1" dirty="0">
                <a:solidFill>
                  <a:srgbClr val="1F497D">
                    <a:lumMod val="50000"/>
                  </a:srgbClr>
                </a:solidFill>
                <a:latin typeface="+mn-lt"/>
                <a:ea typeface="VladaRHSans Lt" panose="02000000000000000000" pitchFamily="50" charset="-18"/>
              </a:rPr>
              <a:t>Kriteriji odabira bi se temeljili na novom Indeksu razvijenosti</a:t>
            </a:r>
          </a:p>
          <a:p>
            <a:pPr lvl="0">
              <a:spcAft>
                <a:spcPts val="600"/>
              </a:spcAft>
            </a:pPr>
            <a:r>
              <a:rPr lang="hr-HR" sz="2000" b="1" dirty="0">
                <a:solidFill>
                  <a:srgbClr val="1F497D">
                    <a:lumMod val="50000"/>
                  </a:srgbClr>
                </a:solidFill>
                <a:latin typeface="+mn-lt"/>
                <a:ea typeface="VladaRHSans Lt" panose="02000000000000000000" pitchFamily="50" charset="-18"/>
              </a:rPr>
              <a:t>Kriteriji u skladu s osiguranim sredstvima u proračunu od minimalno 300 milijuna kuna</a:t>
            </a:r>
          </a:p>
          <a:p>
            <a:pPr marL="0" indent="0">
              <a:buNone/>
            </a:pPr>
            <a:endParaRPr lang="hr-HR" sz="2000" dirty="0" smtClean="0">
              <a:solidFill>
                <a:srgbClr val="002060"/>
              </a:solidFill>
              <a:latin typeface="+mn-lt"/>
              <a:ea typeface="VladaRHSans Bk" panose="02000000000000000000" pitchFamily="50" charset="-18"/>
            </a:endParaRPr>
          </a:p>
        </p:txBody>
      </p:sp>
      <p:sp>
        <p:nvSpPr>
          <p:cNvPr id="5"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smtClean="0">
                <a:latin typeface="+mn-lt"/>
                <a:ea typeface="VladaRHSans Bk" panose="02000000000000000000" pitchFamily="50" charset="-18"/>
                <a:cs typeface="+mn-cs"/>
              </a:rPr>
              <a:t>Informacija </a:t>
            </a:r>
            <a:r>
              <a:rPr lang="hr-HR" sz="3200" b="1" dirty="0">
                <a:latin typeface="+mn-lt"/>
                <a:ea typeface="VladaRHSans Bk" panose="02000000000000000000" pitchFamily="50" charset="-18"/>
                <a:cs typeface="+mn-cs"/>
              </a:rPr>
              <a:t>o provedbi Projekta Slavonija, Baranja i </a:t>
            </a:r>
            <a:r>
              <a:rPr lang="hr-HR" sz="3200" b="1" dirty="0" smtClean="0">
                <a:latin typeface="+mn-lt"/>
                <a:ea typeface="VladaRHSans Bk" panose="02000000000000000000" pitchFamily="50" charset="-18"/>
                <a:cs typeface="+mn-cs"/>
              </a:rPr>
              <a:t>Srijem</a:t>
            </a:r>
            <a:endParaRPr lang="hr-HR" sz="3600" b="1" dirty="0">
              <a:latin typeface="+mn-lt"/>
            </a:endParaRPr>
          </a:p>
        </p:txBody>
      </p:sp>
    </p:spTree>
    <p:extLst>
      <p:ext uri="{BB962C8B-B14F-4D97-AF65-F5344CB8AC3E}">
        <p14:creationId xmlns:p14="http://schemas.microsoft.com/office/powerpoint/2010/main" val="8582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7265" y="1600201"/>
            <a:ext cx="10972800" cy="4525963"/>
          </a:xfrm>
        </p:spPr>
        <p:txBody>
          <a:bodyPr>
            <a:normAutofit fontScale="92500" lnSpcReduction="20000"/>
          </a:bodyPr>
          <a:lstStyle/>
          <a:p>
            <a:pPr marL="0" indent="0" algn="ctr">
              <a:buNone/>
            </a:pPr>
            <a:r>
              <a:rPr lang="hr-HR" sz="2800" b="1" dirty="0">
                <a:solidFill>
                  <a:srgbClr val="002060"/>
                </a:solidFill>
                <a:latin typeface="+mn-lt"/>
                <a:ea typeface="VladaRHSans Bk" panose="02000000000000000000" pitchFamily="50" charset="-18"/>
              </a:rPr>
              <a:t>Program integrirane fizičke, gospodarske i socijalne regeneracije malih gradova na ratom pogođenim područjima (specifični cilj 9b1 OPKK</a:t>
            </a:r>
            <a:r>
              <a:rPr lang="hr-HR" sz="2800" b="1" dirty="0" smtClean="0">
                <a:solidFill>
                  <a:srgbClr val="002060"/>
                </a:solidFill>
                <a:latin typeface="+mn-lt"/>
                <a:ea typeface="VladaRHSans Bk" panose="02000000000000000000" pitchFamily="50" charset="-18"/>
              </a:rPr>
              <a:t>)</a:t>
            </a:r>
            <a:endParaRPr lang="hr-HR" sz="2800" dirty="0" smtClean="0">
              <a:solidFill>
                <a:schemeClr val="tx1"/>
              </a:solidFill>
              <a:latin typeface="+mn-lt"/>
              <a:ea typeface="VladaRHSans Bk" panose="02000000000000000000" pitchFamily="50" charset="-18"/>
            </a:endParaRPr>
          </a:p>
          <a:p>
            <a:pPr marL="0" lvl="0" indent="0">
              <a:lnSpc>
                <a:spcPct val="120000"/>
              </a:lnSpc>
              <a:spcBef>
                <a:spcPts val="600"/>
              </a:spcBef>
              <a:buNone/>
            </a:pPr>
            <a:r>
              <a:rPr lang="hr-HR" sz="2100" b="1" dirty="0">
                <a:solidFill>
                  <a:schemeClr val="tx1"/>
                </a:solidFill>
                <a:latin typeface="+mn-lt"/>
                <a:ea typeface="VladaRHSans Bk" panose="02000000000000000000" pitchFamily="50" charset="-18"/>
              </a:rPr>
              <a:t>Pokrenuti pozivi</a:t>
            </a:r>
            <a:r>
              <a:rPr lang="hr-HR" sz="2100" dirty="0">
                <a:solidFill>
                  <a:schemeClr val="tx1"/>
                </a:solidFill>
                <a:latin typeface="+mn-lt"/>
                <a:ea typeface="VladaRHSans Bk" panose="02000000000000000000" pitchFamily="50" charset="-18"/>
              </a:rPr>
              <a:t>: </a:t>
            </a:r>
          </a:p>
          <a:p>
            <a:pPr lvl="0">
              <a:lnSpc>
                <a:spcPct val="120000"/>
              </a:lnSpc>
              <a:spcBef>
                <a:spcPts val="600"/>
              </a:spcBef>
            </a:pPr>
            <a:r>
              <a:rPr lang="hr-HR" sz="2100" dirty="0">
                <a:solidFill>
                  <a:schemeClr val="tx1"/>
                </a:solidFill>
                <a:latin typeface="+mn-lt"/>
                <a:ea typeface="VladaRHSans Bk" panose="02000000000000000000" pitchFamily="50" charset="-18"/>
              </a:rPr>
              <a:t>Priprema dokumentacije i izgradnja kapaciteta za provedbu Intervencijskih planova malih gradova  na ratom pogođenim područjima (31. ožujka 2017</a:t>
            </a:r>
            <a:r>
              <a:rPr lang="hr-HR" sz="2400" dirty="0">
                <a:solidFill>
                  <a:schemeClr val="tx1"/>
                </a:solidFill>
                <a:latin typeface="+mn-lt"/>
              </a:rPr>
              <a:t>.,</a:t>
            </a:r>
            <a:r>
              <a:rPr lang="hr-HR" sz="2100" dirty="0">
                <a:solidFill>
                  <a:schemeClr val="tx1"/>
                </a:solidFill>
                <a:latin typeface="+mn-lt"/>
                <a:ea typeface="VladaRHSans Bk" panose="02000000000000000000" pitchFamily="50" charset="-18"/>
              </a:rPr>
              <a:t> ukupna alokacija Poziva </a:t>
            </a:r>
            <a:r>
              <a:rPr lang="hr-HR" sz="2100" b="1" dirty="0">
                <a:solidFill>
                  <a:schemeClr val="tx1"/>
                </a:solidFill>
                <a:latin typeface="+mn-lt"/>
                <a:ea typeface="VladaRHSans Bk" panose="02000000000000000000" pitchFamily="50" charset="-18"/>
              </a:rPr>
              <a:t>39,4 milijuna kuna</a:t>
            </a:r>
            <a:r>
              <a:rPr lang="hr-HR" sz="2100" dirty="0">
                <a:solidFill>
                  <a:schemeClr val="tx1"/>
                </a:solidFill>
                <a:latin typeface="+mn-lt"/>
                <a:ea typeface="VladaRHSans Bk" panose="02000000000000000000" pitchFamily="50" charset="-18"/>
              </a:rPr>
              <a:t>, od čega za Grad Vukovar </a:t>
            </a:r>
            <a:r>
              <a:rPr lang="hr-HR" sz="2100" b="1" dirty="0">
                <a:solidFill>
                  <a:schemeClr val="tx1"/>
                </a:solidFill>
                <a:latin typeface="+mn-lt"/>
                <a:ea typeface="VladaRHSans Bk" panose="02000000000000000000" pitchFamily="50" charset="-18"/>
              </a:rPr>
              <a:t>9, 9 milijuna kuna</a:t>
            </a:r>
            <a:r>
              <a:rPr lang="hr-HR" sz="2100" dirty="0">
                <a:solidFill>
                  <a:schemeClr val="tx1"/>
                </a:solidFill>
                <a:latin typeface="+mn-lt"/>
                <a:ea typeface="VladaRHSans Bk" panose="02000000000000000000" pitchFamily="50" charset="-18"/>
              </a:rPr>
              <a:t>, a za Grad Beli Manastir i Općinu Darda </a:t>
            </a:r>
            <a:r>
              <a:rPr lang="hr-HR" sz="2100" b="1" dirty="0">
                <a:solidFill>
                  <a:schemeClr val="tx1"/>
                </a:solidFill>
                <a:latin typeface="+mn-lt"/>
                <a:ea typeface="VladaRHSans Bk" panose="02000000000000000000" pitchFamily="50" charset="-18"/>
              </a:rPr>
              <a:t>2,5 milijuna kuna)</a:t>
            </a:r>
          </a:p>
          <a:p>
            <a:pPr lvl="0">
              <a:lnSpc>
                <a:spcPct val="120000"/>
              </a:lnSpc>
              <a:spcBef>
                <a:spcPts val="600"/>
              </a:spcBef>
            </a:pPr>
            <a:r>
              <a:rPr lang="hr-HR" sz="2100" dirty="0">
                <a:solidFill>
                  <a:schemeClr val="tx1"/>
                </a:solidFill>
                <a:latin typeface="+mn-lt"/>
                <a:ea typeface="VladaRHSans Bk" panose="02000000000000000000" pitchFamily="50" charset="-18"/>
              </a:rPr>
              <a:t>Provedba Intervencijskog plana Grada Vukovara (31. ožujka 2017., vrijednost </a:t>
            </a:r>
            <a:r>
              <a:rPr lang="hr-HR" sz="2100" b="1" dirty="0">
                <a:solidFill>
                  <a:schemeClr val="tx1"/>
                </a:solidFill>
                <a:latin typeface="+mn-lt"/>
                <a:ea typeface="VladaRHSans Bk" panose="02000000000000000000" pitchFamily="50" charset="-18"/>
              </a:rPr>
              <a:t>123 milijuna kuna</a:t>
            </a:r>
            <a:r>
              <a:rPr lang="hr-HR" sz="2100" dirty="0">
                <a:solidFill>
                  <a:schemeClr val="tx1"/>
                </a:solidFill>
                <a:latin typeface="+mn-lt"/>
                <a:ea typeface="VladaRHSans Bk" panose="02000000000000000000" pitchFamily="50" charset="-18"/>
              </a:rPr>
              <a:t>)</a:t>
            </a:r>
          </a:p>
          <a:p>
            <a:pPr lvl="0">
              <a:lnSpc>
                <a:spcPct val="120000"/>
              </a:lnSpc>
              <a:spcBef>
                <a:spcPts val="600"/>
              </a:spcBef>
            </a:pPr>
            <a:r>
              <a:rPr lang="hr-HR" sz="2100" dirty="0">
                <a:solidFill>
                  <a:schemeClr val="tx1"/>
                </a:solidFill>
                <a:latin typeface="+mn-lt"/>
                <a:ea typeface="VladaRHSans Bk" panose="02000000000000000000" pitchFamily="50" charset="-18"/>
              </a:rPr>
              <a:t>Provedba intervencijskog plana Grada </a:t>
            </a:r>
            <a:r>
              <a:rPr lang="hr-HR" sz="2100" dirty="0" err="1">
                <a:solidFill>
                  <a:schemeClr val="tx1"/>
                </a:solidFill>
                <a:latin typeface="+mn-lt"/>
                <a:ea typeface="VladaRHSans Bk" panose="02000000000000000000" pitchFamily="50" charset="-18"/>
              </a:rPr>
              <a:t>Belog</a:t>
            </a:r>
            <a:r>
              <a:rPr lang="hr-HR" sz="2100" dirty="0">
                <a:solidFill>
                  <a:schemeClr val="tx1"/>
                </a:solidFill>
                <a:latin typeface="+mn-lt"/>
                <a:ea typeface="VladaRHSans Bk" panose="02000000000000000000" pitchFamily="50" charset="-18"/>
              </a:rPr>
              <a:t> Manastira i općine Darda (31. svibnja 2017., vrijednost </a:t>
            </a:r>
            <a:r>
              <a:rPr lang="hr-HR" sz="2100" b="1" dirty="0">
                <a:solidFill>
                  <a:schemeClr val="tx1"/>
                </a:solidFill>
                <a:latin typeface="+mn-lt"/>
                <a:ea typeface="VladaRHSans Bk" panose="02000000000000000000" pitchFamily="50" charset="-18"/>
              </a:rPr>
              <a:t>133 milijuna kuna</a:t>
            </a:r>
            <a:r>
              <a:rPr lang="hr-HR" sz="2100" dirty="0">
                <a:solidFill>
                  <a:schemeClr val="tx1"/>
                </a:solidFill>
                <a:latin typeface="+mn-lt"/>
                <a:ea typeface="VladaRHSans Bk" panose="02000000000000000000" pitchFamily="50" charset="-18"/>
              </a:rPr>
              <a:t>)</a:t>
            </a:r>
          </a:p>
          <a:p>
            <a:pPr marL="0" lvl="0" indent="0">
              <a:lnSpc>
                <a:spcPct val="120000"/>
              </a:lnSpc>
              <a:spcBef>
                <a:spcPts val="600"/>
              </a:spcBef>
              <a:buNone/>
            </a:pPr>
            <a:r>
              <a:rPr lang="hr-HR" sz="2100" b="1" dirty="0">
                <a:solidFill>
                  <a:schemeClr val="tx1"/>
                </a:solidFill>
                <a:latin typeface="+mn-lt"/>
                <a:ea typeface="VladaRHSans Bk" panose="02000000000000000000" pitchFamily="50" charset="-18"/>
              </a:rPr>
              <a:t>U planu </a:t>
            </a:r>
            <a:r>
              <a:rPr lang="hr-HR" sz="2100" dirty="0">
                <a:solidFill>
                  <a:schemeClr val="tx1"/>
                </a:solidFill>
                <a:latin typeface="+mn-lt"/>
                <a:ea typeface="VladaRHSans Bk" panose="02000000000000000000" pitchFamily="50" charset="-18"/>
              </a:rPr>
              <a:t>objave poziva: </a:t>
            </a:r>
          </a:p>
          <a:p>
            <a:pPr lvl="0">
              <a:lnSpc>
                <a:spcPct val="120000"/>
              </a:lnSpc>
              <a:spcBef>
                <a:spcPts val="600"/>
              </a:spcBef>
            </a:pPr>
            <a:r>
              <a:rPr lang="hr-HR" sz="2100" dirty="0">
                <a:solidFill>
                  <a:schemeClr val="tx1"/>
                </a:solidFill>
                <a:latin typeface="+mn-lt"/>
                <a:ea typeface="VladaRHSans Bk" panose="02000000000000000000" pitchFamily="50" charset="-18"/>
              </a:rPr>
              <a:t>Razvoj poduzetništva u Gradu Belom Manastiru (vrijednost </a:t>
            </a:r>
            <a:r>
              <a:rPr lang="hr-HR" sz="2100" b="1" dirty="0">
                <a:solidFill>
                  <a:schemeClr val="tx1"/>
                </a:solidFill>
                <a:latin typeface="+mn-lt"/>
                <a:ea typeface="VladaRHSans Bk" panose="02000000000000000000" pitchFamily="50" charset="-18"/>
              </a:rPr>
              <a:t>4,25 milijuna kuna</a:t>
            </a:r>
            <a:r>
              <a:rPr lang="hr-HR" sz="2100" dirty="0">
                <a:solidFill>
                  <a:schemeClr val="tx1"/>
                </a:solidFill>
                <a:latin typeface="+mn-lt"/>
                <a:ea typeface="VladaRHSans Bk" panose="02000000000000000000" pitchFamily="50" charset="-18"/>
              </a:rPr>
              <a:t>)- do 30. studenog 2017.</a:t>
            </a:r>
          </a:p>
          <a:p>
            <a:pPr lvl="0">
              <a:lnSpc>
                <a:spcPct val="120000"/>
              </a:lnSpc>
              <a:spcBef>
                <a:spcPts val="600"/>
              </a:spcBef>
            </a:pPr>
            <a:r>
              <a:rPr lang="hr-HR" sz="2100" dirty="0">
                <a:solidFill>
                  <a:schemeClr val="tx1"/>
                </a:solidFill>
                <a:latin typeface="+mn-lt"/>
                <a:ea typeface="VladaRHSans Bk" panose="02000000000000000000" pitchFamily="50" charset="-18"/>
              </a:rPr>
              <a:t>Razvoj poduzetništva u Gradu Vukovaru (vrijednost </a:t>
            </a:r>
            <a:r>
              <a:rPr lang="hr-HR" sz="2100" b="1" dirty="0">
                <a:solidFill>
                  <a:schemeClr val="tx1"/>
                </a:solidFill>
                <a:latin typeface="+mn-lt"/>
                <a:ea typeface="VladaRHSans Bk" panose="02000000000000000000" pitchFamily="50" charset="-18"/>
              </a:rPr>
              <a:t>7 milijuna kuna</a:t>
            </a:r>
            <a:r>
              <a:rPr lang="hr-HR" sz="2100" dirty="0">
                <a:solidFill>
                  <a:schemeClr val="tx1"/>
                </a:solidFill>
                <a:latin typeface="+mn-lt"/>
                <a:ea typeface="VladaRHSans Bk" panose="02000000000000000000" pitchFamily="50" charset="-18"/>
              </a:rPr>
              <a:t>)- do 31. siječnja 2018.</a:t>
            </a:r>
          </a:p>
          <a:p>
            <a:pPr marL="0" indent="0">
              <a:buNone/>
            </a:pPr>
            <a:endParaRPr lang="hr-HR" dirty="0" smtClean="0">
              <a:solidFill>
                <a:schemeClr val="tx1"/>
              </a:solidFill>
              <a:latin typeface="+mn-lt"/>
              <a:ea typeface="VladaRHSans Bk" panose="02000000000000000000" pitchFamily="50" charset="-18"/>
            </a:endParaRPr>
          </a:p>
        </p:txBody>
      </p:sp>
      <p:sp>
        <p:nvSpPr>
          <p:cNvPr id="4"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smtClean="0">
                <a:latin typeface="+mn-lt"/>
                <a:ea typeface="VladaRHSans Bk" panose="02000000000000000000" pitchFamily="50" charset="-18"/>
                <a:cs typeface="+mn-cs"/>
              </a:rPr>
              <a:t>Informacija </a:t>
            </a:r>
            <a:r>
              <a:rPr lang="hr-HR" sz="3200" b="1" dirty="0">
                <a:latin typeface="+mn-lt"/>
                <a:ea typeface="VladaRHSans Bk" panose="02000000000000000000" pitchFamily="50" charset="-18"/>
                <a:cs typeface="+mn-cs"/>
              </a:rPr>
              <a:t>o provedbi Projekta Slavonija, Baranja i </a:t>
            </a:r>
            <a:r>
              <a:rPr lang="hr-HR" sz="3200" b="1" dirty="0" smtClean="0">
                <a:latin typeface="+mn-lt"/>
                <a:ea typeface="VladaRHSans Bk" panose="02000000000000000000" pitchFamily="50" charset="-18"/>
                <a:cs typeface="+mn-cs"/>
              </a:rPr>
              <a:t>Srijem</a:t>
            </a:r>
            <a:endParaRPr lang="hr-HR" sz="3600" b="1" dirty="0">
              <a:latin typeface="+mn-lt"/>
            </a:endParaRPr>
          </a:p>
        </p:txBody>
      </p:sp>
    </p:spTree>
    <p:extLst>
      <p:ext uri="{BB962C8B-B14F-4D97-AF65-F5344CB8AC3E}">
        <p14:creationId xmlns:p14="http://schemas.microsoft.com/office/powerpoint/2010/main" val="4092352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1"/>
            <a:ext cx="10972800" cy="4938822"/>
          </a:xfrm>
        </p:spPr>
        <p:txBody>
          <a:bodyPr>
            <a:normAutofit/>
          </a:bodyPr>
          <a:lstStyle/>
          <a:p>
            <a:pPr marL="0" indent="0" algn="ctr">
              <a:spcAft>
                <a:spcPts val="1200"/>
              </a:spcAft>
              <a:buNone/>
            </a:pPr>
            <a:r>
              <a:rPr lang="hr-HR" sz="2600" b="1" dirty="0">
                <a:solidFill>
                  <a:srgbClr val="002060"/>
                </a:solidFill>
                <a:latin typeface="+mn-lt"/>
                <a:ea typeface="VladaRHSans Bk" panose="02000000000000000000" pitchFamily="50" charset="-18"/>
              </a:rPr>
              <a:t>Integrirana teritorijalna ulaganja (</a:t>
            </a:r>
            <a:r>
              <a:rPr lang="hr-HR" sz="2600" b="1" dirty="0" smtClean="0">
                <a:solidFill>
                  <a:srgbClr val="002060"/>
                </a:solidFill>
                <a:latin typeface="+mn-lt"/>
                <a:ea typeface="VladaRHSans Bk" panose="02000000000000000000" pitchFamily="50" charset="-18"/>
              </a:rPr>
              <a:t>ITU mehanizam)</a:t>
            </a:r>
            <a:endParaRPr lang="hr-HR" sz="2400" dirty="0" smtClean="0">
              <a:solidFill>
                <a:srgbClr val="FF0000"/>
              </a:solidFill>
              <a:latin typeface="+mn-lt"/>
              <a:ea typeface="VladaRHSans Bk" panose="02000000000000000000" pitchFamily="50" charset="-18"/>
            </a:endParaRPr>
          </a:p>
          <a:p>
            <a:pPr marL="0" indent="0">
              <a:buNone/>
            </a:pPr>
            <a:r>
              <a:rPr lang="hr-HR" sz="2400" dirty="0" smtClean="0">
                <a:solidFill>
                  <a:schemeClr val="tx1"/>
                </a:solidFill>
                <a:latin typeface="+mn-lt"/>
                <a:ea typeface="VladaRHSans Bk" panose="02000000000000000000" pitchFamily="50" charset="-18"/>
              </a:rPr>
              <a:t>ITU Urbano područje OSIJEK: </a:t>
            </a:r>
          </a:p>
          <a:p>
            <a:pPr>
              <a:spcAft>
                <a:spcPts val="1200"/>
              </a:spcAft>
            </a:pPr>
            <a:r>
              <a:rPr lang="hr-HR" sz="2400" dirty="0" smtClean="0">
                <a:solidFill>
                  <a:schemeClr val="tx1"/>
                </a:solidFill>
                <a:latin typeface="+mn-lt"/>
                <a:ea typeface="VladaRHSans Bk" panose="02000000000000000000" pitchFamily="50" charset="-18"/>
              </a:rPr>
              <a:t>alokacija </a:t>
            </a:r>
            <a:r>
              <a:rPr lang="hr-HR" sz="2400" b="1" dirty="0" smtClean="0">
                <a:solidFill>
                  <a:schemeClr val="tx1"/>
                </a:solidFill>
                <a:latin typeface="+mn-lt"/>
                <a:ea typeface="VladaRHSans Bk" panose="02000000000000000000" pitchFamily="50" charset="-18"/>
              </a:rPr>
              <a:t>40 milijuna eura </a:t>
            </a:r>
            <a:r>
              <a:rPr lang="hr-HR" sz="2400" dirty="0" smtClean="0">
                <a:solidFill>
                  <a:schemeClr val="tx1"/>
                </a:solidFill>
                <a:latin typeface="+mn-lt"/>
                <a:ea typeface="VladaRHSans Bk" panose="02000000000000000000" pitchFamily="50" charset="-18"/>
              </a:rPr>
              <a:t>(OPKK i OPULJP)</a:t>
            </a:r>
          </a:p>
          <a:p>
            <a:pPr marL="0" indent="0">
              <a:buNone/>
            </a:pPr>
            <a:r>
              <a:rPr lang="hr-HR" sz="2400" dirty="0" smtClean="0">
                <a:solidFill>
                  <a:schemeClr val="tx1"/>
                </a:solidFill>
                <a:latin typeface="+mn-lt"/>
                <a:ea typeface="VladaRHSans Bk" panose="02000000000000000000" pitchFamily="50" charset="-18"/>
              </a:rPr>
              <a:t>ITU Urbano područje SLAVONSKI BROD:</a:t>
            </a:r>
          </a:p>
          <a:p>
            <a:r>
              <a:rPr lang="hr-HR" sz="2400" dirty="0" smtClean="0">
                <a:solidFill>
                  <a:schemeClr val="tx1"/>
                </a:solidFill>
                <a:latin typeface="+mn-lt"/>
                <a:ea typeface="VladaRHSans Bk" panose="02000000000000000000" pitchFamily="50" charset="-18"/>
              </a:rPr>
              <a:t>Alokacija </a:t>
            </a:r>
            <a:r>
              <a:rPr lang="hr-HR" sz="2400" b="1" dirty="0" smtClean="0">
                <a:solidFill>
                  <a:schemeClr val="tx1"/>
                </a:solidFill>
                <a:latin typeface="+mn-lt"/>
                <a:ea typeface="VladaRHSans Bk" panose="02000000000000000000" pitchFamily="50" charset="-18"/>
              </a:rPr>
              <a:t>24,7 milijuna eura </a:t>
            </a:r>
            <a:r>
              <a:rPr lang="hr-HR" sz="2400" dirty="0" smtClean="0">
                <a:solidFill>
                  <a:schemeClr val="tx1"/>
                </a:solidFill>
                <a:latin typeface="+mn-lt"/>
                <a:ea typeface="VladaRHSans Bk" panose="02000000000000000000" pitchFamily="50" charset="-18"/>
              </a:rPr>
              <a:t>(OPKK i OPULJP)</a:t>
            </a:r>
          </a:p>
          <a:p>
            <a:r>
              <a:rPr lang="hr-HR" sz="2400" dirty="0" smtClean="0">
                <a:solidFill>
                  <a:schemeClr val="tx1"/>
                </a:solidFill>
                <a:latin typeface="+mn-lt"/>
                <a:ea typeface="VladaRHSans Bk" panose="02000000000000000000" pitchFamily="50" charset="-18"/>
              </a:rPr>
              <a:t>U </a:t>
            </a:r>
            <a:r>
              <a:rPr lang="hr-HR" sz="2400" dirty="0">
                <a:solidFill>
                  <a:schemeClr val="tx1"/>
                </a:solidFill>
                <a:latin typeface="+mn-lt"/>
                <a:ea typeface="VladaRHSans Bk" panose="02000000000000000000" pitchFamily="50" charset="-18"/>
              </a:rPr>
              <a:t>travnju 2017. MRRFEU i gradovi potpisali Sporazume o obavljanju delegiranih zadaća i aktivnosti u okviru OPKK </a:t>
            </a:r>
          </a:p>
          <a:p>
            <a:r>
              <a:rPr lang="hr-HR" sz="2400" dirty="0" smtClean="0">
                <a:solidFill>
                  <a:schemeClr val="tx1"/>
                </a:solidFill>
                <a:latin typeface="+mn-lt"/>
                <a:ea typeface="VladaRHSans Bk" panose="02000000000000000000" pitchFamily="50" charset="-18"/>
              </a:rPr>
              <a:t>Dovršena </a:t>
            </a:r>
            <a:r>
              <a:rPr lang="hr-HR" sz="2400" dirty="0">
                <a:solidFill>
                  <a:schemeClr val="tx1"/>
                </a:solidFill>
                <a:latin typeface="+mn-lt"/>
                <a:ea typeface="VladaRHSans Bk" panose="02000000000000000000" pitchFamily="50" charset="-18"/>
              </a:rPr>
              <a:t>2. faza sektorskih dijaloga te definirane liste ITU intervencija</a:t>
            </a:r>
          </a:p>
          <a:p>
            <a:r>
              <a:rPr lang="hr-HR" sz="2400" dirty="0" smtClean="0">
                <a:solidFill>
                  <a:schemeClr val="tx1"/>
                </a:solidFill>
                <a:latin typeface="+mn-lt"/>
                <a:ea typeface="VladaRHSans Bk" panose="02000000000000000000" pitchFamily="50" charset="-18"/>
              </a:rPr>
              <a:t>U </a:t>
            </a:r>
            <a:r>
              <a:rPr lang="hr-HR" sz="2400" dirty="0">
                <a:solidFill>
                  <a:schemeClr val="tx1"/>
                </a:solidFill>
                <a:latin typeface="+mn-lt"/>
                <a:ea typeface="VladaRHSans Bk" panose="02000000000000000000" pitchFamily="50" charset="-18"/>
              </a:rPr>
              <a:t>prosincu planirano potpisivanje Sporazuma o provedbi</a:t>
            </a:r>
          </a:p>
          <a:p>
            <a:r>
              <a:rPr lang="hr-HR" sz="2400" dirty="0" smtClean="0">
                <a:solidFill>
                  <a:schemeClr val="tx1"/>
                </a:solidFill>
                <a:latin typeface="+mn-lt"/>
                <a:ea typeface="VladaRHSans Bk" panose="02000000000000000000" pitchFamily="50" charset="-18"/>
              </a:rPr>
              <a:t>Objava </a:t>
            </a:r>
            <a:r>
              <a:rPr lang="hr-HR" sz="2400" dirty="0">
                <a:solidFill>
                  <a:schemeClr val="tx1"/>
                </a:solidFill>
                <a:latin typeface="+mn-lt"/>
                <a:ea typeface="VladaRHSans Bk" panose="02000000000000000000" pitchFamily="50" charset="-18"/>
              </a:rPr>
              <a:t>prvih Poziva u I kvartalu 2018. godine</a:t>
            </a:r>
          </a:p>
          <a:p>
            <a:endParaRPr lang="hr-HR" sz="2400" dirty="0" smtClean="0">
              <a:solidFill>
                <a:schemeClr val="tx1"/>
              </a:solidFill>
              <a:latin typeface="+mn-lt"/>
              <a:ea typeface="VladaRHSans Bk" panose="02000000000000000000" pitchFamily="50" charset="-18"/>
            </a:endParaRPr>
          </a:p>
          <a:p>
            <a:endParaRPr lang="hr-HR" sz="2400" dirty="0" smtClean="0">
              <a:solidFill>
                <a:schemeClr val="tx1"/>
              </a:solidFill>
              <a:latin typeface="+mn-lt"/>
              <a:ea typeface="VladaRHSans Bk" panose="02000000000000000000" pitchFamily="50" charset="-18"/>
            </a:endParaRPr>
          </a:p>
          <a:p>
            <a:endParaRPr lang="hr-HR" sz="2400" dirty="0">
              <a:solidFill>
                <a:schemeClr val="tx1"/>
              </a:solidFill>
              <a:latin typeface="VladaRHSans Bk" panose="02000000000000000000" pitchFamily="50" charset="-18"/>
              <a:ea typeface="VladaRHSans Bk" panose="02000000000000000000" pitchFamily="50" charset="-18"/>
            </a:endParaRPr>
          </a:p>
          <a:p>
            <a:pPr marL="0" indent="0">
              <a:buNone/>
            </a:pPr>
            <a:endParaRPr lang="hr-HR" sz="2400" dirty="0">
              <a:solidFill>
                <a:schemeClr val="tx1"/>
              </a:solidFill>
              <a:latin typeface="VladaRHSans Bk" panose="02000000000000000000" pitchFamily="50" charset="-18"/>
              <a:ea typeface="VladaRHSans Bk" panose="02000000000000000000" pitchFamily="50" charset="-18"/>
            </a:endParaRPr>
          </a:p>
          <a:p>
            <a:pPr marL="0" indent="0">
              <a:buNone/>
            </a:pPr>
            <a:endParaRPr lang="hr-HR" dirty="0" smtClean="0">
              <a:solidFill>
                <a:schemeClr val="tx1"/>
              </a:solidFill>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smtClean="0">
                <a:latin typeface="+mn-lt"/>
                <a:ea typeface="VladaRHSans Bk" panose="02000000000000000000" pitchFamily="50" charset="-18"/>
                <a:cs typeface="+mn-cs"/>
              </a:rPr>
              <a:t>Informacija </a:t>
            </a:r>
            <a:r>
              <a:rPr lang="hr-HR" sz="3200" b="1" dirty="0">
                <a:latin typeface="+mn-lt"/>
                <a:ea typeface="VladaRHSans Bk" panose="02000000000000000000" pitchFamily="50" charset="-18"/>
                <a:cs typeface="+mn-cs"/>
              </a:rPr>
              <a:t>o provedbi Projekta Slavonija, Baranja i </a:t>
            </a:r>
            <a:r>
              <a:rPr lang="hr-HR" sz="3200" b="1" dirty="0" smtClean="0">
                <a:latin typeface="+mn-lt"/>
                <a:ea typeface="VladaRHSans Bk" panose="02000000000000000000" pitchFamily="50" charset="-18"/>
                <a:cs typeface="+mn-cs"/>
              </a:rPr>
              <a:t>Srijem</a:t>
            </a:r>
            <a:endParaRPr lang="hr-HR" sz="3600" b="1" dirty="0">
              <a:latin typeface="+mn-lt"/>
            </a:endParaRPr>
          </a:p>
        </p:txBody>
      </p:sp>
    </p:spTree>
    <p:extLst>
      <p:ext uri="{BB962C8B-B14F-4D97-AF65-F5344CB8AC3E}">
        <p14:creationId xmlns:p14="http://schemas.microsoft.com/office/powerpoint/2010/main" val="1375597702"/>
      </p:ext>
    </p:extLst>
  </p:cSld>
  <p:clrMapOvr>
    <a:masterClrMapping/>
  </p:clrMapOvr>
</p:sld>
</file>

<file path=ppt/theme/theme1.xml><?xml version="1.0" encoding="utf-8"?>
<a:theme xmlns:a="http://schemas.openxmlformats.org/drawingml/2006/main" name="Theme OPK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 OPKK" id="{23D8816C-DFD1-433A-8296-2E9D470AEC18}" vid="{1722C0F4-0A50-4B43-8891-BFECB5A1CC4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 OPKK</Template>
  <TotalTime>2057</TotalTime>
  <Words>3135</Words>
  <Application>Microsoft Office PowerPoint</Application>
  <PresentationFormat>Widescreen</PresentationFormat>
  <Paragraphs>340</Paragraphs>
  <Slides>38</Slides>
  <Notes>20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38</vt:i4>
      </vt:variant>
    </vt:vector>
  </HeadingPairs>
  <TitlesOfParts>
    <vt:vector size="51" baseType="lpstr">
      <vt:lpstr>Arial</vt:lpstr>
      <vt:lpstr>Arial Narrow</vt:lpstr>
      <vt:lpstr>Calibri</vt:lpstr>
      <vt:lpstr>Lucida Sans Unicode</vt:lpstr>
      <vt:lpstr>Neo Sans</vt:lpstr>
      <vt:lpstr>Palatino Linotype</vt:lpstr>
      <vt:lpstr>Segoe UI Black</vt:lpstr>
      <vt:lpstr>Symbol</vt:lpstr>
      <vt:lpstr>Times New Roman</vt:lpstr>
      <vt:lpstr>Trebuchet MS</vt:lpstr>
      <vt:lpstr>VladaRHSans Bk</vt:lpstr>
      <vt:lpstr>VladaRHSans Lt</vt:lpstr>
      <vt:lpstr>Theme OPKK</vt:lpstr>
      <vt:lpstr>  3. sjednica  Savjeta za Slavoniju, Baranju i Srijem</vt:lpstr>
      <vt:lpstr>Dnevni red 3. sjednice Savjeta</vt:lpstr>
      <vt:lpstr>INFORMACIJA O PROVEDBI PROJEKTA SLAVONIJA, BARANJA I SRIJEM   Gabrijela Žalac </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 </vt:lpstr>
      <vt:lpstr>Informacija o provedbi Projekta Slavonija, Baranja i Srijem</vt:lpstr>
      <vt:lpstr>Informacija o provedbi Projekta Slavonija, Baranja i Srijem</vt:lpstr>
      <vt:lpstr>INFORMACIJA MINISTARSTVA GOSPODARSTVA, PODUZETNIŠTVA I OBRTA O MJERAMA POTICANJA ULAGANJA I OSTVARIVANJU EU POTPORA ZA PODUZETNIKE NA PODRUČJU SLAVONIJE, BARANJE I SRIJEMA   dr.sc. Martina Dalić   </vt:lpstr>
      <vt:lpstr>NACRT PRIJEDLOGA ZAKONA O IZMJENAMA I DOPUNAMA  ZAKONA O REGIONALNOM RAZVOJU REPUBLIKE HRVATSKE   Gabrijela Žalac </vt:lpstr>
      <vt:lpstr>CILJEVI IZMJENA I DOPUNA ZRR RH</vt:lpstr>
      <vt:lpstr>PowerPoint Presentation</vt:lpstr>
      <vt:lpstr>REGIONALNI KOORDINATORI</vt:lpstr>
      <vt:lpstr>REGIONALNI KOORDINATORI</vt:lpstr>
      <vt:lpstr>PowerPoint Presentation</vt:lpstr>
      <vt:lpstr>EVALUACIJA VAŽEĆEG MODELA</vt:lpstr>
      <vt:lpstr>RAZLIKE IZMEĐU DVA MODELA</vt:lpstr>
      <vt:lpstr>RAZLIKE IZMEĐU DVA MODELA</vt:lpstr>
      <vt:lpstr>ŠTO SE POSTIŽE IZMJENAMA</vt:lpstr>
      <vt:lpstr>PRELIMINARNI REZULTATI</vt:lpstr>
      <vt:lpstr>PRELIMINARNI REZULTATI</vt:lpstr>
      <vt:lpstr>POVEZNICA S NOVIM ZAKONIMA </vt:lpstr>
      <vt:lpstr>POSEBNE DUŽNOSTI SREDIŠNJIH TIJELA DRŽAVNE UPRAVE</vt:lpstr>
      <vt:lpstr>RAZVOJNI SPORAZUM  - IZMJENA ČL. 23 </vt:lpstr>
      <vt:lpstr>RAZVOJNI SPORAZUM SLAVONIJE, BARANJE I SRIJEMA  </vt:lpstr>
      <vt:lpstr>Projekt tehničke pomoći</vt:lpstr>
      <vt:lpstr>Pojmovnik</vt:lpstr>
      <vt:lpstr>Hodogram kreiranja razvojnog sporazuma</vt:lpstr>
      <vt:lpstr>Kriterij</vt:lpstr>
      <vt:lpstr>ITU korisnici</vt:lpstr>
      <vt:lpstr>Korisnici intervencijskih planova</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Planirani i objavljeni pozivi iz OPKK (30. lipnja 2017.)</dc:title>
  <dc:creator>Vlatka Valc Galešić</dc:creator>
  <cp:lastModifiedBy>Mato Pešut</cp:lastModifiedBy>
  <cp:revision>187</cp:revision>
  <cp:lastPrinted>2017-06-30T10:17:08Z</cp:lastPrinted>
  <dcterms:created xsi:type="dcterms:W3CDTF">2017-01-30T13:12:21Z</dcterms:created>
  <dcterms:modified xsi:type="dcterms:W3CDTF">2017-11-20T16:25:04Z</dcterms:modified>
</cp:coreProperties>
</file>