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sldIdLst>
    <p:sldId id="256" r:id="rId2"/>
    <p:sldId id="313" r:id="rId3"/>
    <p:sldId id="304" r:id="rId4"/>
    <p:sldId id="314" r:id="rId5"/>
    <p:sldId id="300" r:id="rId6"/>
    <p:sldId id="278" r:id="rId7"/>
    <p:sldId id="280" r:id="rId8"/>
    <p:sldId id="292" r:id="rId9"/>
    <p:sldId id="301" r:id="rId10"/>
    <p:sldId id="311" r:id="rId11"/>
    <p:sldId id="298" r:id="rId12"/>
    <p:sldId id="290" r:id="rId13"/>
    <p:sldId id="295" r:id="rId14"/>
    <p:sldId id="307" r:id="rId15"/>
    <p:sldId id="302" r:id="rId16"/>
    <p:sldId id="303" r:id="rId17"/>
    <p:sldId id="306" r:id="rId18"/>
  </p:sldIdLst>
  <p:sldSz cx="12192000" cy="6858000"/>
  <p:notesSz cx="6724650" cy="97742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FIN" initials="MFIN" lastIdx="2" clrIdx="0">
    <p:extLst>
      <p:ext uri="{19B8F6BF-5375-455C-9EA6-DF929625EA0E}">
        <p15:presenceInfo xmlns:p15="http://schemas.microsoft.com/office/powerpoint/2012/main" userId="MF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0C52"/>
    <a:srgbClr val="A42B3A"/>
    <a:srgbClr val="9C2F3B"/>
    <a:srgbClr val="FF6D6D"/>
    <a:srgbClr val="FF9797"/>
    <a:srgbClr val="F7D7D4"/>
    <a:srgbClr val="FFCCFF"/>
    <a:srgbClr val="80008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A1C698-2801-4A40-85D9-378E1AE0CE2C}" v="2" dt="2024-02-13T06:48:44.8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1977" autoAdjust="0"/>
  </p:normalViewPr>
  <p:slideViewPr>
    <p:cSldViewPr snapToGrid="0">
      <p:cViewPr varScale="1">
        <p:scale>
          <a:sx n="94" d="100"/>
          <a:sy n="94" d="100"/>
        </p:scale>
        <p:origin x="11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rdana Soldo" userId="9bc8ff81-c0b9-45bb-8f09-a88223e3d42a" providerId="ADAL" clId="{41E551ED-F034-4EF4-9665-A16EAA082084}"/>
    <pc:docChg chg="undo custSel modSld">
      <pc:chgData name="Gordana Soldo" userId="9bc8ff81-c0b9-45bb-8f09-a88223e3d42a" providerId="ADAL" clId="{41E551ED-F034-4EF4-9665-A16EAA082084}" dt="2024-02-12T08:01:27.270" v="38" actId="1076"/>
      <pc:docMkLst>
        <pc:docMk/>
      </pc:docMkLst>
      <pc:sldChg chg="addSp modSp mod">
        <pc:chgData name="Gordana Soldo" userId="9bc8ff81-c0b9-45bb-8f09-a88223e3d42a" providerId="ADAL" clId="{41E551ED-F034-4EF4-9665-A16EAA082084}" dt="2024-02-12T08:01:27.270" v="38" actId="1076"/>
        <pc:sldMkLst>
          <pc:docMk/>
          <pc:sldMk cId="1350976263" sldId="295"/>
        </pc:sldMkLst>
        <pc:picChg chg="add mod">
          <ac:chgData name="Gordana Soldo" userId="9bc8ff81-c0b9-45bb-8f09-a88223e3d42a" providerId="ADAL" clId="{41E551ED-F034-4EF4-9665-A16EAA082084}" dt="2024-02-12T08:01:27.270" v="38" actId="1076"/>
          <ac:picMkLst>
            <pc:docMk/>
            <pc:sldMk cId="1350976263" sldId="295"/>
            <ac:picMk id="6" creationId="{B929ACAC-D80B-C1E2-5281-4E9C62034726}"/>
          </ac:picMkLst>
        </pc:picChg>
      </pc:sldChg>
      <pc:sldChg chg="addSp modSp mod">
        <pc:chgData name="Gordana Soldo" userId="9bc8ff81-c0b9-45bb-8f09-a88223e3d42a" providerId="ADAL" clId="{41E551ED-F034-4EF4-9665-A16EAA082084}" dt="2024-02-12T08:01:11.379" v="35" actId="1076"/>
        <pc:sldMkLst>
          <pc:docMk/>
          <pc:sldMk cId="985936157" sldId="297"/>
        </pc:sldMkLst>
        <pc:spChg chg="mod">
          <ac:chgData name="Gordana Soldo" userId="9bc8ff81-c0b9-45bb-8f09-a88223e3d42a" providerId="ADAL" clId="{41E551ED-F034-4EF4-9665-A16EAA082084}" dt="2024-02-12T08:01:03.673" v="32" actId="20577"/>
          <ac:spMkLst>
            <pc:docMk/>
            <pc:sldMk cId="985936157" sldId="297"/>
            <ac:spMk id="2" creationId="{00000000-0000-0000-0000-000000000000}"/>
          </ac:spMkLst>
        </pc:spChg>
        <pc:grpChg chg="mod">
          <ac:chgData name="Gordana Soldo" userId="9bc8ff81-c0b9-45bb-8f09-a88223e3d42a" providerId="ADAL" clId="{41E551ED-F034-4EF4-9665-A16EAA082084}" dt="2024-02-12T08:00:40.279" v="2" actId="1076"/>
          <ac:grpSpMkLst>
            <pc:docMk/>
            <pc:sldMk cId="985936157" sldId="297"/>
            <ac:grpSpMk id="53" creationId="{9A7BE4F4-08B6-40EA-9097-A7040E69EF05}"/>
          </ac:grpSpMkLst>
        </pc:grpChg>
        <pc:picChg chg="add mod">
          <ac:chgData name="Gordana Soldo" userId="9bc8ff81-c0b9-45bb-8f09-a88223e3d42a" providerId="ADAL" clId="{41E551ED-F034-4EF4-9665-A16EAA082084}" dt="2024-02-12T08:01:11.379" v="35" actId="1076"/>
          <ac:picMkLst>
            <pc:docMk/>
            <pc:sldMk cId="985936157" sldId="297"/>
            <ac:picMk id="8" creationId="{518EA632-FC2D-D1D1-681A-A0E820E22183}"/>
          </ac:picMkLst>
        </pc:picChg>
      </pc:sldChg>
    </pc:docChg>
  </pc:docChgLst>
  <pc:docChgLst>
    <pc:chgData name="Vera Fistrić" userId="f5c6bf6b-c3fa-4263-9c25-3e2dca8640e3" providerId="ADAL" clId="{64A1C698-2801-4A40-85D9-378E1AE0CE2C}"/>
    <pc:docChg chg="modSld">
      <pc:chgData name="Vera Fistrić" userId="f5c6bf6b-c3fa-4263-9c25-3e2dca8640e3" providerId="ADAL" clId="{64A1C698-2801-4A40-85D9-378E1AE0CE2C}" dt="2024-02-13T06:49:01.072" v="4" actId="6549"/>
      <pc:docMkLst>
        <pc:docMk/>
      </pc:docMkLst>
      <pc:sldChg chg="modSp mod">
        <pc:chgData name="Vera Fistrić" userId="f5c6bf6b-c3fa-4263-9c25-3e2dca8640e3" providerId="ADAL" clId="{64A1C698-2801-4A40-85D9-378E1AE0CE2C}" dt="2024-02-13T06:49:01.072" v="4" actId="6549"/>
        <pc:sldMkLst>
          <pc:docMk/>
          <pc:sldMk cId="1778270302" sldId="305"/>
        </pc:sldMkLst>
        <pc:spChg chg="mod">
          <ac:chgData name="Vera Fistrić" userId="f5c6bf6b-c3fa-4263-9c25-3e2dca8640e3" providerId="ADAL" clId="{64A1C698-2801-4A40-85D9-378E1AE0CE2C}" dt="2024-02-13T06:49:01.072" v="4" actId="6549"/>
          <ac:spMkLst>
            <pc:docMk/>
            <pc:sldMk cId="1778270302" sldId="305"/>
            <ac:spMk id="45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BA930B-DBCE-4CF8-868F-CC1CE1FD8AA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9F7DBD0-16B2-4669-BD49-E7D9304D79B5}">
      <dgm:prSet phldrT="[Tekst]"/>
      <dgm:spPr/>
      <dgm:t>
        <a:bodyPr/>
        <a:lstStyle/>
        <a:p>
          <a:r>
            <a:rPr lang="hr-HR" dirty="0" smtClean="0"/>
            <a:t>12. srpnja 2024.</a:t>
          </a:r>
          <a:endParaRPr lang="hr-HR" dirty="0"/>
        </a:p>
      </dgm:t>
    </dgm:pt>
    <dgm:pt modelId="{65538D44-1FB2-4E6D-A701-BCC3B6B5EB39}" type="parTrans" cxnId="{0AE5FC97-262A-4D42-B89A-9091613A3D11}">
      <dgm:prSet/>
      <dgm:spPr/>
      <dgm:t>
        <a:bodyPr/>
        <a:lstStyle/>
        <a:p>
          <a:endParaRPr lang="hr-HR"/>
        </a:p>
      </dgm:t>
    </dgm:pt>
    <dgm:pt modelId="{69BB5E93-64FF-4CEB-8922-AC4F443B7A45}" type="sibTrans" cxnId="{0AE5FC97-262A-4D42-B89A-9091613A3D11}">
      <dgm:prSet/>
      <dgm:spPr/>
      <dgm:t>
        <a:bodyPr/>
        <a:lstStyle/>
        <a:p>
          <a:endParaRPr lang="hr-HR"/>
        </a:p>
      </dgm:t>
    </dgm:pt>
    <dgm:pt modelId="{7408E759-F804-47CE-8E34-89E78E89C058}">
      <dgm:prSet phldrT="[Tekst]" custT="1"/>
      <dgm:spPr/>
      <dgm:t>
        <a:bodyPr/>
        <a:lstStyle/>
        <a:p>
          <a:r>
            <a:rPr lang="hr-HR" sz="1700" dirty="0" smtClean="0"/>
            <a:t>Iznos ulaganja</a:t>
          </a:r>
          <a:endParaRPr lang="hr-HR" sz="1700" dirty="0"/>
        </a:p>
      </dgm:t>
    </dgm:pt>
    <dgm:pt modelId="{DC308A90-CE92-4E20-929E-2097893C7964}" type="parTrans" cxnId="{D2A165BF-003C-48F9-857A-3369BFB71505}">
      <dgm:prSet/>
      <dgm:spPr/>
      <dgm:t>
        <a:bodyPr/>
        <a:lstStyle/>
        <a:p>
          <a:endParaRPr lang="hr-HR"/>
        </a:p>
      </dgm:t>
    </dgm:pt>
    <dgm:pt modelId="{3D019609-5634-4302-90E0-FDAEE58D5AB6}" type="sibTrans" cxnId="{D2A165BF-003C-48F9-857A-3369BFB71505}">
      <dgm:prSet/>
      <dgm:spPr/>
      <dgm:t>
        <a:bodyPr/>
        <a:lstStyle/>
        <a:p>
          <a:endParaRPr lang="hr-HR"/>
        </a:p>
      </dgm:t>
    </dgm:pt>
    <dgm:pt modelId="{17905BC8-D322-450C-A7AF-A8411C27B455}">
      <dgm:prSet phldrT="[Tekst]" custT="1"/>
      <dgm:spPr/>
      <dgm:t>
        <a:bodyPr/>
        <a:lstStyle/>
        <a:p>
          <a:r>
            <a:rPr lang="hr-HR" sz="1700" dirty="0" smtClean="0"/>
            <a:t>500 eura</a:t>
          </a:r>
          <a:endParaRPr lang="hr-HR" sz="1700" dirty="0"/>
        </a:p>
      </dgm:t>
    </dgm:pt>
    <dgm:pt modelId="{D26B9788-14CD-4832-AF1F-2EF4E61752E4}" type="parTrans" cxnId="{32EB4929-D221-497F-A71C-87155000AFCC}">
      <dgm:prSet/>
      <dgm:spPr/>
      <dgm:t>
        <a:bodyPr/>
        <a:lstStyle/>
        <a:p>
          <a:endParaRPr lang="hr-HR"/>
        </a:p>
      </dgm:t>
    </dgm:pt>
    <dgm:pt modelId="{AC4B7F12-437A-4DD8-8615-F64C2B3F777A}" type="sibTrans" cxnId="{32EB4929-D221-497F-A71C-87155000AFCC}">
      <dgm:prSet/>
      <dgm:spPr/>
      <dgm:t>
        <a:bodyPr/>
        <a:lstStyle/>
        <a:p>
          <a:endParaRPr lang="hr-HR"/>
        </a:p>
      </dgm:t>
    </dgm:pt>
    <dgm:pt modelId="{22569F5E-34B5-469A-8379-7A5B80B2C5F0}">
      <dgm:prSet phldrT="[Tekst]"/>
      <dgm:spPr/>
      <dgm:t>
        <a:bodyPr/>
        <a:lstStyle/>
        <a:p>
          <a:r>
            <a:rPr lang="hr-HR" dirty="0" smtClean="0"/>
            <a:t>12. srpnja 2026.</a:t>
          </a:r>
          <a:endParaRPr lang="hr-HR" dirty="0"/>
        </a:p>
      </dgm:t>
    </dgm:pt>
    <dgm:pt modelId="{C24D6515-1C2E-4D21-8D9B-5862DAB14CB4}" type="parTrans" cxnId="{21BE437E-2093-43C5-9E2F-496BC7EE403C}">
      <dgm:prSet/>
      <dgm:spPr/>
      <dgm:t>
        <a:bodyPr/>
        <a:lstStyle/>
        <a:p>
          <a:endParaRPr lang="hr-HR"/>
        </a:p>
      </dgm:t>
    </dgm:pt>
    <dgm:pt modelId="{332C1B31-1620-4F92-9D39-F1AEC952BB1B}" type="sibTrans" cxnId="{21BE437E-2093-43C5-9E2F-496BC7EE403C}">
      <dgm:prSet/>
      <dgm:spPr/>
      <dgm:t>
        <a:bodyPr/>
        <a:lstStyle/>
        <a:p>
          <a:endParaRPr lang="hr-HR"/>
        </a:p>
      </dgm:t>
    </dgm:pt>
    <dgm:pt modelId="{D04A5ABE-9D0F-4566-9F02-6E0677338AB8}">
      <dgm:prSet phldrT="[Tekst]" custT="1"/>
      <dgm:spPr/>
      <dgm:t>
        <a:bodyPr/>
        <a:lstStyle/>
        <a:p>
          <a:r>
            <a:rPr lang="hr-HR" sz="1700" dirty="0" smtClean="0"/>
            <a:t>Isplata godišnje kamate (min. 3,10%)</a:t>
          </a:r>
          <a:endParaRPr lang="hr-HR" sz="1700" dirty="0"/>
        </a:p>
      </dgm:t>
    </dgm:pt>
    <dgm:pt modelId="{C19E367F-2A39-4222-827D-050DE12CB9F3}" type="parTrans" cxnId="{0B54F29D-73CD-4288-913B-471DAF210F06}">
      <dgm:prSet/>
      <dgm:spPr/>
      <dgm:t>
        <a:bodyPr/>
        <a:lstStyle/>
        <a:p>
          <a:endParaRPr lang="hr-HR"/>
        </a:p>
      </dgm:t>
    </dgm:pt>
    <dgm:pt modelId="{939BC0CB-3DAE-49CC-84D6-74EB398363D9}" type="sibTrans" cxnId="{0B54F29D-73CD-4288-913B-471DAF210F06}">
      <dgm:prSet/>
      <dgm:spPr/>
      <dgm:t>
        <a:bodyPr/>
        <a:lstStyle/>
        <a:p>
          <a:endParaRPr lang="hr-HR"/>
        </a:p>
      </dgm:t>
    </dgm:pt>
    <dgm:pt modelId="{3FA6DE75-C592-436C-AF5E-91AAFC568A1A}">
      <dgm:prSet phldrT="[Tekst]" custT="1"/>
      <dgm:spPr/>
      <dgm:t>
        <a:bodyPr/>
        <a:lstStyle/>
        <a:p>
          <a:r>
            <a:rPr lang="hr-HR" sz="1700" dirty="0" smtClean="0"/>
            <a:t>15,50 eura</a:t>
          </a:r>
          <a:endParaRPr lang="hr-HR" sz="1700" dirty="0"/>
        </a:p>
      </dgm:t>
    </dgm:pt>
    <dgm:pt modelId="{6698F8BF-1733-4F9D-8C07-DE14BD812C6D}" type="parTrans" cxnId="{388DD052-6E6E-4F91-A999-46D0417A2558}">
      <dgm:prSet/>
      <dgm:spPr/>
      <dgm:t>
        <a:bodyPr/>
        <a:lstStyle/>
        <a:p>
          <a:endParaRPr lang="hr-HR"/>
        </a:p>
      </dgm:t>
    </dgm:pt>
    <dgm:pt modelId="{376CA75F-D699-4F04-9C67-0C6ECCB66BB8}" type="sibTrans" cxnId="{388DD052-6E6E-4F91-A999-46D0417A2558}">
      <dgm:prSet/>
      <dgm:spPr/>
      <dgm:t>
        <a:bodyPr/>
        <a:lstStyle/>
        <a:p>
          <a:endParaRPr lang="hr-HR"/>
        </a:p>
      </dgm:t>
    </dgm:pt>
    <dgm:pt modelId="{1A7AE4B6-4AE6-4D59-9235-9038C3642038}">
      <dgm:prSet phldrT="[Tekst]"/>
      <dgm:spPr/>
      <dgm:t>
        <a:bodyPr/>
        <a:lstStyle/>
        <a:p>
          <a:r>
            <a:rPr lang="hr-HR" dirty="0" smtClean="0"/>
            <a:t>12. srpnja 2027.</a:t>
          </a:r>
          <a:endParaRPr lang="hr-HR" dirty="0"/>
        </a:p>
      </dgm:t>
    </dgm:pt>
    <dgm:pt modelId="{51327A81-27BE-4578-ADE0-CF8B805A5B6F}" type="parTrans" cxnId="{D180635A-7862-4B18-8F70-43F58785971C}">
      <dgm:prSet/>
      <dgm:spPr/>
      <dgm:t>
        <a:bodyPr/>
        <a:lstStyle/>
        <a:p>
          <a:endParaRPr lang="hr-HR"/>
        </a:p>
      </dgm:t>
    </dgm:pt>
    <dgm:pt modelId="{52FBA647-19C2-4987-B935-5F83FADB7798}" type="sibTrans" cxnId="{D180635A-7862-4B18-8F70-43F58785971C}">
      <dgm:prSet/>
      <dgm:spPr/>
      <dgm:t>
        <a:bodyPr/>
        <a:lstStyle/>
        <a:p>
          <a:endParaRPr lang="hr-HR"/>
        </a:p>
      </dgm:t>
    </dgm:pt>
    <dgm:pt modelId="{1F0BA272-4944-40CD-9A50-24B3BBE9D733}">
      <dgm:prSet phldrT="[Tekst]" custT="1"/>
      <dgm:spPr/>
      <dgm:t>
        <a:bodyPr/>
        <a:lstStyle/>
        <a:p>
          <a:r>
            <a:rPr lang="hr-HR" sz="1700" dirty="0" smtClean="0"/>
            <a:t>Isplata godišnje kamate (min. 3,10%)</a:t>
          </a:r>
        </a:p>
        <a:p>
          <a:r>
            <a:rPr lang="hr-HR" sz="1700" dirty="0" smtClean="0"/>
            <a:t>Isplata glavnice</a:t>
          </a:r>
          <a:endParaRPr lang="hr-HR" sz="1700" dirty="0"/>
        </a:p>
      </dgm:t>
    </dgm:pt>
    <dgm:pt modelId="{C2ED9275-1C8E-49BB-91B5-B254D6DEB07A}" type="parTrans" cxnId="{7CDD87CB-78B7-4072-BF7F-F2980C976F85}">
      <dgm:prSet/>
      <dgm:spPr/>
      <dgm:t>
        <a:bodyPr/>
        <a:lstStyle/>
        <a:p>
          <a:endParaRPr lang="hr-HR"/>
        </a:p>
      </dgm:t>
    </dgm:pt>
    <dgm:pt modelId="{91FF1166-0A2A-4993-8739-687D0DCEFFBD}" type="sibTrans" cxnId="{7CDD87CB-78B7-4072-BF7F-F2980C976F85}">
      <dgm:prSet/>
      <dgm:spPr/>
      <dgm:t>
        <a:bodyPr/>
        <a:lstStyle/>
        <a:p>
          <a:endParaRPr lang="hr-HR"/>
        </a:p>
      </dgm:t>
    </dgm:pt>
    <dgm:pt modelId="{CD04667B-1F06-4FD2-BEB7-22070EB3192F}">
      <dgm:prSet phldrT="[Tekst]" custT="1"/>
      <dgm:spPr/>
      <dgm:t>
        <a:bodyPr/>
        <a:lstStyle/>
        <a:p>
          <a:r>
            <a:rPr lang="hr-HR" sz="1700" dirty="0" smtClean="0"/>
            <a:t>15,50 eura</a:t>
          </a:r>
        </a:p>
        <a:p>
          <a:r>
            <a:rPr lang="hr-HR" sz="1700" dirty="0" smtClean="0"/>
            <a:t>500 eura</a:t>
          </a:r>
          <a:endParaRPr lang="hr-HR" sz="1700" dirty="0"/>
        </a:p>
      </dgm:t>
    </dgm:pt>
    <dgm:pt modelId="{BD78A22C-C2CD-41FB-B8AC-2AE3A4B78A98}" type="parTrans" cxnId="{84604EB3-E5E2-452B-9F7A-728566E8D7ED}">
      <dgm:prSet/>
      <dgm:spPr/>
      <dgm:t>
        <a:bodyPr/>
        <a:lstStyle/>
        <a:p>
          <a:endParaRPr lang="hr-HR"/>
        </a:p>
      </dgm:t>
    </dgm:pt>
    <dgm:pt modelId="{C76F52F3-D263-49E7-8475-9B2C072CC8F5}" type="sibTrans" cxnId="{84604EB3-E5E2-452B-9F7A-728566E8D7ED}">
      <dgm:prSet/>
      <dgm:spPr/>
      <dgm:t>
        <a:bodyPr/>
        <a:lstStyle/>
        <a:p>
          <a:endParaRPr lang="hr-HR"/>
        </a:p>
      </dgm:t>
    </dgm:pt>
    <dgm:pt modelId="{885184DF-EB2B-40DF-A4E9-CD60BF181664}">
      <dgm:prSet/>
      <dgm:spPr/>
      <dgm:t>
        <a:bodyPr/>
        <a:lstStyle/>
        <a:p>
          <a:endParaRPr lang="hr-HR"/>
        </a:p>
      </dgm:t>
    </dgm:pt>
    <dgm:pt modelId="{58CC32AD-2E4C-45DA-B9BD-C9A92D320637}" type="parTrans" cxnId="{5651D0AA-8613-460A-8E82-F65170E84200}">
      <dgm:prSet/>
      <dgm:spPr/>
      <dgm:t>
        <a:bodyPr/>
        <a:lstStyle/>
        <a:p>
          <a:endParaRPr lang="hr-HR"/>
        </a:p>
      </dgm:t>
    </dgm:pt>
    <dgm:pt modelId="{1E1A6400-A423-47F8-BE3C-461499C14154}" type="sibTrans" cxnId="{5651D0AA-8613-460A-8E82-F65170E84200}">
      <dgm:prSet/>
      <dgm:spPr/>
      <dgm:t>
        <a:bodyPr/>
        <a:lstStyle/>
        <a:p>
          <a:endParaRPr lang="hr-HR"/>
        </a:p>
      </dgm:t>
    </dgm:pt>
    <dgm:pt modelId="{188317B0-324A-462C-AA7D-4D8305817D1A}">
      <dgm:prSet/>
      <dgm:spPr/>
      <dgm:t>
        <a:bodyPr/>
        <a:lstStyle/>
        <a:p>
          <a:endParaRPr lang="hr-HR"/>
        </a:p>
      </dgm:t>
    </dgm:pt>
    <dgm:pt modelId="{8313BCC7-72EC-4063-89F5-D3EE9FB4CEFF}" type="parTrans" cxnId="{2CB61AF8-0487-47AE-842B-649634AE058D}">
      <dgm:prSet/>
      <dgm:spPr/>
      <dgm:t>
        <a:bodyPr/>
        <a:lstStyle/>
        <a:p>
          <a:endParaRPr lang="hr-HR"/>
        </a:p>
      </dgm:t>
    </dgm:pt>
    <dgm:pt modelId="{BB485041-5499-41F9-8637-F8D836B83342}" type="sibTrans" cxnId="{2CB61AF8-0487-47AE-842B-649634AE058D}">
      <dgm:prSet/>
      <dgm:spPr/>
      <dgm:t>
        <a:bodyPr/>
        <a:lstStyle/>
        <a:p>
          <a:endParaRPr lang="hr-HR"/>
        </a:p>
      </dgm:t>
    </dgm:pt>
    <dgm:pt modelId="{79BBBD4B-22C0-4EE8-B63E-1ACEC8C5E283}">
      <dgm:prSet/>
      <dgm:spPr/>
      <dgm:t>
        <a:bodyPr/>
        <a:lstStyle/>
        <a:p>
          <a:endParaRPr lang="hr-HR"/>
        </a:p>
      </dgm:t>
    </dgm:pt>
    <dgm:pt modelId="{D6BB737A-8212-4C5C-BCE5-6CC92C5170CD}" type="parTrans" cxnId="{A9564D5B-CB65-48C7-9B61-4D0C596EE2EE}">
      <dgm:prSet/>
      <dgm:spPr/>
      <dgm:t>
        <a:bodyPr/>
        <a:lstStyle/>
        <a:p>
          <a:endParaRPr lang="hr-HR"/>
        </a:p>
      </dgm:t>
    </dgm:pt>
    <dgm:pt modelId="{AEDD39F5-7458-4ADF-8C74-B09CECEAD30C}" type="sibTrans" cxnId="{A9564D5B-CB65-48C7-9B61-4D0C596EE2EE}">
      <dgm:prSet/>
      <dgm:spPr/>
      <dgm:t>
        <a:bodyPr/>
        <a:lstStyle/>
        <a:p>
          <a:endParaRPr lang="hr-HR"/>
        </a:p>
      </dgm:t>
    </dgm:pt>
    <dgm:pt modelId="{C735260B-4DA6-4C29-97BB-F5AC96A9DCA5}" type="pres">
      <dgm:prSet presAssocID="{4FBA930B-DBCE-4CF8-868F-CC1CE1FD8A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BF4185D-5E5B-4B8A-B683-AC999C49F02A}" type="pres">
      <dgm:prSet presAssocID="{1A7AE4B6-4AE6-4D59-9235-9038C3642038}" presName="boxAndChildren" presStyleCnt="0"/>
      <dgm:spPr/>
    </dgm:pt>
    <dgm:pt modelId="{A578E00D-DAB2-4749-BB3A-93F5F35E8429}" type="pres">
      <dgm:prSet presAssocID="{1A7AE4B6-4AE6-4D59-9235-9038C3642038}" presName="parentTextBox" presStyleLbl="node1" presStyleIdx="0" presStyleCnt="4"/>
      <dgm:spPr/>
      <dgm:t>
        <a:bodyPr/>
        <a:lstStyle/>
        <a:p>
          <a:endParaRPr lang="hr-HR"/>
        </a:p>
      </dgm:t>
    </dgm:pt>
    <dgm:pt modelId="{7A5CB39C-7B94-425A-85A3-616EE6FAB706}" type="pres">
      <dgm:prSet presAssocID="{1A7AE4B6-4AE6-4D59-9235-9038C3642038}" presName="entireBox" presStyleLbl="node1" presStyleIdx="0" presStyleCnt="4"/>
      <dgm:spPr/>
      <dgm:t>
        <a:bodyPr/>
        <a:lstStyle/>
        <a:p>
          <a:endParaRPr lang="hr-HR"/>
        </a:p>
      </dgm:t>
    </dgm:pt>
    <dgm:pt modelId="{EAFE9BA9-6C69-499F-9F5A-533C68D472B3}" type="pres">
      <dgm:prSet presAssocID="{1A7AE4B6-4AE6-4D59-9235-9038C3642038}" presName="descendantBox" presStyleCnt="0"/>
      <dgm:spPr/>
    </dgm:pt>
    <dgm:pt modelId="{9D0B22B9-EDA3-44C0-AC44-04ACF5DFE4AE}" type="pres">
      <dgm:prSet presAssocID="{1F0BA272-4944-40CD-9A50-24B3BBE9D733}" presName="childTextBox" presStyleLbl="fgAccFollowNode1" presStyleIdx="0" presStyleCnt="8" custScaleY="104559" custLinFactNeighborY="653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1D05FC-8F81-46C2-A969-80D191473AFF}" type="pres">
      <dgm:prSet presAssocID="{CD04667B-1F06-4FD2-BEB7-22070EB3192F}" presName="childTextBox" presStyleLbl="fgAccFollowNode1" presStyleIdx="1" presStyleCnt="8" custScaleY="105462" custLinFactNeighborX="1529" custLinFactNeighborY="463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8B33BD9-DFA5-47CB-AAC0-E9B8E2755320}" type="pres">
      <dgm:prSet presAssocID="{332C1B31-1620-4F92-9D39-F1AEC952BB1B}" presName="sp" presStyleCnt="0"/>
      <dgm:spPr/>
    </dgm:pt>
    <dgm:pt modelId="{EBB3F41A-BFF0-4811-9051-AFDCD0EF31E0}" type="pres">
      <dgm:prSet presAssocID="{22569F5E-34B5-469A-8379-7A5B80B2C5F0}" presName="arrowAndChildren" presStyleCnt="0"/>
      <dgm:spPr/>
    </dgm:pt>
    <dgm:pt modelId="{01B5F31B-34F3-4909-845A-DDD0CA6B20D7}" type="pres">
      <dgm:prSet presAssocID="{22569F5E-34B5-469A-8379-7A5B80B2C5F0}" presName="parentTextArrow" presStyleLbl="node1" presStyleIdx="0" presStyleCnt="4"/>
      <dgm:spPr/>
      <dgm:t>
        <a:bodyPr/>
        <a:lstStyle/>
        <a:p>
          <a:endParaRPr lang="hr-HR"/>
        </a:p>
      </dgm:t>
    </dgm:pt>
    <dgm:pt modelId="{FFB408C2-77D5-4C39-88A9-CC38F6F9FE42}" type="pres">
      <dgm:prSet presAssocID="{22569F5E-34B5-469A-8379-7A5B80B2C5F0}" presName="arrow" presStyleLbl="node1" presStyleIdx="1" presStyleCnt="4" custScaleY="78674"/>
      <dgm:spPr/>
      <dgm:t>
        <a:bodyPr/>
        <a:lstStyle/>
        <a:p>
          <a:endParaRPr lang="hr-HR"/>
        </a:p>
      </dgm:t>
    </dgm:pt>
    <dgm:pt modelId="{5FFD96D2-3F2B-4087-B18F-634EE18FB8F1}" type="pres">
      <dgm:prSet presAssocID="{22569F5E-34B5-469A-8379-7A5B80B2C5F0}" presName="descendantArrow" presStyleCnt="0"/>
      <dgm:spPr/>
    </dgm:pt>
    <dgm:pt modelId="{0273B71B-D7F1-4127-9A9F-38E0B92561E7}" type="pres">
      <dgm:prSet presAssocID="{D04A5ABE-9D0F-4566-9F02-6E0677338AB8}" presName="childTextArrow" presStyleLbl="f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F871598-69FA-4298-94F6-F38EE7989508}" type="pres">
      <dgm:prSet presAssocID="{3FA6DE75-C592-436C-AF5E-91AAFC568A1A}" presName="childTextArrow" presStyleLbl="f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A0392A3-F955-49C1-A685-E91ECE64DBD9}" type="pres">
      <dgm:prSet presAssocID="{1E1A6400-A423-47F8-BE3C-461499C14154}" presName="sp" presStyleCnt="0"/>
      <dgm:spPr/>
    </dgm:pt>
    <dgm:pt modelId="{4016BBD3-7030-40A7-917E-900277918BC9}" type="pres">
      <dgm:prSet presAssocID="{885184DF-EB2B-40DF-A4E9-CD60BF181664}" presName="arrowAndChildren" presStyleCnt="0"/>
      <dgm:spPr/>
    </dgm:pt>
    <dgm:pt modelId="{4B4639A2-47A2-4069-9988-CFE1FE0B09DD}" type="pres">
      <dgm:prSet presAssocID="{885184DF-EB2B-40DF-A4E9-CD60BF181664}" presName="parentTextArrow" presStyleLbl="node1" presStyleIdx="1" presStyleCnt="4"/>
      <dgm:spPr/>
      <dgm:t>
        <a:bodyPr/>
        <a:lstStyle/>
        <a:p>
          <a:endParaRPr lang="hr-HR"/>
        </a:p>
      </dgm:t>
    </dgm:pt>
    <dgm:pt modelId="{68DBCF67-2675-4EF6-903D-158EF15DB9BE}" type="pres">
      <dgm:prSet presAssocID="{885184DF-EB2B-40DF-A4E9-CD60BF181664}" presName="arrow" presStyleLbl="node1" presStyleIdx="2" presStyleCnt="4" custScaleY="75392" custLinFactNeighborX="-99" custLinFactNeighborY="-776"/>
      <dgm:spPr/>
      <dgm:t>
        <a:bodyPr/>
        <a:lstStyle/>
        <a:p>
          <a:endParaRPr lang="hr-HR"/>
        </a:p>
      </dgm:t>
    </dgm:pt>
    <dgm:pt modelId="{C17A10D8-8336-48F5-84C3-E1C89BA49505}" type="pres">
      <dgm:prSet presAssocID="{885184DF-EB2B-40DF-A4E9-CD60BF181664}" presName="descendantArrow" presStyleCnt="0"/>
      <dgm:spPr/>
    </dgm:pt>
    <dgm:pt modelId="{36364EF4-FEBB-4F44-9976-D15543B44293}" type="pres">
      <dgm:prSet presAssocID="{188317B0-324A-462C-AA7D-4D8305817D1A}" presName="childTextArrow" presStyleLbl="f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255B270-3D0C-429B-835E-A84A870BA70F}" type="pres">
      <dgm:prSet presAssocID="{79BBBD4B-22C0-4EE8-B63E-1ACEC8C5E283}" presName="childTextArrow" presStyleLbl="f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E063887-39A3-4893-81BA-ADCBD1C1A955}" type="pres">
      <dgm:prSet presAssocID="{69BB5E93-64FF-4CEB-8922-AC4F443B7A45}" presName="sp" presStyleCnt="0"/>
      <dgm:spPr/>
    </dgm:pt>
    <dgm:pt modelId="{A2D555D8-5F9D-4521-B33F-A825CB431251}" type="pres">
      <dgm:prSet presAssocID="{B9F7DBD0-16B2-4669-BD49-E7D9304D79B5}" presName="arrowAndChildren" presStyleCnt="0"/>
      <dgm:spPr/>
    </dgm:pt>
    <dgm:pt modelId="{C821F5F1-AD1F-40A9-BCFF-F9EA72B651B9}" type="pres">
      <dgm:prSet presAssocID="{B9F7DBD0-16B2-4669-BD49-E7D9304D79B5}" presName="parentTextArrow" presStyleLbl="node1" presStyleIdx="2" presStyleCnt="4"/>
      <dgm:spPr/>
      <dgm:t>
        <a:bodyPr/>
        <a:lstStyle/>
        <a:p>
          <a:endParaRPr lang="hr-HR"/>
        </a:p>
      </dgm:t>
    </dgm:pt>
    <dgm:pt modelId="{E361CCAC-F45E-453F-99BC-6AA523BAEECA}" type="pres">
      <dgm:prSet presAssocID="{B9F7DBD0-16B2-4669-BD49-E7D9304D79B5}" presName="arrow" presStyleLbl="node1" presStyleIdx="3" presStyleCnt="4" custScaleY="76008" custLinFactNeighborX="0" custLinFactNeighborY="1113"/>
      <dgm:spPr/>
      <dgm:t>
        <a:bodyPr/>
        <a:lstStyle/>
        <a:p>
          <a:endParaRPr lang="hr-HR"/>
        </a:p>
      </dgm:t>
    </dgm:pt>
    <dgm:pt modelId="{A637E621-D2B0-492C-8FF1-AD0B283007F2}" type="pres">
      <dgm:prSet presAssocID="{B9F7DBD0-16B2-4669-BD49-E7D9304D79B5}" presName="descendantArrow" presStyleCnt="0"/>
      <dgm:spPr/>
    </dgm:pt>
    <dgm:pt modelId="{18DDE513-ECE3-420D-A8BD-09BC1E977407}" type="pres">
      <dgm:prSet presAssocID="{7408E759-F804-47CE-8E34-89E78E89C058}" presName="childTextArrow" presStyleLbl="f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26A6D77-E5E8-4784-9B60-51460CAD78B1}" type="pres">
      <dgm:prSet presAssocID="{17905BC8-D322-450C-A7AF-A8411C27B455}" presName="childTextArrow" presStyleLbl="f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F53A451-2628-4062-963E-B2A94588AB40}" type="presOf" srcId="{3FA6DE75-C592-436C-AF5E-91AAFC568A1A}" destId="{9F871598-69FA-4298-94F6-F38EE7989508}" srcOrd="0" destOrd="0" presId="urn:microsoft.com/office/officeart/2005/8/layout/process4"/>
    <dgm:cxn modelId="{5651D0AA-8613-460A-8E82-F65170E84200}" srcId="{4FBA930B-DBCE-4CF8-868F-CC1CE1FD8AA8}" destId="{885184DF-EB2B-40DF-A4E9-CD60BF181664}" srcOrd="1" destOrd="0" parTransId="{58CC32AD-2E4C-45DA-B9BD-C9A92D320637}" sibTransId="{1E1A6400-A423-47F8-BE3C-461499C14154}"/>
    <dgm:cxn modelId="{4CE1F31A-9C61-46AA-8B63-36D1EB8D4E3D}" type="presOf" srcId="{22569F5E-34B5-469A-8379-7A5B80B2C5F0}" destId="{FFB408C2-77D5-4C39-88A9-CC38F6F9FE42}" srcOrd="1" destOrd="0" presId="urn:microsoft.com/office/officeart/2005/8/layout/process4"/>
    <dgm:cxn modelId="{2B407B39-5DA0-4322-AF7A-68DB0B68C198}" type="presOf" srcId="{CD04667B-1F06-4FD2-BEB7-22070EB3192F}" destId="{FA1D05FC-8F81-46C2-A969-80D191473AFF}" srcOrd="0" destOrd="0" presId="urn:microsoft.com/office/officeart/2005/8/layout/process4"/>
    <dgm:cxn modelId="{D2A165BF-003C-48F9-857A-3369BFB71505}" srcId="{B9F7DBD0-16B2-4669-BD49-E7D9304D79B5}" destId="{7408E759-F804-47CE-8E34-89E78E89C058}" srcOrd="0" destOrd="0" parTransId="{DC308A90-CE92-4E20-929E-2097893C7964}" sibTransId="{3D019609-5634-4302-90E0-FDAEE58D5AB6}"/>
    <dgm:cxn modelId="{C9CED0A9-0ED1-427B-BFBB-288D219F447A}" type="presOf" srcId="{1F0BA272-4944-40CD-9A50-24B3BBE9D733}" destId="{9D0B22B9-EDA3-44C0-AC44-04ACF5DFE4AE}" srcOrd="0" destOrd="0" presId="urn:microsoft.com/office/officeart/2005/8/layout/process4"/>
    <dgm:cxn modelId="{7CDD87CB-78B7-4072-BF7F-F2980C976F85}" srcId="{1A7AE4B6-4AE6-4D59-9235-9038C3642038}" destId="{1F0BA272-4944-40CD-9A50-24B3BBE9D733}" srcOrd="0" destOrd="0" parTransId="{C2ED9275-1C8E-49BB-91B5-B254D6DEB07A}" sibTransId="{91FF1166-0A2A-4993-8739-687D0DCEFFBD}"/>
    <dgm:cxn modelId="{0B54F29D-73CD-4288-913B-471DAF210F06}" srcId="{22569F5E-34B5-469A-8379-7A5B80B2C5F0}" destId="{D04A5ABE-9D0F-4566-9F02-6E0677338AB8}" srcOrd="0" destOrd="0" parTransId="{C19E367F-2A39-4222-827D-050DE12CB9F3}" sibTransId="{939BC0CB-3DAE-49CC-84D6-74EB398363D9}"/>
    <dgm:cxn modelId="{AB99CCBA-3C52-434D-8BF9-38FF4D929191}" type="presOf" srcId="{D04A5ABE-9D0F-4566-9F02-6E0677338AB8}" destId="{0273B71B-D7F1-4127-9A9F-38E0B92561E7}" srcOrd="0" destOrd="0" presId="urn:microsoft.com/office/officeart/2005/8/layout/process4"/>
    <dgm:cxn modelId="{0527F4C9-AA2C-4834-80E7-E6E5999D0497}" type="presOf" srcId="{79BBBD4B-22C0-4EE8-B63E-1ACEC8C5E283}" destId="{1255B270-3D0C-429B-835E-A84A870BA70F}" srcOrd="0" destOrd="0" presId="urn:microsoft.com/office/officeart/2005/8/layout/process4"/>
    <dgm:cxn modelId="{21BE437E-2093-43C5-9E2F-496BC7EE403C}" srcId="{4FBA930B-DBCE-4CF8-868F-CC1CE1FD8AA8}" destId="{22569F5E-34B5-469A-8379-7A5B80B2C5F0}" srcOrd="2" destOrd="0" parTransId="{C24D6515-1C2E-4D21-8D9B-5862DAB14CB4}" sibTransId="{332C1B31-1620-4F92-9D39-F1AEC952BB1B}"/>
    <dgm:cxn modelId="{D180635A-7862-4B18-8F70-43F58785971C}" srcId="{4FBA930B-DBCE-4CF8-868F-CC1CE1FD8AA8}" destId="{1A7AE4B6-4AE6-4D59-9235-9038C3642038}" srcOrd="3" destOrd="0" parTransId="{51327A81-27BE-4578-ADE0-CF8B805A5B6F}" sibTransId="{52FBA647-19C2-4987-B935-5F83FADB7798}"/>
    <dgm:cxn modelId="{A1433B16-5271-45CF-BA82-8996D9F6C0EA}" type="presOf" srcId="{885184DF-EB2B-40DF-A4E9-CD60BF181664}" destId="{4B4639A2-47A2-4069-9988-CFE1FE0B09DD}" srcOrd="0" destOrd="0" presId="urn:microsoft.com/office/officeart/2005/8/layout/process4"/>
    <dgm:cxn modelId="{3706413D-AC0E-44B7-B9E0-149759DAC663}" type="presOf" srcId="{1A7AE4B6-4AE6-4D59-9235-9038C3642038}" destId="{7A5CB39C-7B94-425A-85A3-616EE6FAB706}" srcOrd="1" destOrd="0" presId="urn:microsoft.com/office/officeart/2005/8/layout/process4"/>
    <dgm:cxn modelId="{12B68D76-4346-4781-9646-122DAA454CFE}" type="presOf" srcId="{885184DF-EB2B-40DF-A4E9-CD60BF181664}" destId="{68DBCF67-2675-4EF6-903D-158EF15DB9BE}" srcOrd="1" destOrd="0" presId="urn:microsoft.com/office/officeart/2005/8/layout/process4"/>
    <dgm:cxn modelId="{F6BA982B-FD35-4305-AF5D-8A7EE85950A6}" type="presOf" srcId="{B9F7DBD0-16B2-4669-BD49-E7D9304D79B5}" destId="{E361CCAC-F45E-453F-99BC-6AA523BAEECA}" srcOrd="1" destOrd="0" presId="urn:microsoft.com/office/officeart/2005/8/layout/process4"/>
    <dgm:cxn modelId="{32EB4929-D221-497F-A71C-87155000AFCC}" srcId="{B9F7DBD0-16B2-4669-BD49-E7D9304D79B5}" destId="{17905BC8-D322-450C-A7AF-A8411C27B455}" srcOrd="1" destOrd="0" parTransId="{D26B9788-14CD-4832-AF1F-2EF4E61752E4}" sibTransId="{AC4B7F12-437A-4DD8-8615-F64C2B3F777A}"/>
    <dgm:cxn modelId="{0AE5FC97-262A-4D42-B89A-9091613A3D11}" srcId="{4FBA930B-DBCE-4CF8-868F-CC1CE1FD8AA8}" destId="{B9F7DBD0-16B2-4669-BD49-E7D9304D79B5}" srcOrd="0" destOrd="0" parTransId="{65538D44-1FB2-4E6D-A701-BCC3B6B5EB39}" sibTransId="{69BB5E93-64FF-4CEB-8922-AC4F443B7A45}"/>
    <dgm:cxn modelId="{A9564D5B-CB65-48C7-9B61-4D0C596EE2EE}" srcId="{885184DF-EB2B-40DF-A4E9-CD60BF181664}" destId="{79BBBD4B-22C0-4EE8-B63E-1ACEC8C5E283}" srcOrd="1" destOrd="0" parTransId="{D6BB737A-8212-4C5C-BCE5-6CC92C5170CD}" sibTransId="{AEDD39F5-7458-4ADF-8C74-B09CECEAD30C}"/>
    <dgm:cxn modelId="{A3DBB7F1-7C53-4E64-BA89-8DA72716B9A5}" type="presOf" srcId="{22569F5E-34B5-469A-8379-7A5B80B2C5F0}" destId="{01B5F31B-34F3-4909-845A-DDD0CA6B20D7}" srcOrd="0" destOrd="0" presId="urn:microsoft.com/office/officeart/2005/8/layout/process4"/>
    <dgm:cxn modelId="{F897E61A-B728-4EE6-9B75-BCA5845CC41E}" type="presOf" srcId="{188317B0-324A-462C-AA7D-4D8305817D1A}" destId="{36364EF4-FEBB-4F44-9976-D15543B44293}" srcOrd="0" destOrd="0" presId="urn:microsoft.com/office/officeart/2005/8/layout/process4"/>
    <dgm:cxn modelId="{84604EB3-E5E2-452B-9F7A-728566E8D7ED}" srcId="{1A7AE4B6-4AE6-4D59-9235-9038C3642038}" destId="{CD04667B-1F06-4FD2-BEB7-22070EB3192F}" srcOrd="1" destOrd="0" parTransId="{BD78A22C-C2CD-41FB-B8AC-2AE3A4B78A98}" sibTransId="{C76F52F3-D263-49E7-8475-9B2C072CC8F5}"/>
    <dgm:cxn modelId="{B114C2CE-1519-4A00-893E-F2F0131ECFFF}" type="presOf" srcId="{17905BC8-D322-450C-A7AF-A8411C27B455}" destId="{326A6D77-E5E8-4784-9B60-51460CAD78B1}" srcOrd="0" destOrd="0" presId="urn:microsoft.com/office/officeart/2005/8/layout/process4"/>
    <dgm:cxn modelId="{388DD052-6E6E-4F91-A999-46D0417A2558}" srcId="{22569F5E-34B5-469A-8379-7A5B80B2C5F0}" destId="{3FA6DE75-C592-436C-AF5E-91AAFC568A1A}" srcOrd="1" destOrd="0" parTransId="{6698F8BF-1733-4F9D-8C07-DE14BD812C6D}" sibTransId="{376CA75F-D699-4F04-9C67-0C6ECCB66BB8}"/>
    <dgm:cxn modelId="{CA78A91E-81AE-4CD6-B7A4-A1E825A7750A}" type="presOf" srcId="{B9F7DBD0-16B2-4669-BD49-E7D9304D79B5}" destId="{C821F5F1-AD1F-40A9-BCFF-F9EA72B651B9}" srcOrd="0" destOrd="0" presId="urn:microsoft.com/office/officeart/2005/8/layout/process4"/>
    <dgm:cxn modelId="{11CC1CAA-FCDE-49D9-8693-FA7739C15BF8}" type="presOf" srcId="{1A7AE4B6-4AE6-4D59-9235-9038C3642038}" destId="{A578E00D-DAB2-4749-BB3A-93F5F35E8429}" srcOrd="0" destOrd="0" presId="urn:microsoft.com/office/officeart/2005/8/layout/process4"/>
    <dgm:cxn modelId="{2CB61AF8-0487-47AE-842B-649634AE058D}" srcId="{885184DF-EB2B-40DF-A4E9-CD60BF181664}" destId="{188317B0-324A-462C-AA7D-4D8305817D1A}" srcOrd="0" destOrd="0" parTransId="{8313BCC7-72EC-4063-89F5-D3EE9FB4CEFF}" sibTransId="{BB485041-5499-41F9-8637-F8D836B83342}"/>
    <dgm:cxn modelId="{CF99A212-CF21-4375-AC2A-F8DDE24BF750}" type="presOf" srcId="{7408E759-F804-47CE-8E34-89E78E89C058}" destId="{18DDE513-ECE3-420D-A8BD-09BC1E977407}" srcOrd="0" destOrd="0" presId="urn:microsoft.com/office/officeart/2005/8/layout/process4"/>
    <dgm:cxn modelId="{D2583B8D-753C-4151-82B0-CD5F482A2419}" type="presOf" srcId="{4FBA930B-DBCE-4CF8-868F-CC1CE1FD8AA8}" destId="{C735260B-4DA6-4C29-97BB-F5AC96A9DCA5}" srcOrd="0" destOrd="0" presId="urn:microsoft.com/office/officeart/2005/8/layout/process4"/>
    <dgm:cxn modelId="{1E0B8374-5987-4A7A-A5AC-8F7DB8527553}" type="presParOf" srcId="{C735260B-4DA6-4C29-97BB-F5AC96A9DCA5}" destId="{6BF4185D-5E5B-4B8A-B683-AC999C49F02A}" srcOrd="0" destOrd="0" presId="urn:microsoft.com/office/officeart/2005/8/layout/process4"/>
    <dgm:cxn modelId="{BB6809A6-350B-4627-AAD5-7862B45BE0B5}" type="presParOf" srcId="{6BF4185D-5E5B-4B8A-B683-AC999C49F02A}" destId="{A578E00D-DAB2-4749-BB3A-93F5F35E8429}" srcOrd="0" destOrd="0" presId="urn:microsoft.com/office/officeart/2005/8/layout/process4"/>
    <dgm:cxn modelId="{44261FE3-D316-45B5-B5C0-9C05E1249373}" type="presParOf" srcId="{6BF4185D-5E5B-4B8A-B683-AC999C49F02A}" destId="{7A5CB39C-7B94-425A-85A3-616EE6FAB706}" srcOrd="1" destOrd="0" presId="urn:microsoft.com/office/officeart/2005/8/layout/process4"/>
    <dgm:cxn modelId="{B2B96280-152D-4463-9695-39705565763C}" type="presParOf" srcId="{6BF4185D-5E5B-4B8A-B683-AC999C49F02A}" destId="{EAFE9BA9-6C69-499F-9F5A-533C68D472B3}" srcOrd="2" destOrd="0" presId="urn:microsoft.com/office/officeart/2005/8/layout/process4"/>
    <dgm:cxn modelId="{04A5F082-E2B4-4BD8-AE80-0BBA32123ACB}" type="presParOf" srcId="{EAFE9BA9-6C69-499F-9F5A-533C68D472B3}" destId="{9D0B22B9-EDA3-44C0-AC44-04ACF5DFE4AE}" srcOrd="0" destOrd="0" presId="urn:microsoft.com/office/officeart/2005/8/layout/process4"/>
    <dgm:cxn modelId="{1E2BF885-EE22-4513-99FC-EE2E2DE3AB4A}" type="presParOf" srcId="{EAFE9BA9-6C69-499F-9F5A-533C68D472B3}" destId="{FA1D05FC-8F81-46C2-A969-80D191473AFF}" srcOrd="1" destOrd="0" presId="urn:microsoft.com/office/officeart/2005/8/layout/process4"/>
    <dgm:cxn modelId="{A67D8092-164F-47A7-BB33-08AF2FC4DC07}" type="presParOf" srcId="{C735260B-4DA6-4C29-97BB-F5AC96A9DCA5}" destId="{D8B33BD9-DFA5-47CB-AAC0-E9B8E2755320}" srcOrd="1" destOrd="0" presId="urn:microsoft.com/office/officeart/2005/8/layout/process4"/>
    <dgm:cxn modelId="{A5FC511C-294A-4A17-B939-B83E9737C944}" type="presParOf" srcId="{C735260B-4DA6-4C29-97BB-F5AC96A9DCA5}" destId="{EBB3F41A-BFF0-4811-9051-AFDCD0EF31E0}" srcOrd="2" destOrd="0" presId="urn:microsoft.com/office/officeart/2005/8/layout/process4"/>
    <dgm:cxn modelId="{DBBADB71-977F-4D03-9075-AF97674F51DA}" type="presParOf" srcId="{EBB3F41A-BFF0-4811-9051-AFDCD0EF31E0}" destId="{01B5F31B-34F3-4909-845A-DDD0CA6B20D7}" srcOrd="0" destOrd="0" presId="urn:microsoft.com/office/officeart/2005/8/layout/process4"/>
    <dgm:cxn modelId="{2EA1FDCC-60FC-46A3-B2F9-19315DB2F434}" type="presParOf" srcId="{EBB3F41A-BFF0-4811-9051-AFDCD0EF31E0}" destId="{FFB408C2-77D5-4C39-88A9-CC38F6F9FE42}" srcOrd="1" destOrd="0" presId="urn:microsoft.com/office/officeart/2005/8/layout/process4"/>
    <dgm:cxn modelId="{DA3986A0-135A-4D9C-994C-37D2EAE80BD2}" type="presParOf" srcId="{EBB3F41A-BFF0-4811-9051-AFDCD0EF31E0}" destId="{5FFD96D2-3F2B-4087-B18F-634EE18FB8F1}" srcOrd="2" destOrd="0" presId="urn:microsoft.com/office/officeart/2005/8/layout/process4"/>
    <dgm:cxn modelId="{E3F1B34A-1040-478B-8EC3-9CEC098343F9}" type="presParOf" srcId="{5FFD96D2-3F2B-4087-B18F-634EE18FB8F1}" destId="{0273B71B-D7F1-4127-9A9F-38E0B92561E7}" srcOrd="0" destOrd="0" presId="urn:microsoft.com/office/officeart/2005/8/layout/process4"/>
    <dgm:cxn modelId="{B647CA48-33C0-4DD7-9337-5B559F9810C9}" type="presParOf" srcId="{5FFD96D2-3F2B-4087-B18F-634EE18FB8F1}" destId="{9F871598-69FA-4298-94F6-F38EE7989508}" srcOrd="1" destOrd="0" presId="urn:microsoft.com/office/officeart/2005/8/layout/process4"/>
    <dgm:cxn modelId="{ED069EEE-D8C6-4DD9-9D0F-25ABF2E6414D}" type="presParOf" srcId="{C735260B-4DA6-4C29-97BB-F5AC96A9DCA5}" destId="{2A0392A3-F955-49C1-A685-E91ECE64DBD9}" srcOrd="3" destOrd="0" presId="urn:microsoft.com/office/officeart/2005/8/layout/process4"/>
    <dgm:cxn modelId="{401FB0CF-2A36-433A-ABF7-4CE1A0D9BF8A}" type="presParOf" srcId="{C735260B-4DA6-4C29-97BB-F5AC96A9DCA5}" destId="{4016BBD3-7030-40A7-917E-900277918BC9}" srcOrd="4" destOrd="0" presId="urn:microsoft.com/office/officeart/2005/8/layout/process4"/>
    <dgm:cxn modelId="{0675A0AE-5975-498B-8201-6F42FFCB360D}" type="presParOf" srcId="{4016BBD3-7030-40A7-917E-900277918BC9}" destId="{4B4639A2-47A2-4069-9988-CFE1FE0B09DD}" srcOrd="0" destOrd="0" presId="urn:microsoft.com/office/officeart/2005/8/layout/process4"/>
    <dgm:cxn modelId="{98B6F7BE-2C19-40A8-987D-032720E8600A}" type="presParOf" srcId="{4016BBD3-7030-40A7-917E-900277918BC9}" destId="{68DBCF67-2675-4EF6-903D-158EF15DB9BE}" srcOrd="1" destOrd="0" presId="urn:microsoft.com/office/officeart/2005/8/layout/process4"/>
    <dgm:cxn modelId="{082A04BB-C869-43D5-B6BD-5C18485E1470}" type="presParOf" srcId="{4016BBD3-7030-40A7-917E-900277918BC9}" destId="{C17A10D8-8336-48F5-84C3-E1C89BA49505}" srcOrd="2" destOrd="0" presId="urn:microsoft.com/office/officeart/2005/8/layout/process4"/>
    <dgm:cxn modelId="{D71F5956-261F-4B12-95C8-FCB44DB800C0}" type="presParOf" srcId="{C17A10D8-8336-48F5-84C3-E1C89BA49505}" destId="{36364EF4-FEBB-4F44-9976-D15543B44293}" srcOrd="0" destOrd="0" presId="urn:microsoft.com/office/officeart/2005/8/layout/process4"/>
    <dgm:cxn modelId="{0181A64E-4F86-42E4-8A80-586E7140E26E}" type="presParOf" srcId="{C17A10D8-8336-48F5-84C3-E1C89BA49505}" destId="{1255B270-3D0C-429B-835E-A84A870BA70F}" srcOrd="1" destOrd="0" presId="urn:microsoft.com/office/officeart/2005/8/layout/process4"/>
    <dgm:cxn modelId="{C887D1A4-1811-487F-878F-3DAA14ECA070}" type="presParOf" srcId="{C735260B-4DA6-4C29-97BB-F5AC96A9DCA5}" destId="{1E063887-39A3-4893-81BA-ADCBD1C1A955}" srcOrd="5" destOrd="0" presId="urn:microsoft.com/office/officeart/2005/8/layout/process4"/>
    <dgm:cxn modelId="{E0CAF268-DFD4-486C-BE55-071D8E936201}" type="presParOf" srcId="{C735260B-4DA6-4C29-97BB-F5AC96A9DCA5}" destId="{A2D555D8-5F9D-4521-B33F-A825CB431251}" srcOrd="6" destOrd="0" presId="urn:microsoft.com/office/officeart/2005/8/layout/process4"/>
    <dgm:cxn modelId="{552991BD-2CEF-4E32-BA9C-EC3F6DB5019D}" type="presParOf" srcId="{A2D555D8-5F9D-4521-B33F-A825CB431251}" destId="{C821F5F1-AD1F-40A9-BCFF-F9EA72B651B9}" srcOrd="0" destOrd="0" presId="urn:microsoft.com/office/officeart/2005/8/layout/process4"/>
    <dgm:cxn modelId="{0FCF50E5-0432-4D1B-9A3E-40E7968B52C6}" type="presParOf" srcId="{A2D555D8-5F9D-4521-B33F-A825CB431251}" destId="{E361CCAC-F45E-453F-99BC-6AA523BAEECA}" srcOrd="1" destOrd="0" presId="urn:microsoft.com/office/officeart/2005/8/layout/process4"/>
    <dgm:cxn modelId="{7E250FC1-4DF3-45B4-A40D-E0A278618603}" type="presParOf" srcId="{A2D555D8-5F9D-4521-B33F-A825CB431251}" destId="{A637E621-D2B0-492C-8FF1-AD0B283007F2}" srcOrd="2" destOrd="0" presId="urn:microsoft.com/office/officeart/2005/8/layout/process4"/>
    <dgm:cxn modelId="{326A74EE-A3DB-47DC-86CB-9E9963308025}" type="presParOf" srcId="{A637E621-D2B0-492C-8FF1-AD0B283007F2}" destId="{18DDE513-ECE3-420D-A8BD-09BC1E977407}" srcOrd="0" destOrd="0" presId="urn:microsoft.com/office/officeart/2005/8/layout/process4"/>
    <dgm:cxn modelId="{EC67A54E-22E1-4D38-B3FF-DDDB2AE51525}" type="presParOf" srcId="{A637E621-D2B0-492C-8FF1-AD0B283007F2}" destId="{326A6D77-E5E8-4784-9B60-51460CAD78B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944F23-4570-4E74-992F-ECEED16D7D7A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03473BB-A0EB-4B43-A4DF-F79AEEB7ADF0}">
      <dgm:prSet phldrT="[Teks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l-PL" sz="1800" dirty="0"/>
            <a:t>Razdoblje upisa u </a:t>
          </a:r>
          <a:r>
            <a:rPr lang="pl-PL" sz="1800" u="sng" dirty="0"/>
            <a:t>drugom</a:t>
          </a:r>
          <a:r>
            <a:rPr lang="pl-PL" sz="1800" dirty="0"/>
            <a:t> krugu</a:t>
          </a:r>
          <a:endParaRPr lang="hr-HR" sz="1800" dirty="0"/>
        </a:p>
      </dgm:t>
    </dgm:pt>
    <dgm:pt modelId="{9F2E9493-DC5A-4B7C-8245-303C98A5631F}" type="parTrans" cxnId="{915CD89A-83F2-47E1-94E0-EC67C1762B7D}">
      <dgm:prSet/>
      <dgm:spPr/>
      <dgm:t>
        <a:bodyPr/>
        <a:lstStyle/>
        <a:p>
          <a:endParaRPr lang="hr-HR"/>
        </a:p>
      </dgm:t>
    </dgm:pt>
    <dgm:pt modelId="{A8EE7DA1-CDA2-4E95-A833-90919E38DD57}" type="sibTrans" cxnId="{915CD89A-83F2-47E1-94E0-EC67C1762B7D}">
      <dgm:prSet/>
      <dgm:spPr/>
      <dgm:t>
        <a:bodyPr/>
        <a:lstStyle/>
        <a:p>
          <a:endParaRPr lang="hr-HR"/>
        </a:p>
      </dgm:t>
    </dgm:pt>
    <dgm:pt modelId="{1D621811-060A-48AB-8AC7-74F35D35A1DF}">
      <dgm:prSet phldrT="[Teks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hr-HR" sz="1800" dirty="0"/>
            <a:t>Objava o konačnim uvjetima izdanja</a:t>
          </a:r>
        </a:p>
      </dgm:t>
    </dgm:pt>
    <dgm:pt modelId="{7C5942CD-FD0E-4961-9CB1-29430E740AE3}" type="parTrans" cxnId="{09E98633-0B6D-4815-B01F-8DE1572E64DE}">
      <dgm:prSet/>
      <dgm:spPr/>
      <dgm:t>
        <a:bodyPr/>
        <a:lstStyle/>
        <a:p>
          <a:endParaRPr lang="hr-HR"/>
        </a:p>
      </dgm:t>
    </dgm:pt>
    <dgm:pt modelId="{6EF3D5A8-35E3-48B9-A2D3-303C9792F108}" type="sibTrans" cxnId="{09E98633-0B6D-4815-B01F-8DE1572E64DE}">
      <dgm:prSet/>
      <dgm:spPr/>
      <dgm:t>
        <a:bodyPr/>
        <a:lstStyle/>
        <a:p>
          <a:endParaRPr lang="hr-HR"/>
        </a:p>
      </dgm:t>
    </dgm:pt>
    <dgm:pt modelId="{E8DF60A5-F415-44A5-9CAF-D0C7F809163E}">
      <dgm:prSet custT="1"/>
      <dgm:spPr/>
      <dgm:t>
        <a:bodyPr/>
        <a:lstStyle/>
        <a:p>
          <a:endParaRPr lang="hr-HR" sz="1800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hr-HR" sz="1800" dirty="0" smtClean="0">
              <a:solidFill>
                <a:schemeClr val="accent1">
                  <a:lumMod val="50000"/>
                </a:schemeClr>
              </a:solidFill>
            </a:rPr>
            <a:t>10.</a:t>
          </a:r>
          <a:r>
            <a:rPr lang="hr-HR" sz="1800" baseline="0" dirty="0" smtClean="0">
              <a:solidFill>
                <a:schemeClr val="accent1">
                  <a:lumMod val="50000"/>
                </a:schemeClr>
              </a:solidFill>
            </a:rPr>
            <a:t> srpnja </a:t>
          </a:r>
          <a:r>
            <a:rPr lang="hr-HR" sz="1800" baseline="0" dirty="0">
              <a:solidFill>
                <a:schemeClr val="accent1">
                  <a:lumMod val="50000"/>
                </a:schemeClr>
              </a:solidFill>
            </a:rPr>
            <a:t>2024. </a:t>
          </a:r>
        </a:p>
        <a:p>
          <a:endParaRPr lang="hr-HR" sz="1600" b="1" i="1" dirty="0">
            <a:solidFill>
              <a:schemeClr val="accent1">
                <a:lumMod val="50000"/>
              </a:schemeClr>
            </a:solidFill>
          </a:endParaRPr>
        </a:p>
      </dgm:t>
    </dgm:pt>
    <dgm:pt modelId="{EB47C1F0-EAD0-4556-BEAC-455FB945D67B}" type="parTrans" cxnId="{BF88A8CD-7DC3-4C40-AD25-EF729618BE4E}">
      <dgm:prSet/>
      <dgm:spPr/>
      <dgm:t>
        <a:bodyPr/>
        <a:lstStyle/>
        <a:p>
          <a:endParaRPr lang="hr-HR"/>
        </a:p>
      </dgm:t>
    </dgm:pt>
    <dgm:pt modelId="{6D1F98D6-219C-4A17-8C23-6A819725CB12}" type="sibTrans" cxnId="{BF88A8CD-7DC3-4C40-AD25-EF729618BE4E}">
      <dgm:prSet/>
      <dgm:spPr/>
      <dgm:t>
        <a:bodyPr/>
        <a:lstStyle/>
        <a:p>
          <a:endParaRPr lang="hr-HR"/>
        </a:p>
      </dgm:t>
    </dgm:pt>
    <dgm:pt modelId="{3350539A-CF66-4736-8297-42937C1CFE28}">
      <dgm:prSet custT="1"/>
      <dgm:spPr/>
      <dgm:t>
        <a:bodyPr/>
        <a:lstStyle/>
        <a:p>
          <a:r>
            <a:rPr lang="hr-HR" sz="1800" dirty="0" smtClean="0">
              <a:solidFill>
                <a:schemeClr val="accent1">
                  <a:lumMod val="50000"/>
                </a:schemeClr>
              </a:solidFill>
            </a:rPr>
            <a:t>10. srpnja 2024</a:t>
          </a:r>
          <a:r>
            <a:rPr lang="hr-HR" sz="1800" dirty="0">
              <a:solidFill>
                <a:schemeClr val="accent1">
                  <a:lumMod val="50000"/>
                </a:schemeClr>
              </a:solidFill>
            </a:rPr>
            <a:t>.</a:t>
          </a:r>
        </a:p>
      </dgm:t>
    </dgm:pt>
    <dgm:pt modelId="{1F4CDC46-2DA4-4FDF-8350-E838909B4D70}" type="sibTrans" cxnId="{652B285B-7203-44EA-A669-07CD24CE04B3}">
      <dgm:prSet/>
      <dgm:spPr/>
      <dgm:t>
        <a:bodyPr/>
        <a:lstStyle/>
        <a:p>
          <a:endParaRPr lang="hr-HR"/>
        </a:p>
      </dgm:t>
    </dgm:pt>
    <dgm:pt modelId="{B28399C0-C0B4-4EAD-95FA-0FB41A06A66B}" type="parTrans" cxnId="{652B285B-7203-44EA-A669-07CD24CE04B3}">
      <dgm:prSet/>
      <dgm:spPr/>
      <dgm:t>
        <a:bodyPr/>
        <a:lstStyle/>
        <a:p>
          <a:endParaRPr lang="hr-HR"/>
        </a:p>
      </dgm:t>
    </dgm:pt>
    <dgm:pt modelId="{1A55E1FC-5A77-4F1F-B3D9-01DD0DFDDE0E}" type="pres">
      <dgm:prSet presAssocID="{7F944F23-4570-4E74-992F-ECEED16D7D7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1F6B74E4-193C-44A6-BC4D-F4303EA76FAB}" type="pres">
      <dgm:prSet presAssocID="{003473BB-A0EB-4B43-A4DF-F79AEEB7ADF0}" presName="horFlow" presStyleCnt="0"/>
      <dgm:spPr/>
    </dgm:pt>
    <dgm:pt modelId="{B12CE3B9-4509-4F15-82B3-1084713696B7}" type="pres">
      <dgm:prSet presAssocID="{003473BB-A0EB-4B43-A4DF-F79AEEB7ADF0}" presName="bigChev" presStyleLbl="node1" presStyleIdx="0" presStyleCnt="2"/>
      <dgm:spPr/>
      <dgm:t>
        <a:bodyPr/>
        <a:lstStyle/>
        <a:p>
          <a:endParaRPr lang="hr-HR"/>
        </a:p>
      </dgm:t>
    </dgm:pt>
    <dgm:pt modelId="{596B451E-85D3-4912-A10F-90B9DA28A043}" type="pres">
      <dgm:prSet presAssocID="{EB47C1F0-EAD0-4556-BEAC-455FB945D67B}" presName="parTrans" presStyleCnt="0"/>
      <dgm:spPr/>
    </dgm:pt>
    <dgm:pt modelId="{088D425B-536D-47A1-AC36-4A5565AB30F3}" type="pres">
      <dgm:prSet presAssocID="{E8DF60A5-F415-44A5-9CAF-D0C7F809163E}" presName="node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55726-C939-4EC8-A2A5-D2F0699B347D}" type="pres">
      <dgm:prSet presAssocID="{003473BB-A0EB-4B43-A4DF-F79AEEB7ADF0}" presName="vSp" presStyleCnt="0"/>
      <dgm:spPr/>
    </dgm:pt>
    <dgm:pt modelId="{19153806-E145-417E-8E7E-1C216D406AC1}" type="pres">
      <dgm:prSet presAssocID="{1D621811-060A-48AB-8AC7-74F35D35A1DF}" presName="horFlow" presStyleCnt="0"/>
      <dgm:spPr/>
    </dgm:pt>
    <dgm:pt modelId="{12B381C8-2525-4C54-9FCA-2AB7F915C88A}" type="pres">
      <dgm:prSet presAssocID="{1D621811-060A-48AB-8AC7-74F35D35A1DF}" presName="bigChev" presStyleLbl="node1" presStyleIdx="1" presStyleCnt="2"/>
      <dgm:spPr/>
      <dgm:t>
        <a:bodyPr/>
        <a:lstStyle/>
        <a:p>
          <a:endParaRPr lang="hr-HR"/>
        </a:p>
      </dgm:t>
    </dgm:pt>
    <dgm:pt modelId="{C74CBCDB-889A-4760-B604-44954938D0D7}" type="pres">
      <dgm:prSet presAssocID="{B28399C0-C0B4-4EAD-95FA-0FB41A06A66B}" presName="parTrans" presStyleCnt="0"/>
      <dgm:spPr/>
    </dgm:pt>
    <dgm:pt modelId="{44A7298F-F5E8-46A9-963C-CA2A64DFF115}" type="pres">
      <dgm:prSet presAssocID="{3350539A-CF66-4736-8297-42937C1CFE28}" presName="node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2064729-F92D-42A2-A052-08BD919DA18E}" type="presOf" srcId="{E8DF60A5-F415-44A5-9CAF-D0C7F809163E}" destId="{088D425B-536D-47A1-AC36-4A5565AB30F3}" srcOrd="0" destOrd="0" presId="urn:microsoft.com/office/officeart/2005/8/layout/lProcess3"/>
    <dgm:cxn modelId="{BF88A8CD-7DC3-4C40-AD25-EF729618BE4E}" srcId="{003473BB-A0EB-4B43-A4DF-F79AEEB7ADF0}" destId="{E8DF60A5-F415-44A5-9CAF-D0C7F809163E}" srcOrd="0" destOrd="0" parTransId="{EB47C1F0-EAD0-4556-BEAC-455FB945D67B}" sibTransId="{6D1F98D6-219C-4A17-8C23-6A819725CB12}"/>
    <dgm:cxn modelId="{915CD89A-83F2-47E1-94E0-EC67C1762B7D}" srcId="{7F944F23-4570-4E74-992F-ECEED16D7D7A}" destId="{003473BB-A0EB-4B43-A4DF-F79AEEB7ADF0}" srcOrd="0" destOrd="0" parTransId="{9F2E9493-DC5A-4B7C-8245-303C98A5631F}" sibTransId="{A8EE7DA1-CDA2-4E95-A833-90919E38DD57}"/>
    <dgm:cxn modelId="{A06EA877-CD2D-4F22-B12A-847BE8E71FDC}" type="presOf" srcId="{7F944F23-4570-4E74-992F-ECEED16D7D7A}" destId="{1A55E1FC-5A77-4F1F-B3D9-01DD0DFDDE0E}" srcOrd="0" destOrd="0" presId="urn:microsoft.com/office/officeart/2005/8/layout/lProcess3"/>
    <dgm:cxn modelId="{652B285B-7203-44EA-A669-07CD24CE04B3}" srcId="{1D621811-060A-48AB-8AC7-74F35D35A1DF}" destId="{3350539A-CF66-4736-8297-42937C1CFE28}" srcOrd="0" destOrd="0" parTransId="{B28399C0-C0B4-4EAD-95FA-0FB41A06A66B}" sibTransId="{1F4CDC46-2DA4-4FDF-8350-E838909B4D70}"/>
    <dgm:cxn modelId="{3C1FE08F-98D7-4CA4-9AD3-AA4035408FEF}" type="presOf" srcId="{3350539A-CF66-4736-8297-42937C1CFE28}" destId="{44A7298F-F5E8-46A9-963C-CA2A64DFF115}" srcOrd="0" destOrd="0" presId="urn:microsoft.com/office/officeart/2005/8/layout/lProcess3"/>
    <dgm:cxn modelId="{58069C26-3D64-4027-9EE9-E749860A643A}" type="presOf" srcId="{1D621811-060A-48AB-8AC7-74F35D35A1DF}" destId="{12B381C8-2525-4C54-9FCA-2AB7F915C88A}" srcOrd="0" destOrd="0" presId="urn:microsoft.com/office/officeart/2005/8/layout/lProcess3"/>
    <dgm:cxn modelId="{09E98633-0B6D-4815-B01F-8DE1572E64DE}" srcId="{7F944F23-4570-4E74-992F-ECEED16D7D7A}" destId="{1D621811-060A-48AB-8AC7-74F35D35A1DF}" srcOrd="1" destOrd="0" parTransId="{7C5942CD-FD0E-4961-9CB1-29430E740AE3}" sibTransId="{6EF3D5A8-35E3-48B9-A2D3-303C9792F108}"/>
    <dgm:cxn modelId="{B681E9F4-BACB-4555-A4EB-0BD02608B898}" type="presOf" srcId="{003473BB-A0EB-4B43-A4DF-F79AEEB7ADF0}" destId="{B12CE3B9-4509-4F15-82B3-1084713696B7}" srcOrd="0" destOrd="0" presId="urn:microsoft.com/office/officeart/2005/8/layout/lProcess3"/>
    <dgm:cxn modelId="{32BF31B8-C1BA-4880-B56E-2AFB5DA4DBF2}" type="presParOf" srcId="{1A55E1FC-5A77-4F1F-B3D9-01DD0DFDDE0E}" destId="{1F6B74E4-193C-44A6-BC4D-F4303EA76FAB}" srcOrd="0" destOrd="0" presId="urn:microsoft.com/office/officeart/2005/8/layout/lProcess3"/>
    <dgm:cxn modelId="{A37FA290-2E38-45D5-8401-0EB85BB4773F}" type="presParOf" srcId="{1F6B74E4-193C-44A6-BC4D-F4303EA76FAB}" destId="{B12CE3B9-4509-4F15-82B3-1084713696B7}" srcOrd="0" destOrd="0" presId="urn:microsoft.com/office/officeart/2005/8/layout/lProcess3"/>
    <dgm:cxn modelId="{2A858DCD-4CB4-4098-85A4-ADE49387D829}" type="presParOf" srcId="{1F6B74E4-193C-44A6-BC4D-F4303EA76FAB}" destId="{596B451E-85D3-4912-A10F-90B9DA28A043}" srcOrd="1" destOrd="0" presId="urn:microsoft.com/office/officeart/2005/8/layout/lProcess3"/>
    <dgm:cxn modelId="{D617D902-C381-40ED-9D37-911485CC4515}" type="presParOf" srcId="{1F6B74E4-193C-44A6-BC4D-F4303EA76FAB}" destId="{088D425B-536D-47A1-AC36-4A5565AB30F3}" srcOrd="2" destOrd="0" presId="urn:microsoft.com/office/officeart/2005/8/layout/lProcess3"/>
    <dgm:cxn modelId="{AACFC0E4-AAAF-4C80-9ED6-5F719097752B}" type="presParOf" srcId="{1A55E1FC-5A77-4F1F-B3D9-01DD0DFDDE0E}" destId="{7A355726-C939-4EC8-A2A5-D2F0699B347D}" srcOrd="1" destOrd="0" presId="urn:microsoft.com/office/officeart/2005/8/layout/lProcess3"/>
    <dgm:cxn modelId="{A49AA21C-8A90-4919-88B6-ECCABC9E4E61}" type="presParOf" srcId="{1A55E1FC-5A77-4F1F-B3D9-01DD0DFDDE0E}" destId="{19153806-E145-417E-8E7E-1C216D406AC1}" srcOrd="2" destOrd="0" presId="urn:microsoft.com/office/officeart/2005/8/layout/lProcess3"/>
    <dgm:cxn modelId="{C5749FD1-A946-4BA3-AD21-11AA940B193D}" type="presParOf" srcId="{19153806-E145-417E-8E7E-1C216D406AC1}" destId="{12B381C8-2525-4C54-9FCA-2AB7F915C88A}" srcOrd="0" destOrd="0" presId="urn:microsoft.com/office/officeart/2005/8/layout/lProcess3"/>
    <dgm:cxn modelId="{0ED0D820-1212-421F-BFDB-8B48409CD1D1}" type="presParOf" srcId="{19153806-E145-417E-8E7E-1C216D406AC1}" destId="{C74CBCDB-889A-4760-B604-44954938D0D7}" srcOrd="1" destOrd="0" presId="urn:microsoft.com/office/officeart/2005/8/layout/lProcess3"/>
    <dgm:cxn modelId="{75D7D699-4F43-4980-8BC0-ACAADC4CFA91}" type="presParOf" srcId="{19153806-E145-417E-8E7E-1C216D406AC1}" destId="{44A7298F-F5E8-46A9-963C-CA2A64DFF115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944F23-4570-4E74-992F-ECEED16D7D7A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03473BB-A0EB-4B43-A4DF-F79AEEB7ADF0}">
      <dgm:prSet phldrT="[Teks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l-PL" sz="1800" dirty="0"/>
            <a:t>Datum izdanja</a:t>
          </a:r>
          <a:endParaRPr lang="hr-HR" sz="1800" dirty="0"/>
        </a:p>
      </dgm:t>
    </dgm:pt>
    <dgm:pt modelId="{9F2E9493-DC5A-4B7C-8245-303C98A5631F}" type="parTrans" cxnId="{915CD89A-83F2-47E1-94E0-EC67C1762B7D}">
      <dgm:prSet/>
      <dgm:spPr/>
      <dgm:t>
        <a:bodyPr/>
        <a:lstStyle/>
        <a:p>
          <a:endParaRPr lang="hr-HR"/>
        </a:p>
      </dgm:t>
    </dgm:pt>
    <dgm:pt modelId="{A8EE7DA1-CDA2-4E95-A833-90919E38DD57}" type="sibTrans" cxnId="{915CD89A-83F2-47E1-94E0-EC67C1762B7D}">
      <dgm:prSet/>
      <dgm:spPr/>
      <dgm:t>
        <a:bodyPr/>
        <a:lstStyle/>
        <a:p>
          <a:endParaRPr lang="hr-HR"/>
        </a:p>
      </dgm:t>
    </dgm:pt>
    <dgm:pt modelId="{E8DF60A5-F415-44A5-9CAF-D0C7F809163E}">
      <dgm:prSet custT="1"/>
      <dgm:spPr/>
      <dgm:t>
        <a:bodyPr/>
        <a:lstStyle/>
        <a:p>
          <a:r>
            <a:rPr lang="hr-HR" sz="1800" dirty="0" smtClean="0">
              <a:solidFill>
                <a:schemeClr val="accent1">
                  <a:lumMod val="50000"/>
                </a:schemeClr>
              </a:solidFill>
            </a:rPr>
            <a:t>12. srpnja 2024.</a:t>
          </a:r>
          <a:endParaRPr lang="hr-HR" sz="1800" dirty="0">
            <a:solidFill>
              <a:schemeClr val="accent1">
                <a:lumMod val="50000"/>
              </a:schemeClr>
            </a:solidFill>
          </a:endParaRPr>
        </a:p>
      </dgm:t>
    </dgm:pt>
    <dgm:pt modelId="{EB47C1F0-EAD0-4556-BEAC-455FB945D67B}" type="parTrans" cxnId="{BF88A8CD-7DC3-4C40-AD25-EF729618BE4E}">
      <dgm:prSet/>
      <dgm:spPr/>
      <dgm:t>
        <a:bodyPr/>
        <a:lstStyle/>
        <a:p>
          <a:endParaRPr lang="hr-HR"/>
        </a:p>
      </dgm:t>
    </dgm:pt>
    <dgm:pt modelId="{6D1F98D6-219C-4A17-8C23-6A819725CB12}" type="sibTrans" cxnId="{BF88A8CD-7DC3-4C40-AD25-EF729618BE4E}">
      <dgm:prSet/>
      <dgm:spPr/>
      <dgm:t>
        <a:bodyPr/>
        <a:lstStyle/>
        <a:p>
          <a:endParaRPr lang="hr-HR"/>
        </a:p>
      </dgm:t>
    </dgm:pt>
    <dgm:pt modelId="{1A55E1FC-5A77-4F1F-B3D9-01DD0DFDDE0E}" type="pres">
      <dgm:prSet presAssocID="{7F944F23-4570-4E74-992F-ECEED16D7D7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1F6B74E4-193C-44A6-BC4D-F4303EA76FAB}" type="pres">
      <dgm:prSet presAssocID="{003473BB-A0EB-4B43-A4DF-F79AEEB7ADF0}" presName="horFlow" presStyleCnt="0"/>
      <dgm:spPr/>
    </dgm:pt>
    <dgm:pt modelId="{B12CE3B9-4509-4F15-82B3-1084713696B7}" type="pres">
      <dgm:prSet presAssocID="{003473BB-A0EB-4B43-A4DF-F79AEEB7ADF0}" presName="bigChev" presStyleLbl="node1" presStyleIdx="0" presStyleCnt="1"/>
      <dgm:spPr/>
      <dgm:t>
        <a:bodyPr/>
        <a:lstStyle/>
        <a:p>
          <a:endParaRPr lang="hr-HR"/>
        </a:p>
      </dgm:t>
    </dgm:pt>
    <dgm:pt modelId="{596B451E-85D3-4912-A10F-90B9DA28A043}" type="pres">
      <dgm:prSet presAssocID="{EB47C1F0-EAD0-4556-BEAC-455FB945D67B}" presName="parTrans" presStyleCnt="0"/>
      <dgm:spPr/>
    </dgm:pt>
    <dgm:pt modelId="{088D425B-536D-47A1-AC36-4A5565AB30F3}" type="pres">
      <dgm:prSet presAssocID="{E8DF60A5-F415-44A5-9CAF-D0C7F809163E}" presName="node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06EA877-CD2D-4F22-B12A-847BE8E71FDC}" type="presOf" srcId="{7F944F23-4570-4E74-992F-ECEED16D7D7A}" destId="{1A55E1FC-5A77-4F1F-B3D9-01DD0DFDDE0E}" srcOrd="0" destOrd="0" presId="urn:microsoft.com/office/officeart/2005/8/layout/lProcess3"/>
    <dgm:cxn modelId="{BF88A8CD-7DC3-4C40-AD25-EF729618BE4E}" srcId="{003473BB-A0EB-4B43-A4DF-F79AEEB7ADF0}" destId="{E8DF60A5-F415-44A5-9CAF-D0C7F809163E}" srcOrd="0" destOrd="0" parTransId="{EB47C1F0-EAD0-4556-BEAC-455FB945D67B}" sibTransId="{6D1F98D6-219C-4A17-8C23-6A819725CB12}"/>
    <dgm:cxn modelId="{915CD89A-83F2-47E1-94E0-EC67C1762B7D}" srcId="{7F944F23-4570-4E74-992F-ECEED16D7D7A}" destId="{003473BB-A0EB-4B43-A4DF-F79AEEB7ADF0}" srcOrd="0" destOrd="0" parTransId="{9F2E9493-DC5A-4B7C-8245-303C98A5631F}" sibTransId="{A8EE7DA1-CDA2-4E95-A833-90919E38DD57}"/>
    <dgm:cxn modelId="{72064729-F92D-42A2-A052-08BD919DA18E}" type="presOf" srcId="{E8DF60A5-F415-44A5-9CAF-D0C7F809163E}" destId="{088D425B-536D-47A1-AC36-4A5565AB30F3}" srcOrd="0" destOrd="0" presId="urn:microsoft.com/office/officeart/2005/8/layout/lProcess3"/>
    <dgm:cxn modelId="{B681E9F4-BACB-4555-A4EB-0BD02608B898}" type="presOf" srcId="{003473BB-A0EB-4B43-A4DF-F79AEEB7ADF0}" destId="{B12CE3B9-4509-4F15-82B3-1084713696B7}" srcOrd="0" destOrd="0" presId="urn:microsoft.com/office/officeart/2005/8/layout/lProcess3"/>
    <dgm:cxn modelId="{32BF31B8-C1BA-4880-B56E-2AFB5DA4DBF2}" type="presParOf" srcId="{1A55E1FC-5A77-4F1F-B3D9-01DD0DFDDE0E}" destId="{1F6B74E4-193C-44A6-BC4D-F4303EA76FAB}" srcOrd="0" destOrd="0" presId="urn:microsoft.com/office/officeart/2005/8/layout/lProcess3"/>
    <dgm:cxn modelId="{A37FA290-2E38-45D5-8401-0EB85BB4773F}" type="presParOf" srcId="{1F6B74E4-193C-44A6-BC4D-F4303EA76FAB}" destId="{B12CE3B9-4509-4F15-82B3-1084713696B7}" srcOrd="0" destOrd="0" presId="urn:microsoft.com/office/officeart/2005/8/layout/lProcess3"/>
    <dgm:cxn modelId="{2A858DCD-4CB4-4098-85A4-ADE49387D829}" type="presParOf" srcId="{1F6B74E4-193C-44A6-BC4D-F4303EA76FAB}" destId="{596B451E-85D3-4912-A10F-90B9DA28A043}" srcOrd="1" destOrd="0" presId="urn:microsoft.com/office/officeart/2005/8/layout/lProcess3"/>
    <dgm:cxn modelId="{D617D902-C381-40ED-9D37-911485CC4515}" type="presParOf" srcId="{1F6B74E4-193C-44A6-BC4D-F4303EA76FAB}" destId="{088D425B-536D-47A1-AC36-4A5565AB30F3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CB39C-7B94-425A-85A3-616EE6FAB706}">
      <dsp:nvSpPr>
        <dsp:cNvPr id="0" name=""/>
        <dsp:cNvSpPr/>
      </dsp:nvSpPr>
      <dsp:spPr>
        <a:xfrm>
          <a:off x="0" y="3897463"/>
          <a:ext cx="8749882" cy="1115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12. srpnja 2027.</a:t>
          </a:r>
          <a:endParaRPr lang="hr-HR" sz="1600" kern="1200" dirty="0"/>
        </a:p>
      </dsp:txBody>
      <dsp:txXfrm>
        <a:off x="0" y="3897463"/>
        <a:ext cx="8749882" cy="602209"/>
      </dsp:txXfrm>
    </dsp:sp>
    <dsp:sp modelId="{9D0B22B9-EDA3-44C0-AC44-04ACF5DFE4AE}">
      <dsp:nvSpPr>
        <dsp:cNvPr id="0" name=""/>
        <dsp:cNvSpPr/>
      </dsp:nvSpPr>
      <dsp:spPr>
        <a:xfrm>
          <a:off x="0" y="4477746"/>
          <a:ext cx="4374941" cy="5363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Isplata godišnje kamate (min. 3,10%)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Isplata glavnice</a:t>
          </a:r>
          <a:endParaRPr lang="hr-HR" sz="1700" kern="1200" dirty="0"/>
        </a:p>
      </dsp:txBody>
      <dsp:txXfrm>
        <a:off x="0" y="4477746"/>
        <a:ext cx="4374941" cy="536380"/>
      </dsp:txXfrm>
    </dsp:sp>
    <dsp:sp modelId="{FA1D05FC-8F81-46C2-A969-80D191473AFF}">
      <dsp:nvSpPr>
        <dsp:cNvPr id="0" name=""/>
        <dsp:cNvSpPr/>
      </dsp:nvSpPr>
      <dsp:spPr>
        <a:xfrm>
          <a:off x="4374941" y="4473114"/>
          <a:ext cx="4374941" cy="5410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15,50 eura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500 eura</a:t>
          </a:r>
          <a:endParaRPr lang="hr-HR" sz="1700" kern="1200" dirty="0"/>
        </a:p>
      </dsp:txBody>
      <dsp:txXfrm>
        <a:off x="4374941" y="4473114"/>
        <a:ext cx="4374941" cy="541012"/>
      </dsp:txXfrm>
    </dsp:sp>
    <dsp:sp modelId="{FFB408C2-77D5-4C39-88A9-CC38F6F9FE42}">
      <dsp:nvSpPr>
        <dsp:cNvPr id="0" name=""/>
        <dsp:cNvSpPr/>
      </dsp:nvSpPr>
      <dsp:spPr>
        <a:xfrm rot="10800000">
          <a:off x="0" y="2564789"/>
          <a:ext cx="8749882" cy="134940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12. srpnja 2026.</a:t>
          </a:r>
          <a:endParaRPr lang="hr-HR" sz="1600" kern="1200" dirty="0"/>
        </a:p>
      </dsp:txBody>
      <dsp:txXfrm rot="-10800000">
        <a:off x="0" y="2564789"/>
        <a:ext cx="8749882" cy="473640"/>
      </dsp:txXfrm>
    </dsp:sp>
    <dsp:sp modelId="{0273B71B-D7F1-4127-9A9F-38E0B92561E7}">
      <dsp:nvSpPr>
        <dsp:cNvPr id="0" name=""/>
        <dsp:cNvSpPr/>
      </dsp:nvSpPr>
      <dsp:spPr>
        <a:xfrm>
          <a:off x="0" y="2983928"/>
          <a:ext cx="4374941" cy="5128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Isplata godišnje kamate (min. 3,10%)</a:t>
          </a:r>
          <a:endParaRPr lang="hr-HR" sz="1700" kern="1200" dirty="0"/>
        </a:p>
      </dsp:txBody>
      <dsp:txXfrm>
        <a:off x="0" y="2983928"/>
        <a:ext cx="4374941" cy="512839"/>
      </dsp:txXfrm>
    </dsp:sp>
    <dsp:sp modelId="{9F871598-69FA-4298-94F6-F38EE7989508}">
      <dsp:nvSpPr>
        <dsp:cNvPr id="0" name=""/>
        <dsp:cNvSpPr/>
      </dsp:nvSpPr>
      <dsp:spPr>
        <a:xfrm>
          <a:off x="4374941" y="2983928"/>
          <a:ext cx="4374941" cy="5128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15,50 eura</a:t>
          </a:r>
          <a:endParaRPr lang="hr-HR" sz="1700" kern="1200" dirty="0"/>
        </a:p>
      </dsp:txBody>
      <dsp:txXfrm>
        <a:off x="4374941" y="2983928"/>
        <a:ext cx="4374941" cy="512839"/>
      </dsp:txXfrm>
    </dsp:sp>
    <dsp:sp modelId="{68DBCF67-2675-4EF6-903D-158EF15DB9BE}">
      <dsp:nvSpPr>
        <dsp:cNvPr id="0" name=""/>
        <dsp:cNvSpPr/>
      </dsp:nvSpPr>
      <dsp:spPr>
        <a:xfrm rot="10800000">
          <a:off x="0" y="1275098"/>
          <a:ext cx="8749882" cy="129310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600" kern="1200"/>
        </a:p>
      </dsp:txBody>
      <dsp:txXfrm rot="-10800000">
        <a:off x="0" y="1275098"/>
        <a:ext cx="8749882" cy="453881"/>
      </dsp:txXfrm>
    </dsp:sp>
    <dsp:sp modelId="{36364EF4-FEBB-4F44-9976-D15543B44293}">
      <dsp:nvSpPr>
        <dsp:cNvPr id="0" name=""/>
        <dsp:cNvSpPr/>
      </dsp:nvSpPr>
      <dsp:spPr>
        <a:xfrm>
          <a:off x="0" y="1679400"/>
          <a:ext cx="4374941" cy="5128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100" kern="1200"/>
        </a:p>
      </dsp:txBody>
      <dsp:txXfrm>
        <a:off x="0" y="1679400"/>
        <a:ext cx="4374941" cy="512839"/>
      </dsp:txXfrm>
    </dsp:sp>
    <dsp:sp modelId="{1255B270-3D0C-429B-835E-A84A870BA70F}">
      <dsp:nvSpPr>
        <dsp:cNvPr id="0" name=""/>
        <dsp:cNvSpPr/>
      </dsp:nvSpPr>
      <dsp:spPr>
        <a:xfrm>
          <a:off x="4374941" y="1679400"/>
          <a:ext cx="4374941" cy="5128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100" kern="1200"/>
        </a:p>
      </dsp:txBody>
      <dsp:txXfrm>
        <a:off x="4374941" y="1679400"/>
        <a:ext cx="4374941" cy="512839"/>
      </dsp:txXfrm>
    </dsp:sp>
    <dsp:sp modelId="{E361CCAC-F45E-453F-99BC-6AA523BAEECA}">
      <dsp:nvSpPr>
        <dsp:cNvPr id="0" name=""/>
        <dsp:cNvSpPr/>
      </dsp:nvSpPr>
      <dsp:spPr>
        <a:xfrm rot="10800000">
          <a:off x="0" y="20550"/>
          <a:ext cx="8749882" cy="130367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12. srpnja 2024.</a:t>
          </a:r>
          <a:endParaRPr lang="hr-HR" sz="1600" kern="1200" dirty="0"/>
        </a:p>
      </dsp:txBody>
      <dsp:txXfrm rot="-10800000">
        <a:off x="0" y="20550"/>
        <a:ext cx="8749882" cy="457589"/>
      </dsp:txXfrm>
    </dsp:sp>
    <dsp:sp modelId="{18DDE513-ECE3-420D-A8BD-09BC1E977407}">
      <dsp:nvSpPr>
        <dsp:cNvPr id="0" name=""/>
        <dsp:cNvSpPr/>
      </dsp:nvSpPr>
      <dsp:spPr>
        <a:xfrm>
          <a:off x="0" y="397736"/>
          <a:ext cx="4374941" cy="5128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Iznos ulaganja</a:t>
          </a:r>
          <a:endParaRPr lang="hr-HR" sz="1700" kern="1200" dirty="0"/>
        </a:p>
      </dsp:txBody>
      <dsp:txXfrm>
        <a:off x="0" y="397736"/>
        <a:ext cx="4374941" cy="512839"/>
      </dsp:txXfrm>
    </dsp:sp>
    <dsp:sp modelId="{326A6D77-E5E8-4784-9B60-51460CAD78B1}">
      <dsp:nvSpPr>
        <dsp:cNvPr id="0" name=""/>
        <dsp:cNvSpPr/>
      </dsp:nvSpPr>
      <dsp:spPr>
        <a:xfrm>
          <a:off x="4374941" y="397736"/>
          <a:ext cx="4374941" cy="5128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500 eura</a:t>
          </a:r>
          <a:endParaRPr lang="hr-HR" sz="1700" kern="1200" dirty="0"/>
        </a:p>
      </dsp:txBody>
      <dsp:txXfrm>
        <a:off x="4374941" y="397736"/>
        <a:ext cx="4374941" cy="5128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CE3B9-4509-4F15-82B3-1084713696B7}">
      <dsp:nvSpPr>
        <dsp:cNvPr id="0" name=""/>
        <dsp:cNvSpPr/>
      </dsp:nvSpPr>
      <dsp:spPr>
        <a:xfrm>
          <a:off x="1432" y="174710"/>
          <a:ext cx="2874265" cy="1149706"/>
        </a:xfrm>
        <a:prstGeom prst="chevron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/>
            <a:t>Razdoblje upisa u </a:t>
          </a:r>
          <a:r>
            <a:rPr lang="pl-PL" sz="1800" u="sng" kern="1200" dirty="0"/>
            <a:t>drugom</a:t>
          </a:r>
          <a:r>
            <a:rPr lang="pl-PL" sz="1800" kern="1200" dirty="0"/>
            <a:t> krugu</a:t>
          </a:r>
          <a:endParaRPr lang="hr-HR" sz="1800" kern="1200" dirty="0"/>
        </a:p>
      </dsp:txBody>
      <dsp:txXfrm>
        <a:off x="576285" y="174710"/>
        <a:ext cx="1724559" cy="1149706"/>
      </dsp:txXfrm>
    </dsp:sp>
    <dsp:sp modelId="{088D425B-536D-47A1-AC36-4A5565AB30F3}">
      <dsp:nvSpPr>
        <dsp:cNvPr id="0" name=""/>
        <dsp:cNvSpPr/>
      </dsp:nvSpPr>
      <dsp:spPr>
        <a:xfrm>
          <a:off x="2502043" y="272435"/>
          <a:ext cx="2385640" cy="95425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800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solidFill>
                <a:schemeClr val="accent1">
                  <a:lumMod val="50000"/>
                </a:schemeClr>
              </a:solidFill>
            </a:rPr>
            <a:t>10.</a:t>
          </a:r>
          <a:r>
            <a:rPr lang="hr-HR" sz="1800" kern="1200" baseline="0" dirty="0" smtClean="0">
              <a:solidFill>
                <a:schemeClr val="accent1">
                  <a:lumMod val="50000"/>
                </a:schemeClr>
              </a:solidFill>
            </a:rPr>
            <a:t> srpnja </a:t>
          </a:r>
          <a:r>
            <a:rPr lang="hr-HR" sz="1800" kern="1200" baseline="0" dirty="0">
              <a:solidFill>
                <a:schemeClr val="accent1">
                  <a:lumMod val="50000"/>
                </a:schemeClr>
              </a:solidFill>
            </a:rPr>
            <a:t>2024.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600" b="1" i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979171" y="272435"/>
        <a:ext cx="1431384" cy="954256"/>
      </dsp:txXfrm>
    </dsp:sp>
    <dsp:sp modelId="{12B381C8-2525-4C54-9FCA-2AB7F915C88A}">
      <dsp:nvSpPr>
        <dsp:cNvPr id="0" name=""/>
        <dsp:cNvSpPr/>
      </dsp:nvSpPr>
      <dsp:spPr>
        <a:xfrm>
          <a:off x="1432" y="1485375"/>
          <a:ext cx="2874265" cy="1149706"/>
        </a:xfrm>
        <a:prstGeom prst="chevron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Objava o konačnim uvjetima izdanja</a:t>
          </a:r>
        </a:p>
      </dsp:txBody>
      <dsp:txXfrm>
        <a:off x="576285" y="1485375"/>
        <a:ext cx="1724559" cy="1149706"/>
      </dsp:txXfrm>
    </dsp:sp>
    <dsp:sp modelId="{44A7298F-F5E8-46A9-963C-CA2A64DFF115}">
      <dsp:nvSpPr>
        <dsp:cNvPr id="0" name=""/>
        <dsp:cNvSpPr/>
      </dsp:nvSpPr>
      <dsp:spPr>
        <a:xfrm>
          <a:off x="2502043" y="1583100"/>
          <a:ext cx="2385640" cy="95425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solidFill>
                <a:schemeClr val="accent1">
                  <a:lumMod val="50000"/>
                </a:schemeClr>
              </a:solidFill>
            </a:rPr>
            <a:t>10. srpnja 2024</a:t>
          </a:r>
          <a:r>
            <a:rPr lang="hr-HR" sz="1800" kern="1200" dirty="0">
              <a:solidFill>
                <a:schemeClr val="accent1">
                  <a:lumMod val="50000"/>
                </a:schemeClr>
              </a:solidFill>
            </a:rPr>
            <a:t>.</a:t>
          </a:r>
        </a:p>
      </dsp:txBody>
      <dsp:txXfrm>
        <a:off x="2979171" y="1583100"/>
        <a:ext cx="1431384" cy="954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CE3B9-4509-4F15-82B3-1084713696B7}">
      <dsp:nvSpPr>
        <dsp:cNvPr id="0" name=""/>
        <dsp:cNvSpPr/>
      </dsp:nvSpPr>
      <dsp:spPr>
        <a:xfrm>
          <a:off x="1407" y="840020"/>
          <a:ext cx="2824375" cy="1129750"/>
        </a:xfrm>
        <a:prstGeom prst="chevron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/>
            <a:t>Datum izdanja</a:t>
          </a:r>
          <a:endParaRPr lang="hr-HR" sz="1800" kern="1200" dirty="0"/>
        </a:p>
      </dsp:txBody>
      <dsp:txXfrm>
        <a:off x="566282" y="840020"/>
        <a:ext cx="1694625" cy="1129750"/>
      </dsp:txXfrm>
    </dsp:sp>
    <dsp:sp modelId="{088D425B-536D-47A1-AC36-4A5565AB30F3}">
      <dsp:nvSpPr>
        <dsp:cNvPr id="0" name=""/>
        <dsp:cNvSpPr/>
      </dsp:nvSpPr>
      <dsp:spPr>
        <a:xfrm>
          <a:off x="2458614" y="936049"/>
          <a:ext cx="2344231" cy="9376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solidFill>
                <a:schemeClr val="accent1">
                  <a:lumMod val="50000"/>
                </a:schemeClr>
              </a:solidFill>
            </a:rPr>
            <a:t>12. srpnja 2024.</a:t>
          </a:r>
          <a:endParaRPr lang="hr-HR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927460" y="936049"/>
        <a:ext cx="1406539" cy="937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0908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71561-048A-45AD-9061-7E05281D9FA8}" type="datetimeFigureOut">
              <a:rPr lang="hr-HR" smtClean="0"/>
              <a:t>26.06.2024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1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0908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13DDD-A17E-4917-8E37-5C0AB2F084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8877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13DDD-A17E-4917-8E37-5C0AB2F08421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757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35146-077C-4967-AF1C-858A22725559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0220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13DDD-A17E-4917-8E37-5C0AB2F08421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3422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13DDD-A17E-4917-8E37-5C0AB2F08421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449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8559073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422765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5826578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8F695-A970-4A46-BB00-83E328ACF8AE}" type="datetimeFigureOut">
              <a:rPr lang="hr-HR" smtClean="0"/>
              <a:t>26.06.2024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B1D-B3D0-44E2-9C32-FE1AE4BF4D6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598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 userDrawn="1"/>
        </p:nvSpPr>
        <p:spPr>
          <a:xfrm>
            <a:off x="0" y="1"/>
            <a:ext cx="12192000" cy="764703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66700"/>
            <a:endParaRPr lang="hr-HR" altLang="sr-Latn-R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35" t="1154" r="30083" b="2354"/>
          <a:stretch/>
        </p:blipFill>
        <p:spPr>
          <a:xfrm>
            <a:off x="11590948" y="82216"/>
            <a:ext cx="452771" cy="600271"/>
          </a:xfrm>
          <a:prstGeom prst="rect">
            <a:avLst/>
          </a:prstGeom>
        </p:spPr>
      </p:pic>
      <p:sp>
        <p:nvSpPr>
          <p:cNvPr id="9" name="Naslov 8"/>
          <p:cNvSpPr>
            <a:spLocks noGrp="1"/>
          </p:cNvSpPr>
          <p:nvPr>
            <p:ph type="title"/>
          </p:nvPr>
        </p:nvSpPr>
        <p:spPr>
          <a:xfrm>
            <a:off x="129746" y="58286"/>
            <a:ext cx="10515600" cy="648129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hr-HR" dirty="0"/>
              <a:t>Uredite stil naslova matrice</a:t>
            </a:r>
          </a:p>
        </p:txBody>
      </p:sp>
      <p:sp>
        <p:nvSpPr>
          <p:cNvPr id="14" name="Rezervirano mjesto broja slajda 13"/>
          <p:cNvSpPr>
            <a:spLocks noGrp="1"/>
          </p:cNvSpPr>
          <p:nvPr>
            <p:ph type="sldNum" sz="quarter" idx="12"/>
          </p:nvPr>
        </p:nvSpPr>
        <p:spPr>
          <a:xfrm>
            <a:off x="11614476" y="6397539"/>
            <a:ext cx="405714" cy="365125"/>
          </a:xfrm>
        </p:spPr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fld id="{0CB6F75B-A5E7-44A2-B27F-42D94401328D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175092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144558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605460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620608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271466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582342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408022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939001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F75B-A5E7-44A2-B27F-42D94401328D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2961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slow">
    <p:push dir="u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e-riznica-mfin.gov.hr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g"/><Relationship Id="rId5" Type="http://schemas.openxmlformats.org/officeDocument/2006/relationships/image" Target="../media/image10.sv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NULL"/><Relationship Id="rId3" Type="http://schemas.openxmlformats.org/officeDocument/2006/relationships/image" Target="../media/image1.png"/><Relationship Id="rId7" Type="http://schemas.openxmlformats.org/officeDocument/2006/relationships/image" Target="NUL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NULL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-riznica-mfin.gov.hr/" TargetMode="External"/><Relationship Id="rId2" Type="http://schemas.openxmlformats.org/officeDocument/2006/relationships/hyperlink" Target="https://www.fina.hr/poslovnic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43498" y="2577736"/>
            <a:ext cx="7705004" cy="249065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tIns="108000" bIns="36000" anchor="ctr">
            <a:noAutofit/>
          </a:bodyPr>
          <a:lstStyle/>
          <a:p>
            <a:pPr eaLnBrk="1" hangingPunct="1"/>
            <a:r>
              <a:rPr lang="hr-HR" altLang="sr-Latn-R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Ponuda </a:t>
            </a:r>
            <a:r>
              <a:rPr lang="hr-HR" altLang="sr-Latn-R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obveznica</a:t>
            </a:r>
            <a:r>
              <a:rPr lang="hr-HR" altLang="sr-Latn-R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altLang="sr-Latn-R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altLang="sr-Latn-R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Republike Hrvatske</a:t>
            </a:r>
            <a:r>
              <a:rPr lang="hr-HR" altLang="sr-Latn-RS" sz="32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r-HR" altLang="sr-Latn-RS" sz="32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r-HR" altLang="sr-Latn-RS" sz="22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r-HR" altLang="sr-Latn-RS" sz="22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r-HR" altLang="sr-Latn-RS" sz="2200" b="1" dirty="0">
                <a:solidFill>
                  <a:schemeClr val="accent5">
                    <a:lumMod val="50000"/>
                  </a:schemeClr>
                </a:solidFill>
              </a:rPr>
              <a:t>uz uključivanje s</a:t>
            </a:r>
            <a:r>
              <a:rPr lang="hr-HR" altLang="sr-Latn-RS" sz="2400" b="1" dirty="0">
                <a:solidFill>
                  <a:schemeClr val="accent5">
                    <a:lumMod val="50000"/>
                  </a:schemeClr>
                </a:solidFill>
              </a:rPr>
              <a:t>ektora građanstva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401344" y="6021288"/>
            <a:ext cx="338455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ts val="2200"/>
              </a:spcBef>
              <a:buClr>
                <a:srgbClr val="3783FF"/>
              </a:buClr>
              <a:buSzPct val="123000"/>
              <a:buFont typeface="Symbol" panose="05050102010706020507" pitchFamily="18" charset="2"/>
              <a:buChar char="¨"/>
              <a:defRPr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400"/>
              </a:spcBef>
              <a:buClr>
                <a:schemeClr val="tx1"/>
              </a:buClr>
              <a:buSzPct val="77000"/>
              <a:buChar char="—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400"/>
              </a:spcBef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84000"/>
              <a:buChar char="–"/>
              <a:defRPr sz="1600">
                <a:solidFill>
                  <a:schemeClr val="tx1"/>
                </a:solidFill>
                <a:latin typeface="Frutiger 55 Roman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r-HR" altLang="sr-Latn-RS" sz="1600" dirty="0">
                <a:latin typeface="+mn-lt"/>
              </a:rPr>
              <a:t>Zagreb, </a:t>
            </a:r>
            <a:r>
              <a:rPr lang="hr-HR" altLang="sr-Latn-RS" sz="1600" dirty="0" smtClean="0">
                <a:latin typeface="+mn-lt"/>
              </a:rPr>
              <a:t>lipanj </a:t>
            </a:r>
            <a:r>
              <a:rPr lang="hr-HR" altLang="sr-Latn-RS" sz="1600" dirty="0">
                <a:latin typeface="+mn-lt"/>
              </a:rPr>
              <a:t>2024.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062BFA6-0ED0-4B07-9930-72789BB6CC8B}"/>
              </a:ext>
            </a:extLst>
          </p:cNvPr>
          <p:cNvGrpSpPr/>
          <p:nvPr/>
        </p:nvGrpSpPr>
        <p:grpSpPr>
          <a:xfrm>
            <a:off x="4193043" y="426071"/>
            <a:ext cx="3801152" cy="1972701"/>
            <a:chOff x="4193043" y="504450"/>
            <a:chExt cx="3801152" cy="1972701"/>
          </a:xfrm>
        </p:grpSpPr>
        <p:pic>
          <p:nvPicPr>
            <p:cNvPr id="6" name="Slika 5"/>
            <p:cNvPicPr>
              <a:picLocks noChangeAspect="1"/>
            </p:cNvPicPr>
            <p:nvPr/>
          </p:nvPicPr>
          <p:blipFill rotWithShape="1">
            <a:blip r:embed="rId3"/>
            <a:srcRect b="26661"/>
            <a:stretch/>
          </p:blipFill>
          <p:spPr>
            <a:xfrm>
              <a:off x="4223324" y="504450"/>
              <a:ext cx="3740590" cy="1161298"/>
            </a:xfrm>
            <a:prstGeom prst="rect">
              <a:avLst/>
            </a:prstGeom>
          </p:spPr>
        </p:pic>
        <p:sp>
          <p:nvSpPr>
            <p:cNvPr id="7" name="TekstniOkvir 6"/>
            <p:cNvSpPr txBox="1"/>
            <p:nvPr/>
          </p:nvSpPr>
          <p:spPr>
            <a:xfrm>
              <a:off x="4193043" y="1707710"/>
              <a:ext cx="38011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sz="2000" b="1" dirty="0">
                  <a:cs typeface="Times New Roman" panose="02020603050405020304" pitchFamily="18" charset="0"/>
                </a:rPr>
                <a:t>VLADA REPUBLIKE HRVATSKE</a:t>
              </a:r>
            </a:p>
            <a:p>
              <a:pPr algn="ctr"/>
              <a:endParaRPr lang="hr-HR" sz="400" b="1" dirty="0">
                <a:cs typeface="Times New Roman" panose="02020603050405020304" pitchFamily="18" charset="0"/>
              </a:endParaRPr>
            </a:p>
            <a:p>
              <a:pPr algn="ctr"/>
              <a:r>
                <a:rPr lang="hr-HR" sz="2000" dirty="0">
                  <a:cs typeface="Times New Roman" panose="02020603050405020304" pitchFamily="18" charset="0"/>
                </a:rPr>
                <a:t>Ministarstvo financija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28790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Upis ponude putem poslovnica FINA-e</a:t>
            </a: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10</a:t>
            </a:fld>
            <a:endParaRPr lang="hr-HR" dirty="0"/>
          </a:p>
        </p:txBody>
      </p:sp>
      <p:sp>
        <p:nvSpPr>
          <p:cNvPr id="21" name="TextBox 20"/>
          <p:cNvSpPr txBox="1"/>
          <p:nvPr/>
        </p:nvSpPr>
        <p:spPr>
          <a:xfrm>
            <a:off x="301557" y="1180726"/>
            <a:ext cx="11312919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800" dirty="0"/>
              <a:t>U slučaju da se upis obavlja u ime druge poslovno sposobne fizičke osobe, uz navedene dokumente potrebno je priložiti i </a:t>
            </a:r>
            <a:r>
              <a:rPr lang="hr-HR" sz="2800" b="1" dirty="0"/>
              <a:t>ovjerenu punomoć.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altLang="sr-Latn-RS" sz="28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altLang="sr-Latn-RS" sz="2800" dirty="0"/>
              <a:t>Skrbnici ulagatelja mogu upisati ponudu uz propisanu dokumentaciju.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altLang="sr-Latn-RS" sz="28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altLang="sr-Latn-RS" sz="2800" dirty="0"/>
              <a:t>Ulagatelj samostalno odabire način plaćanja (FINA, banke, Internet/m bankarstvo i dr.).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altLang="sr-Latn-RS" sz="2800" b="1" dirty="0"/>
              <a:t>Gotovinske uplate u FINA-i kod plaćanja ponude: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altLang="sr-Latn-RS" sz="2800" dirty="0"/>
              <a:t>bez naknade za platni promet za uplate do 10.000,00 eura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altLang="sr-Latn-RS" sz="2800" dirty="0"/>
              <a:t>za uplate iznad 10.000,00 eura jedinstvena naknada </a:t>
            </a:r>
            <a:r>
              <a:rPr lang="pl-PL" altLang="sr-Latn-RS" sz="2800" dirty="0" smtClean="0"/>
              <a:t>prema </a:t>
            </a:r>
            <a:r>
              <a:rPr lang="pl-PL" altLang="sr-Latn-RS" sz="2800" dirty="0" smtClean="0"/>
              <a:t>cjeniku </a:t>
            </a:r>
            <a:r>
              <a:rPr lang="pl-PL" altLang="sr-Latn-RS" sz="2800" dirty="0" smtClean="0"/>
              <a:t>FINA-e</a:t>
            </a:r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21661043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6574" y="75433"/>
            <a:ext cx="10515600" cy="648129"/>
          </a:xfrm>
        </p:spPr>
        <p:txBody>
          <a:bodyPr>
            <a:normAutofit fontScale="90000"/>
          </a:bodyPr>
          <a:lstStyle/>
          <a:p>
            <a:r>
              <a:rPr lang="hr-HR" dirty="0"/>
              <a:t>Upis ponude putem digitalne platforme za vrijednosne papire: </a:t>
            </a:r>
            <a:r>
              <a:rPr lang="hr-H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E-RIZNICA</a:t>
            </a: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11</a:t>
            </a:fld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74122" y="914909"/>
            <a:ext cx="11543211" cy="58477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544512" lvl="1" indent="-457200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sr-Latn-RS" sz="2800" dirty="0" err="1"/>
              <a:t>Platforma</a:t>
            </a:r>
            <a:r>
              <a:rPr lang="en-US" altLang="sr-Latn-RS" sz="2800" dirty="0"/>
              <a:t> za </a:t>
            </a:r>
            <a:r>
              <a:rPr lang="en-US" altLang="sr-Latn-RS" sz="2800" dirty="0" err="1"/>
              <a:t>vrijednosne</a:t>
            </a:r>
            <a:r>
              <a:rPr lang="en-US" altLang="sr-Latn-RS" sz="2800" dirty="0"/>
              <a:t> </a:t>
            </a:r>
            <a:r>
              <a:rPr lang="en-US" altLang="sr-Latn-RS" sz="2800" dirty="0" err="1"/>
              <a:t>papire</a:t>
            </a:r>
            <a:endParaRPr lang="hr-HR" altLang="sr-Latn-RS" sz="2800" dirty="0"/>
          </a:p>
          <a:p>
            <a:pPr marL="896938" lvl="2" indent="-354013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800" dirty="0"/>
              <a:t>M</a:t>
            </a:r>
            <a:r>
              <a:rPr lang="hr-HR" altLang="sr-Latn-RS" sz="2800" dirty="0" smtClean="0"/>
              <a:t>jesto </a:t>
            </a:r>
            <a:r>
              <a:rPr lang="hr-HR" altLang="sr-Latn-RS" sz="2800" dirty="0"/>
              <a:t>internetskog (mrežnog) upisa ponuda za vrijednosne papire izdavatelja Ministarstva financija RH</a:t>
            </a:r>
          </a:p>
          <a:p>
            <a:pPr marL="896938" lvl="2" indent="-354013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800" dirty="0"/>
              <a:t>J</a:t>
            </a:r>
            <a:r>
              <a:rPr lang="hr-HR" altLang="sr-Latn-RS" sz="2800" dirty="0" smtClean="0"/>
              <a:t>ednostavno </a:t>
            </a:r>
            <a:r>
              <a:rPr lang="hr-HR" altLang="sr-Latn-RS" sz="2800" dirty="0"/>
              <a:t>i pristupačno – upis ponuda u nekoliko klikova</a:t>
            </a:r>
          </a:p>
          <a:p>
            <a:pPr marL="896938" lvl="2" indent="-354013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800" b="1" dirty="0"/>
              <a:t>Upis ponuda internetskim (mrežnim) putem mogu obaviti: </a:t>
            </a:r>
          </a:p>
          <a:p>
            <a:pPr marL="1354138" lvl="3" indent="-354013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800" dirty="0"/>
              <a:t>Punoljetne fizičke osobe državljani Republike Hrvatske u Republici Hrvatskoj i izvan Republike Hrvatske</a:t>
            </a:r>
            <a:endParaRPr lang="hr-HR" altLang="sr-Latn-RS" sz="28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9E31B5-7A2D-318F-3A3F-6F52D7077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72" y="1124836"/>
            <a:ext cx="2536104" cy="47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210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6574" y="75433"/>
            <a:ext cx="10515600" cy="648129"/>
          </a:xfrm>
        </p:spPr>
        <p:txBody>
          <a:bodyPr>
            <a:normAutofit fontScale="90000"/>
          </a:bodyPr>
          <a:lstStyle/>
          <a:p>
            <a:r>
              <a:rPr lang="hr-HR" dirty="0"/>
              <a:t>Upis ponude putem digitalne platforme za vrijednosne papire: </a:t>
            </a:r>
            <a:r>
              <a:rPr lang="hr-H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E-RIZNICA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12</a:t>
            </a:fld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83029" y="952341"/>
            <a:ext cx="11331447" cy="58477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544512" lvl="1" indent="-457200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600" b="1" dirty="0">
                <a:hlinkClick r:id="rId2"/>
              </a:rPr>
              <a:t>https://e-riznica-mfin.gov.hr/</a:t>
            </a:r>
            <a:endParaRPr lang="hr-HR" altLang="sr-Latn-RS" sz="2600" b="1" dirty="0"/>
          </a:p>
          <a:p>
            <a:pPr marL="544512" lvl="1" indent="-457200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600" dirty="0"/>
              <a:t>Unutar utvrđenog vremenskog razdoblja zaprimanja ponuda</a:t>
            </a:r>
          </a:p>
          <a:p>
            <a:pPr marL="1458912" lvl="3" indent="-457200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600" dirty="0" smtClean="0"/>
              <a:t>1.7.(</a:t>
            </a:r>
            <a:r>
              <a:rPr lang="hr-HR" altLang="sr-Latn-RS" sz="2600" dirty="0"/>
              <a:t>00:00) do </a:t>
            </a:r>
            <a:r>
              <a:rPr lang="hr-HR" altLang="sr-Latn-RS" sz="2600" dirty="0" smtClean="0"/>
              <a:t>8.7.2024. (do </a:t>
            </a:r>
            <a:r>
              <a:rPr lang="hr-HR" altLang="sr-Latn-RS" sz="2600" dirty="0"/>
              <a:t>11 sati)</a:t>
            </a:r>
          </a:p>
          <a:p>
            <a:pPr marL="544512" lvl="1" indent="-457200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600" dirty="0"/>
              <a:t>Prijava putem sustava e-Građani</a:t>
            </a:r>
          </a:p>
          <a:p>
            <a:pPr marL="544512" lvl="1" indent="-457200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600" dirty="0"/>
              <a:t>Identifikacija odgovarajućom vjerodajnicom </a:t>
            </a:r>
          </a:p>
          <a:p>
            <a:pPr marL="1001712" lvl="2" indent="-457200" algn="just">
              <a:lnSpc>
                <a:spcPct val="150000"/>
              </a:lnSpc>
              <a:spcAft>
                <a:spcPts val="24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600" dirty="0"/>
              <a:t>Značajna ili visoka razina sigurnosti (token, m-token, osobna iskaznica i dr.)</a:t>
            </a:r>
          </a:p>
          <a:p>
            <a:pPr marL="966788" lvl="1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hr-HR" altLang="sr-Latn-RS" sz="2000" b="1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3635" y="1106173"/>
            <a:ext cx="2219325" cy="504825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B95CC4BE-4B30-4BB7-9A63-7FFB1A2257EB}"/>
              </a:ext>
            </a:extLst>
          </p:cNvPr>
          <p:cNvGrpSpPr/>
          <p:nvPr/>
        </p:nvGrpSpPr>
        <p:grpSpPr>
          <a:xfrm>
            <a:off x="7762515" y="2377305"/>
            <a:ext cx="4257675" cy="2997825"/>
            <a:chOff x="7762515" y="2284643"/>
            <a:chExt cx="4257675" cy="2997825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B8C9ACF-4015-4FE4-8129-D23E96944536}"/>
                </a:ext>
              </a:extLst>
            </p:cNvPr>
            <p:cNvSpPr/>
            <p:nvPr/>
          </p:nvSpPr>
          <p:spPr>
            <a:xfrm>
              <a:off x="7762515" y="2540745"/>
              <a:ext cx="4257675" cy="2741723"/>
            </a:xfrm>
            <a:prstGeom prst="round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7" name="Graphic 16" descr="Stop outline">
              <a:extLst>
                <a:ext uri="{FF2B5EF4-FFF2-40B4-BE49-F238E27FC236}">
                  <a16:creationId xmlns:a16="http://schemas.microsoft.com/office/drawing/2014/main" id="{25FA6AAB-BBE1-4034-BAE2-F4C39DC4D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881953" y="2284643"/>
              <a:ext cx="846000" cy="846000"/>
            </a:xfrm>
            <a:prstGeom prst="rect">
              <a:avLst/>
            </a:prstGeom>
          </p:spPr>
        </p:pic>
        <p:pic>
          <p:nvPicPr>
            <p:cNvPr id="18" name="Graphic 17" descr="Stop outline">
              <a:extLst>
                <a:ext uri="{FF2B5EF4-FFF2-40B4-BE49-F238E27FC236}">
                  <a16:creationId xmlns:a16="http://schemas.microsoft.com/office/drawing/2014/main" id="{47960878-97BC-45E1-99BE-3985758F24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245600" y="2919600"/>
              <a:ext cx="846000" cy="846000"/>
            </a:xfrm>
            <a:prstGeom prst="rect">
              <a:avLst/>
            </a:prstGeom>
          </p:spPr>
        </p:pic>
        <p:pic>
          <p:nvPicPr>
            <p:cNvPr id="19" name="Graphic 18" descr="Stop outline">
              <a:extLst>
                <a:ext uri="{FF2B5EF4-FFF2-40B4-BE49-F238E27FC236}">
                  <a16:creationId xmlns:a16="http://schemas.microsoft.com/office/drawing/2014/main" id="{85F7ECCA-720D-4253-ACA7-DC7BE390C1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879200" y="3553200"/>
              <a:ext cx="846000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027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6574" y="75433"/>
            <a:ext cx="10515600" cy="648129"/>
          </a:xfrm>
        </p:spPr>
        <p:txBody>
          <a:bodyPr/>
          <a:lstStyle/>
          <a:p>
            <a:r>
              <a:rPr lang="hr-HR" dirty="0"/>
              <a:t>Obavijesti za ulagatelje </a:t>
            </a:r>
            <a:r>
              <a:rPr lang="hr-HR" b="1" u="sng" dirty="0"/>
              <a:t>za oba kanala upisa</a:t>
            </a: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13</a:t>
            </a:fld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326574" y="830506"/>
            <a:ext cx="11776936" cy="550920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542925" lvl="1" indent="-45720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hr-HR" altLang="sr-Latn-RS" sz="2600" dirty="0"/>
              <a:t>Slanje na elektroničku adresu informacija o:</a:t>
            </a:r>
          </a:p>
          <a:p>
            <a:pPr marL="1266825" lvl="2" indent="-36195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/>
              <a:t>upisanoj ponudi</a:t>
            </a:r>
          </a:p>
          <a:p>
            <a:pPr marL="1266825" lvl="2" indent="-36195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/>
              <a:t>poništenoj ponudi</a:t>
            </a:r>
          </a:p>
          <a:p>
            <a:pPr marL="1266825" lvl="2" indent="-36195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/>
              <a:t>nedovoljno uplaćenim sredstvima</a:t>
            </a:r>
          </a:p>
          <a:p>
            <a:pPr marL="1266825" lvl="2" indent="-36195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dirty="0"/>
              <a:t>povratu sredstava po upisanoj ponudi u slučaju preplate ili zbog promjena uvjeta emisije </a:t>
            </a:r>
          </a:p>
          <a:p>
            <a:pPr marL="1724025" lvl="3" indent="-36195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400" dirty="0"/>
              <a:t>objavljeni iznosi izdanja su ciljani, a Ministarstvo financija na temelju zaprimljenih ponuda odlučuje o konačnom iznosu </a:t>
            </a:r>
            <a:r>
              <a:rPr lang="hr-HR" altLang="sr-Latn-RS" sz="2400" dirty="0" smtClean="0"/>
              <a:t>obveznica </a:t>
            </a:r>
            <a:r>
              <a:rPr lang="hr-HR" altLang="sr-Latn-RS" sz="2400" dirty="0"/>
              <a:t>koji će se upisati (konačni iznos emisije može biti i veći i manji od ciljanog)</a:t>
            </a:r>
          </a:p>
        </p:txBody>
      </p:sp>
    </p:spTree>
    <p:extLst>
      <p:ext uri="{BB962C8B-B14F-4D97-AF65-F5344CB8AC3E}">
        <p14:creationId xmlns:p14="http://schemas.microsoft.com/office/powerpoint/2010/main" val="13509762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6574" y="75433"/>
            <a:ext cx="10515600" cy="648129"/>
          </a:xfrm>
        </p:spPr>
        <p:txBody>
          <a:bodyPr/>
          <a:lstStyle/>
          <a:p>
            <a:r>
              <a:rPr lang="hr-HR" dirty="0"/>
              <a:t>Koraci za realizaciju ponude za upis u prvom krugu</a:t>
            </a:r>
            <a:endParaRPr lang="hr-HR" b="1" u="sng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14</a:t>
            </a:fld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326574" y="1010238"/>
            <a:ext cx="11776936" cy="54784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542925" lvl="1" indent="-457200" algn="just">
              <a:lnSpc>
                <a:spcPct val="150000"/>
              </a:lnSpc>
              <a:spcAft>
                <a:spcPts val="1200"/>
              </a:spcAft>
              <a:buClr>
                <a:schemeClr val="accent5">
                  <a:lumMod val="50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hr-HR" altLang="sr-Latn-RS" sz="2400" dirty="0"/>
              <a:t>Upis ponude izabranim kanalom (poslovnica FINA-e ili E-RIZNICA)</a:t>
            </a:r>
          </a:p>
          <a:p>
            <a:pPr marL="542925" lvl="1" indent="-457200" algn="just">
              <a:lnSpc>
                <a:spcPct val="150000"/>
              </a:lnSpc>
              <a:spcAft>
                <a:spcPts val="1200"/>
              </a:spcAft>
              <a:buClr>
                <a:schemeClr val="accent5">
                  <a:lumMod val="50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hr-HR" altLang="sr-Latn-RS" sz="2400" dirty="0"/>
              <a:t>Potvrda o zaprimljenoj ponudi s instrukcijama za plaćanje</a:t>
            </a:r>
          </a:p>
          <a:p>
            <a:pPr marL="542925" lvl="1" indent="-45720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hr-HR" altLang="sr-Latn-RS" sz="2400" dirty="0"/>
              <a:t>Plaćanje po ponudi</a:t>
            </a:r>
          </a:p>
          <a:p>
            <a:pPr marL="1000125" lvl="2" indent="-45720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000" dirty="0"/>
              <a:t>gotovinska uplata (Fina, banke, poštanski uredi)</a:t>
            </a:r>
          </a:p>
          <a:p>
            <a:pPr marL="1000125" lvl="2" indent="-45720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000" dirty="0"/>
              <a:t>bezgotovinsko plaćanje (banke, Internet/m  bankarstvom i dr.) </a:t>
            </a:r>
          </a:p>
          <a:p>
            <a:pPr marL="542925" lvl="1" indent="-45720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hr-HR" altLang="sr-Latn-RS" sz="2400" dirty="0" err="1"/>
              <a:t>Ulagatelj</a:t>
            </a:r>
            <a:r>
              <a:rPr lang="hr-HR" altLang="sr-Latn-RS" sz="2400" dirty="0"/>
              <a:t> samostalno odabire </a:t>
            </a:r>
            <a:r>
              <a:rPr lang="pl-PL" altLang="sr-Latn-RS" sz="2400" dirty="0"/>
              <a:t>način plaćanja</a:t>
            </a:r>
            <a:endParaRPr lang="hr-HR" altLang="sr-Latn-RS" sz="2400" dirty="0"/>
          </a:p>
          <a:p>
            <a:pPr marL="1000125" lvl="2" indent="-45720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r-HR" altLang="sr-Latn-RS" sz="2000" dirty="0"/>
              <a:t>za gotovinske uplate u Fini do 10.000 eura bez naknade, iznad 10.000 eura </a:t>
            </a:r>
            <a:r>
              <a:rPr lang="hr-HR" altLang="sr-Latn-RS" sz="2000" dirty="0" smtClean="0"/>
              <a:t>prema cjeniku FINA-e</a:t>
            </a:r>
            <a:endParaRPr lang="hr-HR" altLang="sr-Latn-RS" sz="2000" dirty="0"/>
          </a:p>
          <a:p>
            <a:pPr marL="1000125" lvl="2" indent="-457200" algn="just">
              <a:lnSpc>
                <a:spcPct val="150000"/>
              </a:lnSpc>
              <a:spcAft>
                <a:spcPts val="600"/>
              </a:spcAft>
              <a:buClr>
                <a:schemeClr val="accent5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hr-HR" altLang="sr-Latn-RS" sz="2000" dirty="0"/>
              <a:t>za ostale načine plaćanja prema cjeniku pružatelja platnih usluga</a:t>
            </a:r>
          </a:p>
          <a:p>
            <a:pPr marL="85725" lvl="1" algn="just">
              <a:lnSpc>
                <a:spcPct val="150000"/>
              </a:lnSpc>
              <a:spcAft>
                <a:spcPts val="1200"/>
              </a:spcAft>
              <a:buClr>
                <a:schemeClr val="accent5">
                  <a:lumMod val="50000"/>
                </a:schemeClr>
              </a:buClr>
              <a:buSzPct val="130000"/>
              <a:defRPr/>
            </a:pPr>
            <a:r>
              <a:rPr lang="hr-HR" altLang="sr-Latn-RS" sz="2400" i="1" dirty="0"/>
              <a:t>Napomena</a:t>
            </a:r>
            <a:r>
              <a:rPr lang="hr-HR" altLang="sr-Latn-RS" sz="2400" dirty="0"/>
              <a:t>: </a:t>
            </a:r>
            <a:r>
              <a:rPr lang="hr-HR" altLang="sr-Latn-RS" sz="2400" u="sng" dirty="0"/>
              <a:t>Ponuda je valjana tek po uplati iznosa sukladno Potvrdi o zaprimljenoj ponudi! </a:t>
            </a:r>
          </a:p>
        </p:txBody>
      </p:sp>
    </p:spTree>
    <p:extLst>
      <p:ext uri="{BB962C8B-B14F-4D97-AF65-F5344CB8AC3E}">
        <p14:creationId xmlns:p14="http://schemas.microsoft.com/office/powerpoint/2010/main" val="2229370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Upis </a:t>
            </a:r>
            <a:r>
              <a:rPr lang="hr-HR" dirty="0" smtClean="0"/>
              <a:t>obveznica </a:t>
            </a:r>
            <a:r>
              <a:rPr lang="hr-HR" dirty="0"/>
              <a:t>u drugom krugu</a:t>
            </a: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15</a:t>
            </a:fld>
            <a:endParaRPr lang="hr-HR" dirty="0"/>
          </a:p>
        </p:txBody>
      </p:sp>
      <p:sp>
        <p:nvSpPr>
          <p:cNvPr id="5" name="Pravokutnik 4"/>
          <p:cNvSpPr/>
          <p:nvPr/>
        </p:nvSpPr>
        <p:spPr>
          <a:xfrm>
            <a:off x="304800" y="1113183"/>
            <a:ext cx="113096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dirty="0">
                <a:ea typeface="Calibri" panose="020F0502020204030204" pitchFamily="34" charset="0"/>
                <a:cs typeface="Times New Roman" panose="02020603050405020304" pitchFamily="18" charset="0"/>
              </a:rPr>
              <a:t>Drugi krug upisa</a:t>
            </a:r>
            <a:r>
              <a:rPr lang="hr-HR" sz="2800" dirty="0">
                <a:ea typeface="Calibri" panose="020F0502020204030204" pitchFamily="34" charset="0"/>
                <a:sym typeface="Georgia"/>
              </a:rPr>
              <a:t> namijenjen je </a:t>
            </a:r>
            <a:r>
              <a:rPr lang="hr-HR" sz="2800" b="1" dirty="0" smtClean="0">
                <a:ea typeface="Calibri" panose="020F0502020204030204" pitchFamily="34" charset="0"/>
                <a:sym typeface="Georgia"/>
              </a:rPr>
              <a:t>institucionalnim </a:t>
            </a:r>
            <a:r>
              <a:rPr lang="hr-HR" sz="2800" b="1" dirty="0" err="1" smtClean="0">
                <a:ea typeface="Calibri" panose="020F0502020204030204" pitchFamily="34" charset="0"/>
                <a:sym typeface="Georgia"/>
              </a:rPr>
              <a:t>ulagateljima</a:t>
            </a:r>
            <a:endParaRPr lang="hr-HR" sz="2800" b="1" dirty="0">
              <a:ea typeface="Calibri" panose="020F0502020204030204" pitchFamily="34" charset="0"/>
              <a:sym typeface="Georgia"/>
            </a:endParaRPr>
          </a:p>
          <a:p>
            <a:pPr algn="just">
              <a:spcAft>
                <a:spcPts val="0"/>
              </a:spcAft>
            </a:pPr>
            <a:endParaRPr lang="hr-HR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dirty="0">
                <a:ea typeface="Calibri" panose="020F0502020204030204" pitchFamily="34" charset="0"/>
                <a:cs typeface="Times New Roman" panose="02020603050405020304" pitchFamily="18" charset="0"/>
              </a:rPr>
              <a:t>Drugi krug upisa provodi se putem </a:t>
            </a:r>
            <a:r>
              <a:rPr lang="hr-HR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vodećih agenata izdanja:</a:t>
            </a:r>
          </a:p>
          <a:p>
            <a:pPr marL="914400" lvl="1" indent="-457200" algn="just"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u="sng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Erste &amp; </a:t>
            </a:r>
            <a:r>
              <a:rPr lang="hr-HR" sz="2800" u="sng" dirty="0" err="1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Steiermarkische</a:t>
            </a:r>
            <a:r>
              <a:rPr lang="hr-HR" sz="2800" u="sng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Bank</a:t>
            </a:r>
          </a:p>
          <a:p>
            <a:pPr marL="914400" lvl="1" indent="-457200" algn="just"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u="sng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Hrvatska poštanska banka</a:t>
            </a:r>
          </a:p>
          <a:p>
            <a:pPr marL="914400" lvl="1" indent="-457200" algn="just"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u="sng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OTP Banka</a:t>
            </a:r>
          </a:p>
          <a:p>
            <a:pPr marL="914400" lvl="1" indent="-457200" algn="just"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u="sng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Privredna banka Zagreb</a:t>
            </a:r>
          </a:p>
          <a:p>
            <a:pPr marL="914400" lvl="1" indent="-457200" algn="just"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u="sng" dirty="0" err="1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Raiffeisenbank</a:t>
            </a:r>
            <a:r>
              <a:rPr lang="hr-HR" sz="2800" u="sng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800" u="sng" dirty="0" err="1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Austria</a:t>
            </a:r>
            <a:endParaRPr lang="hr-HR" sz="2800" u="sng" dirty="0" smtClean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just"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</a:pPr>
            <a:r>
              <a:rPr lang="hr-HR" sz="2800" u="sng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Zagrebačka banka</a:t>
            </a:r>
            <a:endParaRPr lang="hr-HR" sz="2800" u="sng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hr-HR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951948" y="5443432"/>
            <a:ext cx="9798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200"/>
              </a:spcAft>
            </a:pPr>
            <a:r>
              <a:rPr lang="hr-HR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Razdoblje upisa u drugom krugu: </a:t>
            </a:r>
            <a:r>
              <a:rPr lang="hr-HR" sz="28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10. srpnja </a:t>
            </a:r>
            <a:r>
              <a:rPr lang="hr-HR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2024</a:t>
            </a:r>
            <a:r>
              <a:rPr lang="hr-HR" sz="28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hr-HR" sz="2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9487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Više informacija</a:t>
            </a: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16</a:t>
            </a:fld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331305" y="1046922"/>
            <a:ext cx="1128317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hr-HR" sz="2800" b="1" dirty="0"/>
              <a:t>Dokument Ponude </a:t>
            </a:r>
            <a:r>
              <a:rPr lang="hr-HR" sz="2800" dirty="0" smtClean="0"/>
              <a:t>obveznica </a:t>
            </a:r>
            <a:r>
              <a:rPr lang="hr-HR" sz="2800" dirty="0"/>
              <a:t>Republike Hrvatske</a:t>
            </a:r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endParaRPr lang="hr-HR" sz="2800" b="1" dirty="0"/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hr-HR" sz="2800" b="1" dirty="0"/>
              <a:t>Javni poziv </a:t>
            </a:r>
            <a:r>
              <a:rPr lang="hr-HR" sz="2800" dirty="0"/>
              <a:t>za upis </a:t>
            </a:r>
            <a:r>
              <a:rPr lang="hr-HR" sz="2800" dirty="0" smtClean="0"/>
              <a:t>obveznica </a:t>
            </a:r>
            <a:r>
              <a:rPr lang="hr-HR" sz="2800" dirty="0"/>
              <a:t>Republike Hrvatske na domaćem tržištu kapitala</a:t>
            </a:r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endParaRPr lang="hr-HR" sz="2800" dirty="0"/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hr-HR" sz="2800" dirty="0"/>
              <a:t>Obrazac specijalne </a:t>
            </a:r>
            <a:r>
              <a:rPr lang="hr-HR" sz="2800" b="1" dirty="0"/>
              <a:t>punomoći</a:t>
            </a:r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endParaRPr lang="hr-HR" sz="2800" b="1" dirty="0"/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hr-HR" sz="2800" dirty="0"/>
              <a:t>Dokumenti će biti objavljeni na web stranicama Ministarstva financija</a:t>
            </a:r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endParaRPr lang="hr-HR" sz="2800" dirty="0"/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r>
              <a:rPr lang="hr-HR" sz="2800" dirty="0"/>
              <a:t>Besplatni info telefon: 0800 0080</a:t>
            </a:r>
          </a:p>
          <a:p>
            <a:pPr marL="285750" indent="-285750" algn="just">
              <a:buClr>
                <a:srgbClr val="002060"/>
              </a:buClr>
              <a:buSzPct val="115000"/>
              <a:buFont typeface="Arial" panose="020B0604020202020204" pitchFamily="34" charset="0"/>
              <a:buChar char="•"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729568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59C0F-81EF-47F4-8B24-747C08D600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38929" y="-69952"/>
            <a:ext cx="9932691" cy="714103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POČETNA STRANICA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66D00C-A7CB-4C23-8417-8BBAFC0B1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4671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B6F75B-A5E7-44A2-B27F-42D94401328D}" type="slidenum">
              <a:rPr lang="en-US" sz="1100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983850B-ACCF-43BE-85CA-61F77DFD0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997" y="117345"/>
            <a:ext cx="1721796" cy="323342"/>
          </a:xfrm>
          <a:prstGeom prst="rect">
            <a:avLst/>
          </a:prstGeom>
        </p:spPr>
      </p:pic>
      <p:pic>
        <p:nvPicPr>
          <p:cNvPr id="13" name="Graphic 12" descr="Cursor with solid fill">
            <a:extLst>
              <a:ext uri="{FF2B5EF4-FFF2-40B4-BE49-F238E27FC236}">
                <a16:creationId xmlns:a16="http://schemas.microsoft.com/office/drawing/2014/main" id="{011F3573-A8F5-49C3-AF79-93BA2110AF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10377" y="411042"/>
            <a:ext cx="397147" cy="39714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7CAE1DB-62FC-49F5-B85D-F0BCF477D883}"/>
              </a:ext>
            </a:extLst>
          </p:cNvPr>
          <p:cNvSpPr/>
          <p:nvPr/>
        </p:nvSpPr>
        <p:spPr>
          <a:xfrm>
            <a:off x="5810045" y="1386216"/>
            <a:ext cx="4320000" cy="353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78550A6-F16B-4BC7-B8FC-B912F477A2B2}"/>
              </a:ext>
            </a:extLst>
          </p:cNvPr>
          <p:cNvSpPr/>
          <p:nvPr/>
        </p:nvSpPr>
        <p:spPr>
          <a:xfrm rot="5400000">
            <a:off x="8099660" y="-97044"/>
            <a:ext cx="484850" cy="2985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9" name="Picture 48" descr="A person sitting at a desk looking at a computer&#10;&#10;Description automatically generated">
            <a:extLst>
              <a:ext uri="{FF2B5EF4-FFF2-40B4-BE49-F238E27FC236}">
                <a16:creationId xmlns:a16="http://schemas.microsoft.com/office/drawing/2014/main" id="{8C84C88F-8585-4897-AFAF-8709D5D596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455" y="921681"/>
            <a:ext cx="9603798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7129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>
            <a:off x="0" y="-28313"/>
            <a:ext cx="12192000" cy="653298"/>
          </a:xfrm>
          <a:prstGeom prst="rect">
            <a:avLst/>
          </a:prstGeom>
          <a:solidFill>
            <a:srgbClr val="00206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Credit"/>
              <a:ea typeface="+mn-ea"/>
              <a:cs typeface="+mn-cs"/>
            </a:endParaRP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8B3BC235-E484-BDAA-C1E4-3E43799977D0}"/>
              </a:ext>
            </a:extLst>
          </p:cNvPr>
          <p:cNvSpPr txBox="1">
            <a:spLocks/>
          </p:cNvSpPr>
          <p:nvPr/>
        </p:nvSpPr>
        <p:spPr>
          <a:xfrm>
            <a:off x="232472" y="101801"/>
            <a:ext cx="9600002" cy="40460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rtl="0" eaLnBrk="1" fontAlgn="base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lang="en-GB" sz="2000" b="0" kern="1200" noProof="0">
                <a:solidFill>
                  <a:srgbClr val="4F81B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5pPr>
            <a:lvl6pPr marL="342866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6pPr>
            <a:lvl7pPr marL="685732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7pPr>
            <a:lvl8pPr marL="1028598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8pPr>
            <a:lvl9pPr marL="1371464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hr-HR" dirty="0" smtClean="0">
                <a:solidFill>
                  <a:srgbClr val="FFFFFF"/>
                </a:solidFill>
              </a:rPr>
              <a:t>Udio javnog duga kojeg drže građani trenutno iznosi više od 8%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35" t="1154" r="30083" b="2354"/>
          <a:stretch/>
        </p:blipFill>
        <p:spPr>
          <a:xfrm>
            <a:off x="11675698" y="71564"/>
            <a:ext cx="359783" cy="476990"/>
          </a:xfrm>
          <a:prstGeom prst="rect">
            <a:avLst/>
          </a:prstGeom>
        </p:spPr>
      </p:pic>
      <p:sp>
        <p:nvSpPr>
          <p:cNvPr id="6" name="Rezervirano mjesto broja slajda 228"/>
          <p:cNvSpPr txBox="1">
            <a:spLocks/>
          </p:cNvSpPr>
          <p:nvPr/>
        </p:nvSpPr>
        <p:spPr>
          <a:xfrm>
            <a:off x="11755836" y="6542745"/>
            <a:ext cx="19950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lang="en-US" sz="800" b="0" i="0" kern="1200" smtClean="0">
                <a:solidFill>
                  <a:schemeClr val="tx2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C7C3DC-F2BD-3444-971E-438EC79B522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1" name="Grupa 10"/>
          <p:cNvGrpSpPr/>
          <p:nvPr/>
        </p:nvGrpSpPr>
        <p:grpSpPr>
          <a:xfrm>
            <a:off x="2348633" y="1251347"/>
            <a:ext cx="2361807" cy="1426800"/>
            <a:chOff x="928429" y="887148"/>
            <a:chExt cx="3004750" cy="2143634"/>
          </a:xfrm>
        </p:grpSpPr>
        <p:grpSp>
          <p:nvGrpSpPr>
            <p:cNvPr id="50" name="Grupa 49"/>
            <p:cNvGrpSpPr/>
            <p:nvPr/>
          </p:nvGrpSpPr>
          <p:grpSpPr>
            <a:xfrm>
              <a:off x="928429" y="887148"/>
              <a:ext cx="3004750" cy="2143634"/>
              <a:chOff x="1328124" y="1485160"/>
              <a:chExt cx="3004750" cy="2143634"/>
            </a:xfrm>
          </p:grpSpPr>
          <p:grpSp>
            <p:nvGrpSpPr>
              <p:cNvPr id="52" name="Grupa 51"/>
              <p:cNvGrpSpPr/>
              <p:nvPr/>
            </p:nvGrpSpPr>
            <p:grpSpPr>
              <a:xfrm>
                <a:off x="1328124" y="2141219"/>
                <a:ext cx="3004750" cy="1487575"/>
                <a:chOff x="1447396" y="1734925"/>
                <a:chExt cx="3004750" cy="1487575"/>
              </a:xfrm>
            </p:grpSpPr>
            <p:sp>
              <p:nvSpPr>
                <p:cNvPr id="54" name="Zaobljeni pravokutnik 53"/>
                <p:cNvSpPr/>
                <p:nvPr/>
              </p:nvSpPr>
              <p:spPr>
                <a:xfrm>
                  <a:off x="1447396" y="1734925"/>
                  <a:ext cx="2940742" cy="1487575"/>
                </a:xfrm>
                <a:prstGeom prst="roundRect">
                  <a:avLst/>
                </a:prstGeom>
                <a:solidFill>
                  <a:schemeClr val="accent1">
                    <a:lumMod val="50000"/>
                  </a:schemeClr>
                </a:solidFill>
                <a:ln w="57150" cap="flat">
                  <a:solidFill>
                    <a:schemeClr val="accent5">
                      <a:lumMod val="50000"/>
                    </a:schemeClr>
                  </a:solidFill>
                  <a:prstDash val="solid"/>
                  <a:round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  <a:sym typeface="Georgia"/>
                  </a:endParaRPr>
                </a:p>
              </p:txBody>
            </p:sp>
            <p:sp>
              <p:nvSpPr>
                <p:cNvPr id="55" name="Pravokutnik 54"/>
                <p:cNvSpPr/>
                <p:nvPr/>
              </p:nvSpPr>
              <p:spPr>
                <a:xfrm>
                  <a:off x="1511404" y="2470476"/>
                  <a:ext cx="2940742" cy="38436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l-PL" sz="14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B19153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  <a:sym typeface="Georgia"/>
                    </a:rPr>
                    <a:t>Državna obveznica za građane</a:t>
                  </a:r>
                  <a:endParaRPr kumimoji="0" lang="hr-H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9153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  <a:sym typeface="Georgia"/>
                  </a:endParaRPr>
                </a:p>
              </p:txBody>
            </p:sp>
          </p:grpSp>
          <p:sp>
            <p:nvSpPr>
              <p:cNvPr id="53" name="Elipsa 52"/>
              <p:cNvSpPr/>
              <p:nvPr/>
            </p:nvSpPr>
            <p:spPr>
              <a:xfrm>
                <a:off x="2142435" y="1485160"/>
                <a:ext cx="1312119" cy="1312118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57150" cap="flat">
                <a:solidFill>
                  <a:schemeClr val="accent5">
                    <a:lumMod val="50000"/>
                  </a:schemeClr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Georgia"/>
                </a:endParaRPr>
              </a:p>
            </p:txBody>
          </p:sp>
        </p:grpSp>
        <p:pic>
          <p:nvPicPr>
            <p:cNvPr id="51" name="Slika 5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41599" y="1066855"/>
              <a:ext cx="914400" cy="930859"/>
            </a:xfrm>
            <a:prstGeom prst="rect">
              <a:avLst/>
            </a:prstGeom>
          </p:spPr>
        </p:pic>
      </p:grpSp>
      <p:grpSp>
        <p:nvGrpSpPr>
          <p:cNvPr id="12" name="Grupa 11"/>
          <p:cNvGrpSpPr/>
          <p:nvPr/>
        </p:nvGrpSpPr>
        <p:grpSpPr>
          <a:xfrm>
            <a:off x="4760752" y="1257462"/>
            <a:ext cx="2311495" cy="1429940"/>
            <a:chOff x="4626598" y="882432"/>
            <a:chExt cx="2940742" cy="2148350"/>
          </a:xfrm>
        </p:grpSpPr>
        <p:grpSp>
          <p:nvGrpSpPr>
            <p:cNvPr id="44" name="Grupa 43"/>
            <p:cNvGrpSpPr/>
            <p:nvPr/>
          </p:nvGrpSpPr>
          <p:grpSpPr>
            <a:xfrm>
              <a:off x="4626598" y="882432"/>
              <a:ext cx="2940742" cy="2148350"/>
              <a:chOff x="1328124" y="1485160"/>
              <a:chExt cx="2940742" cy="2148350"/>
            </a:xfrm>
          </p:grpSpPr>
          <p:grpSp>
            <p:nvGrpSpPr>
              <p:cNvPr id="46" name="Grupa 45"/>
              <p:cNvGrpSpPr/>
              <p:nvPr/>
            </p:nvGrpSpPr>
            <p:grpSpPr>
              <a:xfrm>
                <a:off x="1328124" y="2141220"/>
                <a:ext cx="2940742" cy="1492290"/>
                <a:chOff x="1447396" y="1734926"/>
                <a:chExt cx="2940742" cy="1492290"/>
              </a:xfrm>
            </p:grpSpPr>
            <p:sp>
              <p:nvSpPr>
                <p:cNvPr id="48" name="Zaobljeni pravokutnik 47"/>
                <p:cNvSpPr/>
                <p:nvPr/>
              </p:nvSpPr>
              <p:spPr>
                <a:xfrm>
                  <a:off x="1447396" y="1734926"/>
                  <a:ext cx="2940742" cy="1492290"/>
                </a:xfrm>
                <a:prstGeom prst="roundRect">
                  <a:avLst/>
                </a:prstGeom>
                <a:solidFill>
                  <a:schemeClr val="accent1">
                    <a:lumMod val="50000"/>
                  </a:schemeClr>
                </a:solidFill>
                <a:ln w="57150" cap="flat">
                  <a:solidFill>
                    <a:schemeClr val="accent5">
                      <a:lumMod val="50000"/>
                    </a:schemeClr>
                  </a:solidFill>
                  <a:prstDash val="solid"/>
                  <a:round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  <a:sym typeface="Georgia"/>
                  </a:endParaRPr>
                </a:p>
              </p:txBody>
            </p:sp>
            <p:sp>
              <p:nvSpPr>
                <p:cNvPr id="49" name="Pravokutnik 48"/>
                <p:cNvSpPr/>
                <p:nvPr/>
              </p:nvSpPr>
              <p:spPr>
                <a:xfrm>
                  <a:off x="1447396" y="2496307"/>
                  <a:ext cx="2940742" cy="65341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pl-PL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B19153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  <a:sym typeface="Georgia"/>
                    </a:rPr>
                    <a:t>Prvo izdanje trezorskih zapisa za građane</a:t>
                  </a:r>
                  <a:endParaRPr kumimoji="0" lang="hr-H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B19153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  <a:sym typeface="Georgia"/>
                  </a:endParaRPr>
                </a:p>
              </p:txBody>
            </p:sp>
          </p:grpSp>
          <p:sp>
            <p:nvSpPr>
              <p:cNvPr id="47" name="Elipsa 46"/>
              <p:cNvSpPr/>
              <p:nvPr/>
            </p:nvSpPr>
            <p:spPr>
              <a:xfrm>
                <a:off x="2142435" y="1485160"/>
                <a:ext cx="1312119" cy="1312118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57150" cap="flat">
                <a:solidFill>
                  <a:schemeClr val="accent5">
                    <a:lumMod val="50000"/>
                  </a:schemeClr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Georgia"/>
                </a:endParaRPr>
              </a:p>
            </p:txBody>
          </p:sp>
        </p:grpSp>
        <p:pic>
          <p:nvPicPr>
            <p:cNvPr id="45" name="Slika 4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643327" y="1123056"/>
              <a:ext cx="905346" cy="914400"/>
            </a:xfrm>
            <a:prstGeom prst="rect">
              <a:avLst/>
            </a:prstGeom>
          </p:spPr>
        </p:pic>
      </p:grpSp>
      <p:grpSp>
        <p:nvGrpSpPr>
          <p:cNvPr id="13" name="Grupa 12"/>
          <p:cNvGrpSpPr/>
          <p:nvPr/>
        </p:nvGrpSpPr>
        <p:grpSpPr>
          <a:xfrm>
            <a:off x="7172870" y="1244077"/>
            <a:ext cx="2311495" cy="1434070"/>
            <a:chOff x="8322829" y="876226"/>
            <a:chExt cx="2940742" cy="2154556"/>
          </a:xfrm>
        </p:grpSpPr>
        <p:grpSp>
          <p:nvGrpSpPr>
            <p:cNvPr id="38" name="Grupa 37"/>
            <p:cNvGrpSpPr/>
            <p:nvPr/>
          </p:nvGrpSpPr>
          <p:grpSpPr>
            <a:xfrm>
              <a:off x="8322829" y="876226"/>
              <a:ext cx="2940742" cy="2154556"/>
              <a:chOff x="1328124" y="1485160"/>
              <a:chExt cx="2940742" cy="2154556"/>
            </a:xfrm>
          </p:grpSpPr>
          <p:grpSp>
            <p:nvGrpSpPr>
              <p:cNvPr id="40" name="Grupa 39"/>
              <p:cNvGrpSpPr/>
              <p:nvPr/>
            </p:nvGrpSpPr>
            <p:grpSpPr>
              <a:xfrm>
                <a:off x="1328124" y="2141220"/>
                <a:ext cx="2940742" cy="1498496"/>
                <a:chOff x="1447396" y="1734926"/>
                <a:chExt cx="2940742" cy="1498496"/>
              </a:xfrm>
            </p:grpSpPr>
            <p:sp>
              <p:nvSpPr>
                <p:cNvPr id="42" name="Zaobljeni pravokutnik 41"/>
                <p:cNvSpPr/>
                <p:nvPr/>
              </p:nvSpPr>
              <p:spPr>
                <a:xfrm>
                  <a:off x="1447396" y="1734926"/>
                  <a:ext cx="2940742" cy="1498496"/>
                </a:xfrm>
                <a:prstGeom prst="roundRect">
                  <a:avLst/>
                </a:prstGeom>
                <a:solidFill>
                  <a:schemeClr val="accent1">
                    <a:lumMod val="50000"/>
                  </a:schemeClr>
                </a:solidFill>
                <a:ln w="57150" cap="flat">
                  <a:solidFill>
                    <a:schemeClr val="accent5">
                      <a:lumMod val="50000"/>
                    </a:schemeClr>
                  </a:solidFill>
                  <a:prstDash val="solid"/>
                  <a:round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  <a:sym typeface="Georgia"/>
                  </a:endParaRPr>
                </a:p>
              </p:txBody>
            </p:sp>
            <p:sp>
              <p:nvSpPr>
                <p:cNvPr id="43" name="Pravokutnik 42"/>
                <p:cNvSpPr/>
                <p:nvPr/>
              </p:nvSpPr>
              <p:spPr>
                <a:xfrm>
                  <a:off x="1447396" y="2502512"/>
                  <a:ext cx="2940742" cy="65341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hr-H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B19153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  <a:sym typeface="Georgia"/>
                    </a:rPr>
                    <a:t>Drugo izdanje trezorskih zapisa za građane</a:t>
                  </a:r>
                </a:p>
              </p:txBody>
            </p:sp>
          </p:grpSp>
          <p:sp>
            <p:nvSpPr>
              <p:cNvPr id="41" name="Elipsa 40"/>
              <p:cNvSpPr/>
              <p:nvPr/>
            </p:nvSpPr>
            <p:spPr>
              <a:xfrm>
                <a:off x="2142435" y="1485160"/>
                <a:ext cx="1312119" cy="1312118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57150" cap="flat">
                <a:solidFill>
                  <a:schemeClr val="accent5">
                    <a:lumMod val="50000"/>
                  </a:schemeClr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Georgia"/>
                </a:endParaRPr>
              </a:p>
            </p:txBody>
          </p:sp>
        </p:grpSp>
        <p:pic>
          <p:nvPicPr>
            <p:cNvPr id="39" name="Slika 3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340526" y="1123056"/>
              <a:ext cx="905346" cy="914400"/>
            </a:xfrm>
            <a:prstGeom prst="rect">
              <a:avLst/>
            </a:prstGeom>
          </p:spPr>
        </p:pic>
      </p:grpSp>
      <p:sp>
        <p:nvSpPr>
          <p:cNvPr id="14" name="Zaobljeni pravokutnik 13"/>
          <p:cNvSpPr/>
          <p:nvPr/>
        </p:nvSpPr>
        <p:spPr>
          <a:xfrm>
            <a:off x="2371178" y="3119236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8.3</a:t>
            </a:r>
            <a:r>
              <a:rPr lang="hr-H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1400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hr-HR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kstniOkvir 14"/>
          <p:cNvSpPr txBox="1"/>
          <p:nvPr/>
        </p:nvSpPr>
        <p:spPr>
          <a:xfrm>
            <a:off x="980381" y="3044651"/>
            <a:ext cx="1209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Datum izdanja</a:t>
            </a:r>
            <a:endParaRPr kumimoji="0" lang="hr-HR" sz="1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Elipsa 15"/>
          <p:cNvSpPr/>
          <p:nvPr/>
        </p:nvSpPr>
        <p:spPr>
          <a:xfrm>
            <a:off x="215699" y="3021989"/>
            <a:ext cx="568544" cy="56854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kstniOkvir 16"/>
          <p:cNvSpPr txBox="1"/>
          <p:nvPr/>
        </p:nvSpPr>
        <p:spPr>
          <a:xfrm>
            <a:off x="843472" y="3769911"/>
            <a:ext cx="1483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Godišnja stopa prinosa</a:t>
            </a:r>
          </a:p>
        </p:txBody>
      </p:sp>
      <p:sp>
        <p:nvSpPr>
          <p:cNvPr id="18" name="Elipsa 17"/>
          <p:cNvSpPr/>
          <p:nvPr/>
        </p:nvSpPr>
        <p:spPr>
          <a:xfrm>
            <a:off x="215699" y="3747249"/>
            <a:ext cx="568544" cy="56854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Zaobljeni pravokutnik 18"/>
          <p:cNvSpPr/>
          <p:nvPr/>
        </p:nvSpPr>
        <p:spPr>
          <a:xfrm>
            <a:off x="2386282" y="3753021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3,65%</a:t>
            </a:r>
          </a:p>
        </p:txBody>
      </p:sp>
      <p:sp>
        <p:nvSpPr>
          <p:cNvPr id="20" name="Zaobljeni pravokutnik 19"/>
          <p:cNvSpPr/>
          <p:nvPr/>
        </p:nvSpPr>
        <p:spPr>
          <a:xfrm>
            <a:off x="4792526" y="3116062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23.11.2023</a:t>
            </a:r>
            <a:r>
              <a:rPr lang="hr-HR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Zaobljeni pravokutnik 20"/>
          <p:cNvSpPr/>
          <p:nvPr/>
        </p:nvSpPr>
        <p:spPr>
          <a:xfrm>
            <a:off x="4782775" y="3753021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3,75%</a:t>
            </a:r>
          </a:p>
        </p:txBody>
      </p:sp>
      <p:sp>
        <p:nvSpPr>
          <p:cNvPr id="22" name="Zaobljeni pravokutnik 21"/>
          <p:cNvSpPr/>
          <p:nvPr/>
        </p:nvSpPr>
        <p:spPr>
          <a:xfrm>
            <a:off x="7213875" y="3117418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29.2.2024</a:t>
            </a:r>
            <a:r>
              <a:rPr lang="hr-HR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3" name="Zaobljeni pravokutnik 22"/>
          <p:cNvSpPr/>
          <p:nvPr/>
        </p:nvSpPr>
        <p:spPr>
          <a:xfrm>
            <a:off x="7219244" y="3742875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3,75% / 3,65%</a:t>
            </a:r>
          </a:p>
        </p:txBody>
      </p:sp>
      <p:sp>
        <p:nvSpPr>
          <p:cNvPr id="24" name="TekstniOkvir 23"/>
          <p:cNvSpPr txBox="1"/>
          <p:nvPr/>
        </p:nvSpPr>
        <p:spPr>
          <a:xfrm>
            <a:off x="843472" y="4495171"/>
            <a:ext cx="1483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Sudjelovalo</a:t>
            </a: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hr-HR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građana</a:t>
            </a:r>
          </a:p>
        </p:txBody>
      </p:sp>
      <p:sp>
        <p:nvSpPr>
          <p:cNvPr id="25" name="Elipsa 24"/>
          <p:cNvSpPr/>
          <p:nvPr/>
        </p:nvSpPr>
        <p:spPr>
          <a:xfrm>
            <a:off x="215699" y="4472509"/>
            <a:ext cx="568544" cy="56854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kstniOkvir 25"/>
          <p:cNvSpPr txBox="1"/>
          <p:nvPr/>
        </p:nvSpPr>
        <p:spPr>
          <a:xfrm>
            <a:off x="843472" y="5220431"/>
            <a:ext cx="1483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Upisani iznos</a:t>
            </a:r>
            <a:b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(građani)</a:t>
            </a:r>
          </a:p>
        </p:txBody>
      </p:sp>
      <p:sp>
        <p:nvSpPr>
          <p:cNvPr id="27" name="Elipsa 26"/>
          <p:cNvSpPr/>
          <p:nvPr/>
        </p:nvSpPr>
        <p:spPr>
          <a:xfrm>
            <a:off x="215699" y="5197769"/>
            <a:ext cx="568544" cy="56854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Zaobljeni pravokutnik 27"/>
          <p:cNvSpPr/>
          <p:nvPr/>
        </p:nvSpPr>
        <p:spPr>
          <a:xfrm>
            <a:off x="2386282" y="4503024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44.843</a:t>
            </a:r>
          </a:p>
        </p:txBody>
      </p:sp>
      <p:sp>
        <p:nvSpPr>
          <p:cNvPr id="29" name="Zaobljeni pravokutnik 28"/>
          <p:cNvSpPr/>
          <p:nvPr/>
        </p:nvSpPr>
        <p:spPr>
          <a:xfrm>
            <a:off x="4782775" y="4503024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36.643</a:t>
            </a:r>
          </a:p>
        </p:txBody>
      </p:sp>
      <p:sp>
        <p:nvSpPr>
          <p:cNvPr id="30" name="Zaobljeni pravokutnik 29"/>
          <p:cNvSpPr/>
          <p:nvPr/>
        </p:nvSpPr>
        <p:spPr>
          <a:xfrm>
            <a:off x="7213875" y="4506582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&gt; 37.000</a:t>
            </a:r>
          </a:p>
        </p:txBody>
      </p:sp>
      <p:sp>
        <p:nvSpPr>
          <p:cNvPr id="31" name="Zaobljeni pravokutnik 30"/>
          <p:cNvSpPr/>
          <p:nvPr/>
        </p:nvSpPr>
        <p:spPr>
          <a:xfrm>
            <a:off x="2386282" y="5253027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1.335 mil. eura</a:t>
            </a:r>
          </a:p>
        </p:txBody>
      </p:sp>
      <p:sp>
        <p:nvSpPr>
          <p:cNvPr id="32" name="Zaobljeni pravokutnik 31"/>
          <p:cNvSpPr/>
          <p:nvPr/>
        </p:nvSpPr>
        <p:spPr>
          <a:xfrm>
            <a:off x="4782775" y="5262096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970 mil. eura</a:t>
            </a:r>
          </a:p>
        </p:txBody>
      </p:sp>
      <p:sp>
        <p:nvSpPr>
          <p:cNvPr id="33" name="Zaobljeni pravokutnik 32"/>
          <p:cNvSpPr/>
          <p:nvPr/>
        </p:nvSpPr>
        <p:spPr>
          <a:xfrm>
            <a:off x="7213875" y="5253027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957 mil. eura</a:t>
            </a:r>
          </a:p>
        </p:txBody>
      </p:sp>
      <p:pic>
        <p:nvPicPr>
          <p:cNvPr id="56" name="Grafika 3" descr="Monthly calendar with solid fill">
            <a:extLst>
              <a:ext uri="{FF2B5EF4-FFF2-40B4-BE49-F238E27FC236}">
                <a16:creationId xmlns:a16="http://schemas.microsoft.com/office/drawing/2014/main" id="{31BE44A7-AA92-108A-5060-7843337629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74971" y="3081261"/>
            <a:ext cx="450000" cy="450000"/>
          </a:xfrm>
          <a:prstGeom prst="rect">
            <a:avLst/>
          </a:prstGeom>
        </p:spPr>
      </p:pic>
      <p:pic>
        <p:nvPicPr>
          <p:cNvPr id="57" name="Grafika 4" descr="Tax with solid fill">
            <a:extLst>
              <a:ext uri="{FF2B5EF4-FFF2-40B4-BE49-F238E27FC236}">
                <a16:creationId xmlns:a16="http://schemas.microsoft.com/office/drawing/2014/main" id="{7AE4D8DD-2E43-99B8-8DF7-C259977B03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74971" y="3806521"/>
            <a:ext cx="450000" cy="450000"/>
          </a:xfrm>
          <a:prstGeom prst="rect">
            <a:avLst/>
          </a:prstGeom>
        </p:spPr>
      </p:pic>
      <p:pic>
        <p:nvPicPr>
          <p:cNvPr id="58" name="Grafika 5" descr="Family with two children with solid fill">
            <a:extLst>
              <a:ext uri="{FF2B5EF4-FFF2-40B4-BE49-F238E27FC236}">
                <a16:creationId xmlns:a16="http://schemas.microsoft.com/office/drawing/2014/main" id="{A67DD34C-F3C6-5B2A-F594-1D6E8242168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78608" y="4531781"/>
            <a:ext cx="450000" cy="450000"/>
          </a:xfrm>
          <a:prstGeom prst="rect">
            <a:avLst/>
          </a:prstGeom>
        </p:spPr>
      </p:pic>
      <p:pic>
        <p:nvPicPr>
          <p:cNvPr id="59" name="Grafika 6" descr="Coins with solid fill">
            <a:extLst>
              <a:ext uri="{FF2B5EF4-FFF2-40B4-BE49-F238E27FC236}">
                <a16:creationId xmlns:a16="http://schemas.microsoft.com/office/drawing/2014/main" id="{675E97D6-F3CB-FADC-9886-6EC00140A32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283757" y="5253026"/>
            <a:ext cx="450000" cy="450000"/>
          </a:xfrm>
          <a:prstGeom prst="rect">
            <a:avLst/>
          </a:prstGeom>
        </p:spPr>
      </p:pic>
      <p:sp>
        <p:nvSpPr>
          <p:cNvPr id="60" name="TekstniOkvir 59"/>
          <p:cNvSpPr txBox="1"/>
          <p:nvPr/>
        </p:nvSpPr>
        <p:spPr>
          <a:xfrm>
            <a:off x="232471" y="6481189"/>
            <a:ext cx="2970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Izvor: Ministarstvo financija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98946" y="5943102"/>
            <a:ext cx="9793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>
              <a:buFont typeface="Arial" panose="020B0604020202020204" pitchFamily="34" charset="0"/>
              <a:buChar char="•"/>
              <a:defRPr/>
            </a:pPr>
            <a:r>
              <a:rPr lang="hr-HR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hr-HR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nešto </a:t>
            </a:r>
            <a:r>
              <a:rPr lang="hr-HR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više od godine dana sudjelovalo je ukupno otprilike </a:t>
            </a:r>
            <a:r>
              <a:rPr lang="hr-HR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150.000 </a:t>
            </a:r>
            <a:r>
              <a:rPr lang="hr-HR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građana</a:t>
            </a:r>
          </a:p>
          <a:p>
            <a:pPr indent="-285750">
              <a:buFont typeface="Arial" panose="020B0604020202020204" pitchFamily="34" charset="0"/>
              <a:buChar char="•"/>
              <a:defRPr/>
            </a:pPr>
            <a:r>
              <a:rPr lang="hr-HR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Otvoreno je više od </a:t>
            </a:r>
            <a:r>
              <a:rPr lang="hr-HR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42.000 </a:t>
            </a:r>
            <a:r>
              <a:rPr lang="hr-HR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novih računa u SKDD-u</a:t>
            </a:r>
          </a:p>
          <a:p>
            <a:pPr indent="-285750">
              <a:buFont typeface="Arial" panose="020B0604020202020204" pitchFamily="34" charset="0"/>
              <a:buChar char="•"/>
              <a:defRPr/>
            </a:pPr>
            <a:r>
              <a:rPr lang="hr-HR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veljače je dostupan digitalni kanal za upis „E-riznica”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2260394" y="4312749"/>
            <a:ext cx="9845425" cy="755089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Elbow Connector 61"/>
          <p:cNvCxnSpPr>
            <a:stCxn id="2" idx="1"/>
            <a:endCxn id="3" idx="1"/>
          </p:cNvCxnSpPr>
          <p:nvPr/>
        </p:nvCxnSpPr>
        <p:spPr>
          <a:xfrm rot="10800000" flipH="1" flipV="1">
            <a:off x="2260394" y="4690293"/>
            <a:ext cx="138552" cy="1714473"/>
          </a:xfrm>
          <a:prstGeom prst="bentConnector3">
            <a:avLst>
              <a:gd name="adj1" fmla="val -164992"/>
            </a:avLst>
          </a:prstGeom>
          <a:ln w="158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upa 60"/>
          <p:cNvGrpSpPr/>
          <p:nvPr/>
        </p:nvGrpSpPr>
        <p:grpSpPr>
          <a:xfrm>
            <a:off x="9600364" y="1218188"/>
            <a:ext cx="2311495" cy="1470797"/>
            <a:chOff x="8322829" y="876226"/>
            <a:chExt cx="2940742" cy="2209735"/>
          </a:xfrm>
        </p:grpSpPr>
        <p:grpSp>
          <p:nvGrpSpPr>
            <p:cNvPr id="63" name="Grupa 62"/>
            <p:cNvGrpSpPr/>
            <p:nvPr/>
          </p:nvGrpSpPr>
          <p:grpSpPr>
            <a:xfrm>
              <a:off x="8322829" y="876226"/>
              <a:ext cx="2940742" cy="2209735"/>
              <a:chOff x="1328124" y="1485160"/>
              <a:chExt cx="2940742" cy="2209735"/>
            </a:xfrm>
          </p:grpSpPr>
          <p:grpSp>
            <p:nvGrpSpPr>
              <p:cNvPr id="65" name="Grupa 64"/>
              <p:cNvGrpSpPr/>
              <p:nvPr/>
            </p:nvGrpSpPr>
            <p:grpSpPr>
              <a:xfrm>
                <a:off x="1328124" y="2141220"/>
                <a:ext cx="2940742" cy="1553675"/>
                <a:chOff x="1447396" y="1734926"/>
                <a:chExt cx="2940742" cy="1553675"/>
              </a:xfrm>
            </p:grpSpPr>
            <p:sp>
              <p:nvSpPr>
                <p:cNvPr id="67" name="Zaobljeni pravokutnik 66"/>
                <p:cNvSpPr/>
                <p:nvPr/>
              </p:nvSpPr>
              <p:spPr>
                <a:xfrm>
                  <a:off x="1447396" y="1734926"/>
                  <a:ext cx="2940742" cy="1498496"/>
                </a:xfrm>
                <a:prstGeom prst="roundRect">
                  <a:avLst/>
                </a:prstGeom>
                <a:solidFill>
                  <a:schemeClr val="accent1">
                    <a:lumMod val="50000"/>
                  </a:schemeClr>
                </a:solidFill>
                <a:ln w="57150" cap="flat">
                  <a:solidFill>
                    <a:schemeClr val="accent5">
                      <a:lumMod val="50000"/>
                    </a:schemeClr>
                  </a:solidFill>
                  <a:prstDash val="solid"/>
                  <a:round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  <a:sym typeface="Georgia"/>
                  </a:endParaRPr>
                </a:p>
              </p:txBody>
            </p:sp>
            <p:sp>
              <p:nvSpPr>
                <p:cNvPr id="68" name="Pravokutnik 67"/>
                <p:cNvSpPr/>
                <p:nvPr/>
              </p:nvSpPr>
              <p:spPr>
                <a:xfrm>
                  <a:off x="1447396" y="2502512"/>
                  <a:ext cx="2940742" cy="78608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hr-HR" sz="1400" b="1" dirty="0" smtClean="0">
                      <a:solidFill>
                        <a:srgbClr val="B19153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  <a:sym typeface="Georgia"/>
                    </a:rPr>
                    <a:t>Treće</a:t>
                  </a:r>
                  <a:r>
                    <a:rPr kumimoji="0" lang="hr-HR" sz="14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B19153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  <a:sym typeface="Georgia"/>
                    </a:rPr>
                    <a:t> </a:t>
                  </a:r>
                  <a:r>
                    <a:rPr kumimoji="0" lang="hr-HR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B19153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  <a:sym typeface="Georgia"/>
                    </a:rPr>
                    <a:t>izdanje trezorskih zapisa za građane</a:t>
                  </a:r>
                </a:p>
              </p:txBody>
            </p:sp>
          </p:grpSp>
          <p:sp>
            <p:nvSpPr>
              <p:cNvPr id="66" name="Elipsa 65"/>
              <p:cNvSpPr/>
              <p:nvPr/>
            </p:nvSpPr>
            <p:spPr>
              <a:xfrm>
                <a:off x="2142435" y="1485160"/>
                <a:ext cx="1312119" cy="1312118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57150" cap="flat">
                <a:solidFill>
                  <a:schemeClr val="accent5">
                    <a:lumMod val="50000"/>
                  </a:schemeClr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Georgia"/>
                </a:endParaRPr>
              </a:p>
            </p:txBody>
          </p:sp>
        </p:grpSp>
        <p:pic>
          <p:nvPicPr>
            <p:cNvPr id="64" name="Slika 6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340526" y="1123056"/>
              <a:ext cx="905346" cy="914400"/>
            </a:xfrm>
            <a:prstGeom prst="rect">
              <a:avLst/>
            </a:prstGeom>
          </p:spPr>
        </p:pic>
      </p:grpSp>
      <p:sp>
        <p:nvSpPr>
          <p:cNvPr id="69" name="Zaobljeni pravokutnik 68"/>
          <p:cNvSpPr/>
          <p:nvPr/>
        </p:nvSpPr>
        <p:spPr>
          <a:xfrm>
            <a:off x="9635223" y="3112525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hr-HR" sz="1400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.6.2024</a:t>
            </a:r>
            <a:r>
              <a:rPr lang="hr-HR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0" name="Zaobljeni pravokutnik 69"/>
          <p:cNvSpPr/>
          <p:nvPr/>
        </p:nvSpPr>
        <p:spPr>
          <a:xfrm>
            <a:off x="9655713" y="3734124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3,75% / 3,65%</a:t>
            </a:r>
          </a:p>
        </p:txBody>
      </p:sp>
      <p:sp>
        <p:nvSpPr>
          <p:cNvPr id="71" name="Zaobljeni pravokutnik 70"/>
          <p:cNvSpPr/>
          <p:nvPr/>
        </p:nvSpPr>
        <p:spPr>
          <a:xfrm>
            <a:off x="9655713" y="4495171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&gt; </a:t>
            </a:r>
            <a:r>
              <a:rPr kumimoji="0" lang="hr-H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31.000</a:t>
            </a:r>
            <a:endParaRPr kumimoji="0" lang="hr-HR" sz="1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2" name="Zaobljeni pravokutnik 71"/>
          <p:cNvSpPr/>
          <p:nvPr/>
        </p:nvSpPr>
        <p:spPr>
          <a:xfrm>
            <a:off x="9650417" y="5265010"/>
            <a:ext cx="2316472" cy="37405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1400" b="1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828</a:t>
            </a:r>
            <a:r>
              <a:rPr kumimoji="0" lang="hr-H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mil. eura</a:t>
            </a:r>
          </a:p>
        </p:txBody>
      </p:sp>
    </p:spTree>
    <p:extLst>
      <p:ext uri="{BB962C8B-B14F-4D97-AF65-F5344CB8AC3E}">
        <p14:creationId xmlns:p14="http://schemas.microsoft.com/office/powerpoint/2010/main" val="88654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3096" y="58286"/>
            <a:ext cx="10515600" cy="648129"/>
          </a:xfrm>
        </p:spPr>
        <p:txBody>
          <a:bodyPr/>
          <a:lstStyle/>
          <a:p>
            <a:r>
              <a:rPr lang="hr-HR" dirty="0"/>
              <a:t>Osnovni uvjeti novog izdanja </a:t>
            </a:r>
            <a:r>
              <a:rPr lang="hr-HR" dirty="0" smtClean="0"/>
              <a:t>obveznica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3</a:t>
            </a:fld>
            <a:endParaRPr lang="hr-HR" dirty="0"/>
          </a:p>
        </p:txBody>
      </p:sp>
      <p:sp>
        <p:nvSpPr>
          <p:cNvPr id="19" name="Prostoručno 18"/>
          <p:cNvSpPr/>
          <p:nvPr/>
        </p:nvSpPr>
        <p:spPr>
          <a:xfrm rot="16200000">
            <a:off x="-970229" y="3142196"/>
            <a:ext cx="5498859" cy="156954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vert" wrap="square" lIns="17779" tIns="17780" rIns="17781" bIns="177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2300" b="1" dirty="0" smtClean="0">
                <a:solidFill>
                  <a:sysClr val="window" lastClr="FFFFFF"/>
                </a:solidFill>
                <a:latin typeface="Calibri"/>
              </a:rPr>
              <a:t>Obveznice Republike Hrvatske</a:t>
            </a:r>
            <a:endParaRPr lang="hr-HR" sz="23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62C501A-AD70-4DC1-A273-12C8E3DB6D39}"/>
              </a:ext>
            </a:extLst>
          </p:cNvPr>
          <p:cNvGrpSpPr/>
          <p:nvPr/>
        </p:nvGrpSpPr>
        <p:grpSpPr>
          <a:xfrm>
            <a:off x="3154042" y="1203157"/>
            <a:ext cx="2766369" cy="5474584"/>
            <a:chOff x="4439137" y="848809"/>
            <a:chExt cx="3008583" cy="5812808"/>
          </a:xfrm>
        </p:grpSpPr>
        <p:sp>
          <p:nvSpPr>
            <p:cNvPr id="20" name="Prostoručno 19"/>
            <p:cNvSpPr/>
            <p:nvPr/>
          </p:nvSpPr>
          <p:spPr>
            <a:xfrm>
              <a:off x="4439143" y="848809"/>
              <a:ext cx="3008577" cy="88147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Ciljani nominalni iznos izdanja</a:t>
              </a:r>
              <a:endParaRPr lang="hr-HR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Prostoručno 25"/>
            <p:cNvSpPr/>
            <p:nvPr/>
          </p:nvSpPr>
          <p:spPr>
            <a:xfrm>
              <a:off x="4439142" y="1834652"/>
              <a:ext cx="3008577" cy="88147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Minimalni iznos upisa po ulagatelju</a:t>
              </a:r>
              <a:endParaRPr lang="hr-HR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Prostoručno 26"/>
            <p:cNvSpPr/>
            <p:nvPr/>
          </p:nvSpPr>
          <p:spPr>
            <a:xfrm>
              <a:off x="4439141" y="2820495"/>
              <a:ext cx="3008577" cy="88147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Datum izdanja</a:t>
              </a:r>
              <a:endParaRPr lang="hr-HR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Prostoručno 27"/>
            <p:cNvSpPr/>
            <p:nvPr/>
          </p:nvSpPr>
          <p:spPr>
            <a:xfrm>
              <a:off x="4439137" y="3806337"/>
              <a:ext cx="3008577" cy="88147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Datum dospijeća</a:t>
              </a:r>
              <a:endParaRPr lang="hr-HR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Prostoručno 28"/>
            <p:cNvSpPr/>
            <p:nvPr/>
          </p:nvSpPr>
          <p:spPr>
            <a:xfrm>
              <a:off x="4439138" y="4794301"/>
              <a:ext cx="3008577" cy="88147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Minimalna kamatna stopa</a:t>
              </a:r>
              <a:endParaRPr lang="hr-HR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Prostoručno 29"/>
            <p:cNvSpPr/>
            <p:nvPr/>
          </p:nvSpPr>
          <p:spPr>
            <a:xfrm>
              <a:off x="4439138" y="5780144"/>
              <a:ext cx="3008577" cy="88147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Uvrštenje</a:t>
              </a:r>
              <a:endParaRPr lang="hr-HR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93214F2-FD06-42E9-A055-49FD37D63483}"/>
              </a:ext>
            </a:extLst>
          </p:cNvPr>
          <p:cNvGrpSpPr/>
          <p:nvPr/>
        </p:nvGrpSpPr>
        <p:grpSpPr>
          <a:xfrm>
            <a:off x="6820885" y="1254313"/>
            <a:ext cx="3061931" cy="5445060"/>
            <a:chOff x="8513482" y="848809"/>
            <a:chExt cx="3008582" cy="5812808"/>
          </a:xfrm>
        </p:grpSpPr>
        <p:sp>
          <p:nvSpPr>
            <p:cNvPr id="39" name="Prostoručno 38"/>
            <p:cNvSpPr/>
            <p:nvPr/>
          </p:nvSpPr>
          <p:spPr>
            <a:xfrm>
              <a:off x="8513487" y="848809"/>
              <a:ext cx="3008577" cy="881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>
                  <a:solidFill>
                    <a:srgbClr val="002060"/>
                  </a:solidFill>
                </a:rPr>
                <a:t>7</a:t>
              </a:r>
              <a:r>
                <a:rPr lang="pl-PL" sz="1600" b="1" dirty="0" smtClean="0">
                  <a:solidFill>
                    <a:srgbClr val="002060"/>
                  </a:solidFill>
                </a:rPr>
                <a:t>50 </a:t>
              </a:r>
              <a:r>
                <a:rPr lang="pl-PL" sz="1600" b="1" dirty="0">
                  <a:solidFill>
                    <a:srgbClr val="002060"/>
                  </a:solidFill>
                </a:rPr>
                <a:t>milijuna eura</a:t>
              </a:r>
            </a:p>
          </p:txBody>
        </p:sp>
        <p:sp>
          <p:nvSpPr>
            <p:cNvPr id="40" name="Prostoručno 39"/>
            <p:cNvSpPr/>
            <p:nvPr/>
          </p:nvSpPr>
          <p:spPr>
            <a:xfrm>
              <a:off x="8513486" y="1834652"/>
              <a:ext cx="3008577" cy="881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rgbClr val="002060"/>
                  </a:solidFill>
                  <a:latin typeface="Calibri"/>
                </a:rPr>
                <a:t>50</a:t>
              </a:r>
              <a:r>
                <a:rPr lang="pl-PL" sz="1600" b="1" kern="1200" dirty="0" smtClean="0">
                  <a:solidFill>
                    <a:srgbClr val="002060"/>
                  </a:solidFill>
                  <a:latin typeface="Calibri"/>
                  <a:ea typeface="+mn-ea"/>
                  <a:cs typeface="+mn-cs"/>
                </a:rPr>
                <a:t>0,00 </a:t>
              </a:r>
              <a:r>
                <a:rPr lang="pl-PL" sz="1600" b="1" kern="1200" dirty="0">
                  <a:solidFill>
                    <a:srgbClr val="002060"/>
                  </a:solidFill>
                  <a:latin typeface="Calibri"/>
                  <a:ea typeface="+mn-ea"/>
                  <a:cs typeface="+mn-cs"/>
                </a:rPr>
                <a:t>eura</a:t>
              </a:r>
              <a:endParaRPr lang="hr-HR" sz="1600" b="1" kern="1200" dirty="0">
                <a:solidFill>
                  <a:srgbClr val="002060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Prostoručno 40"/>
            <p:cNvSpPr/>
            <p:nvPr/>
          </p:nvSpPr>
          <p:spPr>
            <a:xfrm>
              <a:off x="8513485" y="2820495"/>
              <a:ext cx="3008577" cy="881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rgbClr val="002060"/>
                  </a:solidFill>
                </a:rPr>
                <a:t>12.7.2024</a:t>
              </a:r>
              <a:r>
                <a:rPr lang="pl-PL" sz="1600" b="1" dirty="0">
                  <a:solidFill>
                    <a:srgbClr val="002060"/>
                  </a:solidFill>
                </a:rPr>
                <a:t>.</a:t>
              </a:r>
            </a:p>
          </p:txBody>
        </p:sp>
        <p:sp>
          <p:nvSpPr>
            <p:cNvPr id="42" name="Prostoručno 41"/>
            <p:cNvSpPr/>
            <p:nvPr/>
          </p:nvSpPr>
          <p:spPr>
            <a:xfrm>
              <a:off x="8513485" y="3806338"/>
              <a:ext cx="3008577" cy="881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rgbClr val="002060"/>
                  </a:solidFill>
                </a:rPr>
                <a:t>12.7.2027.</a:t>
              </a:r>
              <a:endParaRPr lang="pl-PL" sz="1600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Prostoručno 42"/>
            <p:cNvSpPr/>
            <p:nvPr/>
          </p:nvSpPr>
          <p:spPr>
            <a:xfrm>
              <a:off x="8513482" y="4794301"/>
              <a:ext cx="3008577" cy="881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rgbClr val="002060"/>
                  </a:solidFill>
                </a:rPr>
                <a:t>3,10%</a:t>
              </a:r>
              <a:endParaRPr lang="hr-HR" sz="1600" b="1" kern="1200" dirty="0">
                <a:solidFill>
                  <a:srgbClr val="002060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Prostoručno 43"/>
            <p:cNvSpPr/>
            <p:nvPr/>
          </p:nvSpPr>
          <p:spPr>
            <a:xfrm>
              <a:off x="8513482" y="5780144"/>
              <a:ext cx="3008577" cy="881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3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rgbClr val="002060"/>
                  </a:solidFill>
                  <a:latin typeface="Calibri"/>
                </a:rPr>
                <a:t>Službeno</a:t>
              </a:r>
              <a:r>
                <a:rPr lang="pl-PL" sz="1600" b="1" kern="1200" dirty="0" smtClean="0">
                  <a:solidFill>
                    <a:srgbClr val="002060"/>
                  </a:solidFill>
                  <a:latin typeface="Calibri"/>
                  <a:ea typeface="+mn-ea"/>
                  <a:cs typeface="+mn-cs"/>
                </a:rPr>
                <a:t> </a:t>
              </a:r>
              <a:r>
                <a:rPr lang="pl-PL" sz="1600" b="1" kern="1200" dirty="0">
                  <a:solidFill>
                    <a:srgbClr val="002060"/>
                  </a:solidFill>
                  <a:latin typeface="Calibri"/>
                  <a:ea typeface="+mn-ea"/>
                  <a:cs typeface="+mn-cs"/>
                </a:rPr>
                <a:t>tržište Zagrebačke burze</a:t>
              </a:r>
              <a:endParaRPr lang="hr-HR" sz="1600" b="1" kern="1200" dirty="0">
                <a:solidFill>
                  <a:srgbClr val="002060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A8DC599-E296-416B-A1F4-3037A9594395}"/>
              </a:ext>
            </a:extLst>
          </p:cNvPr>
          <p:cNvGrpSpPr/>
          <p:nvPr/>
        </p:nvGrpSpPr>
        <p:grpSpPr>
          <a:xfrm>
            <a:off x="2499004" y="1631067"/>
            <a:ext cx="720000" cy="4618764"/>
            <a:chOff x="2003409" y="1286377"/>
            <a:chExt cx="1617125" cy="4945055"/>
          </a:xfrm>
        </p:grpSpPr>
        <p:cxnSp>
          <p:nvCxnSpPr>
            <p:cNvPr id="46" name="Ravni poveznik 45"/>
            <p:cNvCxnSpPr/>
            <p:nvPr/>
          </p:nvCxnSpPr>
          <p:spPr>
            <a:xfrm>
              <a:off x="2003409" y="3806337"/>
              <a:ext cx="954157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avni poveznik 46"/>
            <p:cNvCxnSpPr/>
            <p:nvPr/>
          </p:nvCxnSpPr>
          <p:spPr>
            <a:xfrm flipH="1" flipV="1">
              <a:off x="2957567" y="1286377"/>
              <a:ext cx="0" cy="4934503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Ravni poveznik sa strelicom 50"/>
            <p:cNvCxnSpPr/>
            <p:nvPr/>
          </p:nvCxnSpPr>
          <p:spPr>
            <a:xfrm>
              <a:off x="2940145" y="1286377"/>
              <a:ext cx="662968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avni poveznik sa strelicom 51"/>
            <p:cNvCxnSpPr/>
            <p:nvPr/>
          </p:nvCxnSpPr>
          <p:spPr>
            <a:xfrm>
              <a:off x="2957566" y="2275388"/>
              <a:ext cx="662968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avni poveznik sa strelicom 52"/>
            <p:cNvCxnSpPr/>
            <p:nvPr/>
          </p:nvCxnSpPr>
          <p:spPr>
            <a:xfrm>
              <a:off x="2957566" y="3264399"/>
              <a:ext cx="662968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avni poveznik sa strelicom 53"/>
            <p:cNvCxnSpPr/>
            <p:nvPr/>
          </p:nvCxnSpPr>
          <p:spPr>
            <a:xfrm>
              <a:off x="2957566" y="4253410"/>
              <a:ext cx="662968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Ravni poveznik sa strelicom 54"/>
            <p:cNvCxnSpPr/>
            <p:nvPr/>
          </p:nvCxnSpPr>
          <p:spPr>
            <a:xfrm>
              <a:off x="2957566" y="5242421"/>
              <a:ext cx="662968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Ravni poveznik sa strelicom 55"/>
            <p:cNvCxnSpPr/>
            <p:nvPr/>
          </p:nvCxnSpPr>
          <p:spPr>
            <a:xfrm>
              <a:off x="2948858" y="6231432"/>
              <a:ext cx="662968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9E3A3C1-B72D-4954-ADE5-8CCA7720614C}"/>
              </a:ext>
            </a:extLst>
          </p:cNvPr>
          <p:cNvGrpSpPr/>
          <p:nvPr/>
        </p:nvGrpSpPr>
        <p:grpSpPr>
          <a:xfrm>
            <a:off x="6171725" y="1718897"/>
            <a:ext cx="304114" cy="4611673"/>
            <a:chOff x="6799168" y="1286377"/>
            <a:chExt cx="1124999" cy="4934503"/>
          </a:xfrm>
        </p:grpSpPr>
        <p:cxnSp>
          <p:nvCxnSpPr>
            <p:cNvPr id="57" name="Ravni poveznik sa strelicom 56"/>
            <p:cNvCxnSpPr/>
            <p:nvPr/>
          </p:nvCxnSpPr>
          <p:spPr>
            <a:xfrm>
              <a:off x="6799168" y="1286377"/>
              <a:ext cx="1065767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avni poveznik sa strelicom 58"/>
            <p:cNvCxnSpPr/>
            <p:nvPr/>
          </p:nvCxnSpPr>
          <p:spPr>
            <a:xfrm>
              <a:off x="6799168" y="2275388"/>
              <a:ext cx="1065767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Ravni poveznik sa strelicom 59"/>
            <p:cNvCxnSpPr/>
            <p:nvPr/>
          </p:nvCxnSpPr>
          <p:spPr>
            <a:xfrm>
              <a:off x="6816587" y="3268624"/>
              <a:ext cx="1065767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Ravni poveznik sa strelicom 60"/>
            <p:cNvCxnSpPr/>
            <p:nvPr/>
          </p:nvCxnSpPr>
          <p:spPr>
            <a:xfrm>
              <a:off x="6807874" y="4244701"/>
              <a:ext cx="1065767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Ravni poveznik sa strelicom 61"/>
            <p:cNvCxnSpPr/>
            <p:nvPr/>
          </p:nvCxnSpPr>
          <p:spPr>
            <a:xfrm>
              <a:off x="6833999" y="5242421"/>
              <a:ext cx="1090168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avni poveznik sa strelicom 62"/>
            <p:cNvCxnSpPr/>
            <p:nvPr/>
          </p:nvCxnSpPr>
          <p:spPr>
            <a:xfrm>
              <a:off x="6829401" y="6220880"/>
              <a:ext cx="1065767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9532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Ilustracija novčanog toka 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4</a:t>
            </a:fld>
            <a:endParaRPr lang="hr-HR" dirty="0"/>
          </a:p>
        </p:txBody>
      </p:sp>
      <p:graphicFrame>
        <p:nvGraphicFramePr>
          <p:cNvPr id="11" name="Dijagram 10"/>
          <p:cNvGraphicFramePr/>
          <p:nvPr>
            <p:extLst>
              <p:ext uri="{D42A27DB-BD31-4B8C-83A1-F6EECF244321}">
                <p14:modId xmlns:p14="http://schemas.microsoft.com/office/powerpoint/2010/main" val="3072570347"/>
              </p:ext>
            </p:extLst>
          </p:nvPr>
        </p:nvGraphicFramePr>
        <p:xfrm>
          <a:off x="1680308" y="834014"/>
          <a:ext cx="8749882" cy="5014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kstniOkvir 11"/>
          <p:cNvSpPr txBox="1"/>
          <p:nvPr/>
        </p:nvSpPr>
        <p:spPr>
          <a:xfrm>
            <a:off x="5254388" y="2134838"/>
            <a:ext cx="160172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700" dirty="0" smtClean="0">
                <a:solidFill>
                  <a:schemeClr val="bg1"/>
                </a:solidFill>
              </a:rPr>
              <a:t>12. srpnja 2025.</a:t>
            </a:r>
            <a:endParaRPr lang="hr-HR" sz="1700" dirty="0">
              <a:solidFill>
                <a:schemeClr val="bg1"/>
              </a:solidFill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1680308" y="2572272"/>
            <a:ext cx="43749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700" dirty="0" smtClean="0"/>
              <a:t>Isplata godišnje kamate (min. 3,10%)</a:t>
            </a:r>
            <a:endParaRPr lang="hr-HR" sz="1700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7678142" y="2599382"/>
            <a:ext cx="112915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700" dirty="0" smtClean="0"/>
              <a:t>15,50 eura</a:t>
            </a:r>
            <a:endParaRPr lang="hr-HR" sz="1700" dirty="0"/>
          </a:p>
        </p:txBody>
      </p:sp>
      <p:sp>
        <p:nvSpPr>
          <p:cNvPr id="15" name="TekstniOkvir 14"/>
          <p:cNvSpPr txBox="1"/>
          <p:nvPr/>
        </p:nvSpPr>
        <p:spPr>
          <a:xfrm>
            <a:off x="150162" y="6015122"/>
            <a:ext cx="10544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dirty="0" smtClean="0"/>
              <a:t>Minimalna kamatna stopa po kojoj će Obveznice biti izdane objavljena je u Javnom pozivu („Minimalna kamatna stopa”), </a:t>
            </a:r>
          </a:p>
          <a:p>
            <a:r>
              <a:rPr lang="hr-HR" sz="1600" dirty="0" smtClean="0"/>
              <a:t>dok će Konačna kamatna stopa po kojoj će Obveznice biti izdane biti objavljena u okviru Objave o konačnim uvjetima izdanja.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2920888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Razdoblje ponude </a:t>
            </a:r>
            <a:r>
              <a:rPr lang="hr-HR" dirty="0" smtClean="0"/>
              <a:t>obveznica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5</a:t>
            </a:fld>
            <a:endParaRPr lang="hr-HR" dirty="0"/>
          </a:p>
        </p:txBody>
      </p:sp>
      <p:grpSp>
        <p:nvGrpSpPr>
          <p:cNvPr id="4" name="Grupa 3"/>
          <p:cNvGrpSpPr/>
          <p:nvPr/>
        </p:nvGrpSpPr>
        <p:grpSpPr>
          <a:xfrm>
            <a:off x="1956000" y="1327922"/>
            <a:ext cx="8280000" cy="4425626"/>
            <a:chOff x="457200" y="2043540"/>
            <a:chExt cx="8280000" cy="4425626"/>
          </a:xfrm>
        </p:grpSpPr>
        <p:grpSp>
          <p:nvGrpSpPr>
            <p:cNvPr id="5" name="Grupa 4"/>
            <p:cNvGrpSpPr/>
            <p:nvPr/>
          </p:nvGrpSpPr>
          <p:grpSpPr>
            <a:xfrm>
              <a:off x="3665912" y="2043540"/>
              <a:ext cx="1812175" cy="1812175"/>
              <a:chOff x="3674225" y="2369127"/>
              <a:chExt cx="1812175" cy="1812175"/>
            </a:xfrm>
          </p:grpSpPr>
          <p:sp>
            <p:nvSpPr>
              <p:cNvPr id="10" name="Elipsa 9"/>
              <p:cNvSpPr/>
              <p:nvPr/>
            </p:nvSpPr>
            <p:spPr>
              <a:xfrm>
                <a:off x="3674225" y="2369127"/>
                <a:ext cx="1812175" cy="1812175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 w="57150" cap="flat">
                <a:solidFill>
                  <a:srgbClr val="002060"/>
                </a:solidFill>
                <a:prstDash val="solid"/>
                <a:round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noAutofit/>
              </a:bodyPr>
              <a:lstStyle/>
              <a:p>
                <a:pPr marL="0" marR="0" indent="0" algn="ctr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hr-HR" sz="135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Georgia"/>
                </a:endParaRPr>
              </a:p>
            </p:txBody>
          </p:sp>
          <p:sp>
            <p:nvSpPr>
              <p:cNvPr id="11" name="TekstniOkvir 10"/>
              <p:cNvSpPr txBox="1"/>
              <p:nvPr/>
            </p:nvSpPr>
            <p:spPr>
              <a:xfrm>
                <a:off x="3828272" y="2669921"/>
                <a:ext cx="1537854" cy="121058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r-HR" sz="2400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Georgia"/>
                  </a:rPr>
                  <a:t>Razdoblje ponude</a:t>
                </a:r>
                <a:br>
                  <a:rPr kumimoji="0" lang="hr-HR" sz="2400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Georgia"/>
                  </a:rPr>
                </a:br>
                <a:r>
                  <a:rPr kumimoji="0" lang="hr-HR" sz="2400" b="1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Georgia"/>
                  </a:rPr>
                  <a:t>2</a:t>
                </a:r>
                <a:r>
                  <a:rPr kumimoji="0" lang="hr-HR" sz="2400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Georgia"/>
                  </a:rPr>
                  <a:t> </a:t>
                </a:r>
                <a:r>
                  <a:rPr kumimoji="0" lang="hr-HR" sz="2400" b="1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Georgia"/>
                  </a:rPr>
                  <a:t>kruga</a:t>
                </a:r>
              </a:p>
            </p:txBody>
          </p:sp>
        </p:grpSp>
        <p:sp>
          <p:nvSpPr>
            <p:cNvPr id="6" name="Zaobljeni pravokutnik 5"/>
            <p:cNvSpPr/>
            <p:nvPr/>
          </p:nvSpPr>
          <p:spPr>
            <a:xfrm>
              <a:off x="457200" y="3589166"/>
              <a:ext cx="2880000" cy="2880000"/>
            </a:xfrm>
            <a:prstGeom prst="roundRect">
              <a:avLst/>
            </a:prstGeom>
            <a:solidFill>
              <a:srgbClr val="FFFFFF"/>
            </a:solidFill>
            <a:ln w="57150" cap="flat">
              <a:solidFill>
                <a:srgbClr val="002060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hr-HR" sz="2000" dirty="0">
                  <a:latin typeface="+mn-lt"/>
                  <a:ea typeface="Calibri" panose="020F0502020204030204" pitchFamily="34" charset="0"/>
                  <a:sym typeface="Georgia"/>
                </a:rPr>
                <a:t>Prvi krug namijenjen </a:t>
              </a:r>
              <a:r>
                <a:rPr lang="hr-HR" sz="2000" b="1" dirty="0">
                  <a:latin typeface="+mn-lt"/>
                  <a:ea typeface="Calibri" panose="020F0502020204030204" pitchFamily="34" charset="0"/>
                  <a:sym typeface="Georgia"/>
                </a:rPr>
                <a:t>fizičkim </a:t>
              </a:r>
              <a:r>
                <a:rPr lang="hr-HR" sz="2000" b="1" dirty="0" smtClean="0">
                  <a:latin typeface="+mn-lt"/>
                  <a:ea typeface="Calibri" panose="020F0502020204030204" pitchFamily="34" charset="0"/>
                  <a:sym typeface="Georgia"/>
                </a:rPr>
                <a:t>osobama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hr-HR" sz="2000" b="1" dirty="0">
                <a:ea typeface="Calibri" panose="020F0502020204030204" pitchFamily="34" charset="0"/>
                <a:sym typeface="Georgi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hr-HR" sz="2000" b="1" dirty="0" smtClean="0">
                  <a:latin typeface="+mn-lt"/>
                  <a:ea typeface="Calibri" panose="020F0502020204030204" pitchFamily="34" charset="0"/>
                  <a:sym typeface="Georgia"/>
                </a:rPr>
                <a:t>1.7. – 8.7.2024.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hr-HR" sz="2000" b="1" dirty="0">
                  <a:ea typeface="Calibri" panose="020F0502020204030204" pitchFamily="34" charset="0"/>
                  <a:sym typeface="Georgia"/>
                </a:rPr>
                <a:t>u</a:t>
              </a:r>
              <a:r>
                <a:rPr lang="hr-HR" sz="2000" b="1" dirty="0" smtClean="0">
                  <a:ea typeface="Calibri" panose="020F0502020204030204" pitchFamily="34" charset="0"/>
                  <a:sym typeface="Georgia"/>
                </a:rPr>
                <a:t> 11:00 sati</a:t>
              </a:r>
              <a:endParaRPr lang="hr-HR" sz="2000" b="1" dirty="0">
                <a:latin typeface="+mn-lt"/>
                <a:ea typeface="Calibri" panose="020F0502020204030204" pitchFamily="34" charset="0"/>
                <a:sym typeface="Georgia"/>
              </a:endParaRPr>
            </a:p>
          </p:txBody>
        </p:sp>
        <p:sp>
          <p:nvSpPr>
            <p:cNvPr id="7" name="Zaobljeni pravokutnik 6"/>
            <p:cNvSpPr/>
            <p:nvPr/>
          </p:nvSpPr>
          <p:spPr>
            <a:xfrm>
              <a:off x="5857200" y="3589166"/>
              <a:ext cx="2880000" cy="2880000"/>
            </a:xfrm>
            <a:prstGeom prst="roundRect">
              <a:avLst/>
            </a:prstGeom>
            <a:solidFill>
              <a:srgbClr val="FFFFFF"/>
            </a:solidFill>
            <a:ln w="57150" cap="flat">
              <a:solidFill>
                <a:srgbClr val="002060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hr-HR" sz="2000" dirty="0">
                  <a:latin typeface="+mn-lt"/>
                  <a:ea typeface="Calibri" panose="020F0502020204030204" pitchFamily="34" charset="0"/>
                  <a:sym typeface="Georgia"/>
                </a:rPr>
                <a:t>Drugi krug namijenjen </a:t>
              </a:r>
              <a:r>
                <a:rPr lang="hr-HR" sz="2000" b="1" dirty="0" smtClean="0">
                  <a:ea typeface="Calibri" panose="020F0502020204030204" pitchFamily="34" charset="0"/>
                  <a:sym typeface="Georgia"/>
                </a:rPr>
                <a:t>institucionalnim </a:t>
              </a:r>
              <a:r>
                <a:rPr lang="hr-HR" sz="2000" b="1" dirty="0" err="1" smtClean="0">
                  <a:ea typeface="Calibri" panose="020F0502020204030204" pitchFamily="34" charset="0"/>
                  <a:sym typeface="Georgia"/>
                </a:rPr>
                <a:t>ulagateljima</a:t>
              </a:r>
              <a:endParaRPr lang="hr-HR" sz="2000" b="1" dirty="0" smtClean="0">
                <a:ea typeface="Calibri" panose="020F0502020204030204" pitchFamily="34" charset="0"/>
                <a:sym typeface="Georgi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hr-HR" sz="2000" b="1" dirty="0" smtClean="0">
                <a:ea typeface="Calibri" panose="020F0502020204030204" pitchFamily="34" charset="0"/>
                <a:sym typeface="Georgi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hr-HR" sz="2000" b="1" dirty="0">
                <a:latin typeface="+mn-lt"/>
                <a:ea typeface="Calibri" panose="020F0502020204030204" pitchFamily="34" charset="0"/>
                <a:sym typeface="Georgi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hr-HR" sz="2000" b="1" dirty="0" smtClean="0">
                  <a:ea typeface="Calibri" panose="020F0502020204030204" pitchFamily="34" charset="0"/>
                  <a:sym typeface="Georgia"/>
                </a:rPr>
                <a:t>10.7.2024.</a:t>
              </a:r>
              <a:endParaRPr lang="hr-HR" sz="2000" b="1" dirty="0">
                <a:latin typeface="+mn-lt"/>
                <a:ea typeface="Calibri" panose="020F0502020204030204" pitchFamily="34" charset="0"/>
                <a:sym typeface="Georgia"/>
              </a:endParaRPr>
            </a:p>
          </p:txBody>
        </p:sp>
        <p:cxnSp>
          <p:nvCxnSpPr>
            <p:cNvPr id="8" name="Kutni poveznik 7"/>
            <p:cNvCxnSpPr>
              <a:stCxn id="10" idx="2"/>
              <a:endCxn id="6" idx="0"/>
            </p:cNvCxnSpPr>
            <p:nvPr/>
          </p:nvCxnSpPr>
          <p:spPr>
            <a:xfrm rot="10800000" flipV="1">
              <a:off x="1897200" y="2949628"/>
              <a:ext cx="1768712" cy="639538"/>
            </a:xfrm>
            <a:prstGeom prst="bentConnector2">
              <a:avLst/>
            </a:prstGeom>
            <a:noFill/>
            <a:ln w="57150" cap="flat">
              <a:solidFill>
                <a:srgbClr val="002060"/>
              </a:solidFill>
              <a:prstDash val="solid"/>
              <a:round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9" name="Kutni poveznik 8"/>
            <p:cNvCxnSpPr/>
            <p:nvPr/>
          </p:nvCxnSpPr>
          <p:spPr>
            <a:xfrm rot="10800000" flipH="1" flipV="1">
              <a:off x="5478087" y="2949627"/>
              <a:ext cx="1768712" cy="639538"/>
            </a:xfrm>
            <a:prstGeom prst="bentConnector2">
              <a:avLst/>
            </a:prstGeom>
            <a:noFill/>
            <a:ln w="57150" cap="flat">
              <a:solidFill>
                <a:srgbClr val="002060"/>
              </a:solidFill>
              <a:prstDash val="solid"/>
              <a:round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  <p:extLst>
      <p:ext uri="{BB962C8B-B14F-4D97-AF65-F5344CB8AC3E}">
        <p14:creationId xmlns:p14="http://schemas.microsoft.com/office/powerpoint/2010/main" val="17293813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48821" y="58286"/>
            <a:ext cx="10515600" cy="648129"/>
          </a:xfrm>
        </p:spPr>
        <p:txBody>
          <a:bodyPr/>
          <a:lstStyle/>
          <a:p>
            <a:r>
              <a:rPr lang="hr-HR" dirty="0"/>
              <a:t>Vremenski plan izdanja </a:t>
            </a:r>
            <a:r>
              <a:rPr lang="hr-HR" dirty="0" smtClean="0"/>
              <a:t>obveznica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6</a:t>
            </a:fld>
            <a:endParaRPr lang="hr-HR" dirty="0"/>
          </a:p>
        </p:txBody>
      </p:sp>
      <p:grpSp>
        <p:nvGrpSpPr>
          <p:cNvPr id="7" name="Grupa 6"/>
          <p:cNvGrpSpPr>
            <a:grpSpLocks noChangeAspect="1"/>
          </p:cNvGrpSpPr>
          <p:nvPr/>
        </p:nvGrpSpPr>
        <p:grpSpPr>
          <a:xfrm>
            <a:off x="1340345" y="871197"/>
            <a:ext cx="4832392" cy="2250771"/>
            <a:chOff x="942359" y="1442523"/>
            <a:chExt cx="4966653" cy="2500856"/>
          </a:xfrm>
        </p:grpSpPr>
        <p:sp>
          <p:nvSpPr>
            <p:cNvPr id="8" name="Prostoručno 7"/>
            <p:cNvSpPr/>
            <p:nvPr/>
          </p:nvSpPr>
          <p:spPr>
            <a:xfrm>
              <a:off x="942359" y="1442523"/>
              <a:ext cx="2921560" cy="1168624"/>
            </a:xfrm>
            <a:custGeom>
              <a:avLst/>
              <a:gdLst>
                <a:gd name="connsiteX0" fmla="*/ 0 w 2921560"/>
                <a:gd name="connsiteY0" fmla="*/ 0 h 1168624"/>
                <a:gd name="connsiteX1" fmla="*/ 2337248 w 2921560"/>
                <a:gd name="connsiteY1" fmla="*/ 0 h 1168624"/>
                <a:gd name="connsiteX2" fmla="*/ 2921560 w 2921560"/>
                <a:gd name="connsiteY2" fmla="*/ 584312 h 1168624"/>
                <a:gd name="connsiteX3" fmla="*/ 2337248 w 2921560"/>
                <a:gd name="connsiteY3" fmla="*/ 1168624 h 1168624"/>
                <a:gd name="connsiteX4" fmla="*/ 0 w 2921560"/>
                <a:gd name="connsiteY4" fmla="*/ 1168624 h 1168624"/>
                <a:gd name="connsiteX5" fmla="*/ 584312 w 2921560"/>
                <a:gd name="connsiteY5" fmla="*/ 584312 h 1168624"/>
                <a:gd name="connsiteX6" fmla="*/ 0 w 2921560"/>
                <a:gd name="connsiteY6" fmla="*/ 0 h 1168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1560" h="1168624">
                  <a:moveTo>
                    <a:pt x="0" y="0"/>
                  </a:moveTo>
                  <a:lnTo>
                    <a:pt x="2337248" y="0"/>
                  </a:lnTo>
                  <a:lnTo>
                    <a:pt x="2921560" y="584312"/>
                  </a:lnTo>
                  <a:lnTo>
                    <a:pt x="2337248" y="1168624"/>
                  </a:lnTo>
                  <a:lnTo>
                    <a:pt x="0" y="1168624"/>
                  </a:lnTo>
                  <a:lnTo>
                    <a:pt x="584312" y="5843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07172" tIns="11430" rIns="584312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800" kern="1200" dirty="0"/>
                <a:t>Početak razdoblja upisa u </a:t>
              </a:r>
              <a:r>
                <a:rPr lang="pl-PL" sz="1800" u="sng" kern="1200" dirty="0"/>
                <a:t>prvom </a:t>
              </a:r>
              <a:r>
                <a:rPr lang="pl-PL" sz="1800" kern="1200" dirty="0"/>
                <a:t>krugu</a:t>
              </a:r>
              <a:endParaRPr lang="hr-HR" sz="1800" kern="1200" dirty="0"/>
            </a:p>
          </p:txBody>
        </p:sp>
        <p:sp>
          <p:nvSpPr>
            <p:cNvPr id="9" name="Prostoručno 8"/>
            <p:cNvSpPr/>
            <p:nvPr/>
          </p:nvSpPr>
          <p:spPr>
            <a:xfrm>
              <a:off x="3484117" y="1541856"/>
              <a:ext cx="2424895" cy="969958"/>
            </a:xfrm>
            <a:custGeom>
              <a:avLst/>
              <a:gdLst>
                <a:gd name="connsiteX0" fmla="*/ 0 w 2424895"/>
                <a:gd name="connsiteY0" fmla="*/ 0 h 969958"/>
                <a:gd name="connsiteX1" fmla="*/ 1939916 w 2424895"/>
                <a:gd name="connsiteY1" fmla="*/ 0 h 969958"/>
                <a:gd name="connsiteX2" fmla="*/ 2424895 w 2424895"/>
                <a:gd name="connsiteY2" fmla="*/ 484979 h 969958"/>
                <a:gd name="connsiteX3" fmla="*/ 1939916 w 2424895"/>
                <a:gd name="connsiteY3" fmla="*/ 969958 h 969958"/>
                <a:gd name="connsiteX4" fmla="*/ 0 w 2424895"/>
                <a:gd name="connsiteY4" fmla="*/ 969958 h 969958"/>
                <a:gd name="connsiteX5" fmla="*/ 484979 w 2424895"/>
                <a:gd name="connsiteY5" fmla="*/ 484979 h 969958"/>
                <a:gd name="connsiteX6" fmla="*/ 0 w 2424895"/>
                <a:gd name="connsiteY6" fmla="*/ 0 h 96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4895" h="969958">
                  <a:moveTo>
                    <a:pt x="0" y="0"/>
                  </a:moveTo>
                  <a:lnTo>
                    <a:pt x="1939916" y="0"/>
                  </a:lnTo>
                  <a:lnTo>
                    <a:pt x="2424895" y="484979"/>
                  </a:lnTo>
                  <a:lnTo>
                    <a:pt x="1939916" y="969958"/>
                  </a:lnTo>
                  <a:lnTo>
                    <a:pt x="0" y="969958"/>
                  </a:lnTo>
                  <a:lnTo>
                    <a:pt x="484979" y="48497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15459" tIns="15240" rIns="484979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dirty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r>
                <a:rPr lang="hr-HR" kern="1200" dirty="0" smtClean="0">
                  <a:solidFill>
                    <a:schemeClr val="accent1">
                      <a:lumMod val="50000"/>
                    </a:schemeClr>
                  </a:solidFill>
                </a:rPr>
                <a:t>. </a:t>
              </a:r>
              <a:r>
                <a:rPr lang="hr-HR" dirty="0" smtClean="0">
                  <a:solidFill>
                    <a:schemeClr val="accent1">
                      <a:lumMod val="50000"/>
                    </a:schemeClr>
                  </a:solidFill>
                </a:rPr>
                <a:t>srp</a:t>
              </a:r>
              <a:r>
                <a:rPr lang="hr-HR" kern="1200" dirty="0" smtClean="0">
                  <a:solidFill>
                    <a:schemeClr val="accent1">
                      <a:lumMod val="50000"/>
                    </a:schemeClr>
                  </a:solidFill>
                </a:rPr>
                <a:t>nja </a:t>
              </a:r>
              <a:r>
                <a:rPr lang="hr-HR" kern="1200" dirty="0">
                  <a:solidFill>
                    <a:schemeClr val="accent1">
                      <a:lumMod val="50000"/>
                    </a:schemeClr>
                  </a:solidFill>
                </a:rPr>
                <a:t>2024.</a:t>
              </a:r>
            </a:p>
          </p:txBody>
        </p:sp>
        <p:sp>
          <p:nvSpPr>
            <p:cNvPr id="10" name="Prostoručno 9"/>
            <p:cNvSpPr/>
            <p:nvPr/>
          </p:nvSpPr>
          <p:spPr>
            <a:xfrm>
              <a:off x="942359" y="2774755"/>
              <a:ext cx="2921560" cy="1168624"/>
            </a:xfrm>
            <a:custGeom>
              <a:avLst/>
              <a:gdLst>
                <a:gd name="connsiteX0" fmla="*/ 0 w 2921560"/>
                <a:gd name="connsiteY0" fmla="*/ 0 h 1168624"/>
                <a:gd name="connsiteX1" fmla="*/ 2337248 w 2921560"/>
                <a:gd name="connsiteY1" fmla="*/ 0 h 1168624"/>
                <a:gd name="connsiteX2" fmla="*/ 2921560 w 2921560"/>
                <a:gd name="connsiteY2" fmla="*/ 584312 h 1168624"/>
                <a:gd name="connsiteX3" fmla="*/ 2337248 w 2921560"/>
                <a:gd name="connsiteY3" fmla="*/ 1168624 h 1168624"/>
                <a:gd name="connsiteX4" fmla="*/ 0 w 2921560"/>
                <a:gd name="connsiteY4" fmla="*/ 1168624 h 1168624"/>
                <a:gd name="connsiteX5" fmla="*/ 584312 w 2921560"/>
                <a:gd name="connsiteY5" fmla="*/ 584312 h 1168624"/>
                <a:gd name="connsiteX6" fmla="*/ 0 w 2921560"/>
                <a:gd name="connsiteY6" fmla="*/ 0 h 1168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1560" h="1168624">
                  <a:moveTo>
                    <a:pt x="0" y="0"/>
                  </a:moveTo>
                  <a:lnTo>
                    <a:pt x="2337248" y="0"/>
                  </a:lnTo>
                  <a:lnTo>
                    <a:pt x="2921560" y="584312"/>
                  </a:lnTo>
                  <a:lnTo>
                    <a:pt x="2337248" y="1168624"/>
                  </a:lnTo>
                  <a:lnTo>
                    <a:pt x="0" y="1168624"/>
                  </a:lnTo>
                  <a:lnTo>
                    <a:pt x="584312" y="5843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07172" tIns="11430" rIns="584312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800" kern="1200" dirty="0"/>
                <a:t>Završetak razdoblja upisa u </a:t>
              </a:r>
              <a:r>
                <a:rPr lang="hr-HR" sz="1800" u="sng" kern="1200" dirty="0"/>
                <a:t>prvom</a:t>
              </a:r>
              <a:r>
                <a:rPr lang="hr-HR" sz="1800" kern="1200" dirty="0"/>
                <a:t> krugu</a:t>
              </a:r>
            </a:p>
          </p:txBody>
        </p:sp>
        <p:sp>
          <p:nvSpPr>
            <p:cNvPr id="11" name="Prostoručno 10"/>
            <p:cNvSpPr/>
            <p:nvPr/>
          </p:nvSpPr>
          <p:spPr>
            <a:xfrm>
              <a:off x="3484117" y="2874088"/>
              <a:ext cx="2424895" cy="969958"/>
            </a:xfrm>
            <a:custGeom>
              <a:avLst/>
              <a:gdLst>
                <a:gd name="connsiteX0" fmla="*/ 0 w 2424895"/>
                <a:gd name="connsiteY0" fmla="*/ 0 h 969958"/>
                <a:gd name="connsiteX1" fmla="*/ 1939916 w 2424895"/>
                <a:gd name="connsiteY1" fmla="*/ 0 h 969958"/>
                <a:gd name="connsiteX2" fmla="*/ 2424895 w 2424895"/>
                <a:gd name="connsiteY2" fmla="*/ 484979 h 969958"/>
                <a:gd name="connsiteX3" fmla="*/ 1939916 w 2424895"/>
                <a:gd name="connsiteY3" fmla="*/ 969958 h 969958"/>
                <a:gd name="connsiteX4" fmla="*/ 0 w 2424895"/>
                <a:gd name="connsiteY4" fmla="*/ 969958 h 969958"/>
                <a:gd name="connsiteX5" fmla="*/ 484979 w 2424895"/>
                <a:gd name="connsiteY5" fmla="*/ 484979 h 969958"/>
                <a:gd name="connsiteX6" fmla="*/ 0 w 2424895"/>
                <a:gd name="connsiteY6" fmla="*/ 0 h 96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4895" h="969958">
                  <a:moveTo>
                    <a:pt x="0" y="0"/>
                  </a:moveTo>
                  <a:lnTo>
                    <a:pt x="1939916" y="0"/>
                  </a:lnTo>
                  <a:lnTo>
                    <a:pt x="2424895" y="484979"/>
                  </a:lnTo>
                  <a:lnTo>
                    <a:pt x="1939916" y="969958"/>
                  </a:lnTo>
                  <a:lnTo>
                    <a:pt x="0" y="969958"/>
                  </a:lnTo>
                  <a:lnTo>
                    <a:pt x="484979" y="48497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15459" tIns="15240" rIns="484979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dirty="0">
                  <a:solidFill>
                    <a:schemeClr val="accent1">
                      <a:lumMod val="50000"/>
                    </a:schemeClr>
                  </a:solidFill>
                </a:rPr>
                <a:t>8</a:t>
              </a:r>
              <a:r>
                <a:rPr lang="hr-HR" kern="1200" dirty="0" smtClean="0">
                  <a:solidFill>
                    <a:schemeClr val="accent1">
                      <a:lumMod val="50000"/>
                    </a:schemeClr>
                  </a:solidFill>
                </a:rPr>
                <a:t>. </a:t>
              </a:r>
              <a:r>
                <a:rPr lang="hr-HR" dirty="0" smtClean="0">
                  <a:solidFill>
                    <a:schemeClr val="accent1">
                      <a:lumMod val="50000"/>
                    </a:schemeClr>
                  </a:solidFill>
                </a:rPr>
                <a:t>sr</a:t>
              </a:r>
              <a:r>
                <a:rPr lang="hr-HR" kern="1200" dirty="0" smtClean="0">
                  <a:solidFill>
                    <a:schemeClr val="accent1">
                      <a:lumMod val="50000"/>
                    </a:schemeClr>
                  </a:solidFill>
                </a:rPr>
                <a:t>pnja </a:t>
              </a:r>
              <a:r>
                <a:rPr lang="hr-HR" kern="1200" dirty="0">
                  <a:solidFill>
                    <a:schemeClr val="accent1">
                      <a:lumMod val="50000"/>
                    </a:schemeClr>
                  </a:solidFill>
                </a:rPr>
                <a:t>2024.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600" b="1" i="1" dirty="0">
                  <a:solidFill>
                    <a:schemeClr val="accent1">
                      <a:lumMod val="50000"/>
                    </a:schemeClr>
                  </a:solidFill>
                </a:rPr>
                <a:t>(do 11 sati)</a:t>
              </a:r>
              <a:endParaRPr lang="hr-HR" sz="1600" b="1" i="1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5" name="Dijagra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383135"/>
              </p:ext>
            </p:extLst>
          </p:nvPr>
        </p:nvGraphicFramePr>
        <p:xfrm>
          <a:off x="3714110" y="2974548"/>
          <a:ext cx="4889116" cy="2809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jagra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837293"/>
              </p:ext>
            </p:extLst>
          </p:nvPr>
        </p:nvGraphicFramePr>
        <p:xfrm>
          <a:off x="6172737" y="4766638"/>
          <a:ext cx="4804254" cy="2809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kstniOkvir 11"/>
          <p:cNvSpPr txBox="1"/>
          <p:nvPr/>
        </p:nvSpPr>
        <p:spPr>
          <a:xfrm>
            <a:off x="5515181" y="1700235"/>
            <a:ext cx="19878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8000" dirty="0">
                <a:solidFill>
                  <a:srgbClr val="002060"/>
                </a:solidFill>
              </a:rPr>
              <a:t>!</a:t>
            </a:r>
            <a:endParaRPr lang="hr-HR" sz="900" dirty="0">
              <a:solidFill>
                <a:srgbClr val="002060"/>
              </a:solidFill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6773263" y="1931512"/>
            <a:ext cx="5155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hr-HR" u="sng" dirty="0"/>
              <a:t>Razdoblje upisa</a:t>
            </a:r>
            <a:r>
              <a:rPr lang="hr-HR" dirty="0"/>
              <a:t> završava u 11 sati</a:t>
            </a:r>
            <a:endParaRPr lang="hr-HR" u="sng" dirty="0"/>
          </a:p>
          <a:p>
            <a:pPr marL="342900" indent="-34290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hr-HR" u="sng" dirty="0"/>
              <a:t>Za uplate </a:t>
            </a:r>
            <a:r>
              <a:rPr lang="hr-HR" u="sng" dirty="0" smtClean="0"/>
              <a:t>8.7.2024</a:t>
            </a:r>
            <a:r>
              <a:rPr lang="hr-HR" dirty="0"/>
              <a:t>. </a:t>
            </a:r>
            <a:r>
              <a:rPr lang="hr-HR" dirty="0" smtClean="0"/>
              <a:t>treba se informirati </a:t>
            </a:r>
            <a:r>
              <a:rPr lang="hr-HR" dirty="0"/>
              <a:t>do koliko </a:t>
            </a:r>
            <a:r>
              <a:rPr lang="hr-HR" u="sng" dirty="0"/>
              <a:t>sati treba obaviti uplatu </a:t>
            </a:r>
            <a:r>
              <a:rPr lang="hr-HR" dirty="0"/>
              <a:t>da bi ista bila </a:t>
            </a:r>
            <a:r>
              <a:rPr lang="hr-HR" u="sng" dirty="0"/>
              <a:t>provedena</a:t>
            </a:r>
            <a:r>
              <a:rPr lang="hr-HR" dirty="0"/>
              <a:t> s navedenim datumom</a:t>
            </a:r>
          </a:p>
        </p:txBody>
      </p:sp>
    </p:spTree>
    <p:extLst>
      <p:ext uri="{BB962C8B-B14F-4D97-AF65-F5344CB8AC3E}">
        <p14:creationId xmlns:p14="http://schemas.microsoft.com/office/powerpoint/2010/main" val="2301260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6574" y="75433"/>
            <a:ext cx="10515600" cy="648129"/>
          </a:xfrm>
        </p:spPr>
        <p:txBody>
          <a:bodyPr>
            <a:normAutofit/>
          </a:bodyPr>
          <a:lstStyle/>
          <a:p>
            <a:r>
              <a:rPr lang="hr-HR" dirty="0"/>
              <a:t>Upis </a:t>
            </a:r>
            <a:r>
              <a:rPr lang="hr-HR" dirty="0" smtClean="0"/>
              <a:t>obveznica </a:t>
            </a:r>
            <a:r>
              <a:rPr lang="hr-HR" dirty="0"/>
              <a:t>u prvom krugu</a:t>
            </a:r>
            <a:endParaRPr lang="hr-H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7</a:t>
            </a:fld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83029" y="1184853"/>
            <a:ext cx="11331447" cy="523220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285750" indent="-285750" algn="just">
              <a:spcAft>
                <a:spcPts val="1200"/>
              </a:spcAft>
              <a:buClr>
                <a:srgbClr val="002060"/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hr-HR" altLang="sr-Latn-RS" sz="2400" b="1" u="sng" dirty="0" smtClean="0"/>
              <a:t>Prvi </a:t>
            </a:r>
            <a:r>
              <a:rPr lang="hr-HR" altLang="sr-Latn-RS" sz="2400" b="1" u="sng" dirty="0"/>
              <a:t>krug upisa namijenjen je isključivo:</a:t>
            </a:r>
          </a:p>
          <a:p>
            <a:pPr marL="966788" lvl="1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400" dirty="0"/>
              <a:t>Punoljetnim fizičkim osobama </a:t>
            </a:r>
            <a:r>
              <a:rPr lang="hr-HR" altLang="sr-Latn-RS" sz="2400" b="1" dirty="0"/>
              <a:t>državljanima Republike Hrvatske </a:t>
            </a:r>
            <a:r>
              <a:rPr lang="hr-HR" altLang="sr-Latn-RS" sz="2400" dirty="0"/>
              <a:t>u Republici Hrvatskoj i izvan Republike Hrvatske</a:t>
            </a:r>
          </a:p>
          <a:p>
            <a:pPr marL="966788" lvl="1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400" dirty="0"/>
              <a:t>Punoljetnim fizičkim osobama </a:t>
            </a:r>
            <a:r>
              <a:rPr lang="hr-HR" altLang="sr-Latn-RS" sz="2400" b="1" dirty="0"/>
              <a:t>stranim državljanima </a:t>
            </a:r>
            <a:r>
              <a:rPr lang="hr-HR" altLang="sr-Latn-RS" sz="2400" dirty="0"/>
              <a:t>koji su rezidenti u Republici </a:t>
            </a:r>
            <a:r>
              <a:rPr lang="hr-HR" altLang="sr-Latn-RS" sz="2400" dirty="0" smtClean="0"/>
              <a:t>Hrvatskoj</a:t>
            </a:r>
          </a:p>
          <a:p>
            <a:pPr marL="509588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hr-HR" altLang="sr-Latn-RS" sz="2400" b="1" u="sng" dirty="0" smtClean="0"/>
              <a:t>2 kanala upisa: </a:t>
            </a:r>
          </a:p>
          <a:p>
            <a:pPr marL="1423988" lvl="2" indent="-342900" algn="just"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b="1" dirty="0" smtClean="0"/>
              <a:t>Poslovnice Fine (170 diljem Republike Hrvatske)</a:t>
            </a:r>
          </a:p>
          <a:p>
            <a:pPr marL="1881188" lvl="3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hr-HR" altLang="sr-Latn-RS" sz="2400" dirty="0" smtClean="0"/>
              <a:t>adrese, radno vrijeme i kontakt podaci: </a:t>
            </a:r>
            <a:r>
              <a:rPr lang="hr-HR" altLang="sr-Latn-RS" sz="2400" dirty="0" smtClean="0">
                <a:hlinkClick r:id="rId2"/>
              </a:rPr>
              <a:t>https://www.fina.hr/poslovnice</a:t>
            </a:r>
            <a:endParaRPr lang="hr-HR" altLang="sr-Latn-RS" sz="2400" dirty="0" smtClean="0"/>
          </a:p>
          <a:p>
            <a:pPr marL="1423988" lvl="2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b="1" dirty="0" smtClean="0"/>
              <a:t>Digitalna platforma E – RIZNICA</a:t>
            </a:r>
          </a:p>
          <a:p>
            <a:pPr marL="1881188" lvl="3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b="1" dirty="0" smtClean="0"/>
              <a:t>Link: </a:t>
            </a:r>
            <a:r>
              <a:rPr lang="hr-HR" sz="2400" u="sng" dirty="0" smtClean="0">
                <a:hlinkClick r:id="rId3"/>
              </a:rPr>
              <a:t>https://e-riznica-mfin.gov.hr/</a:t>
            </a:r>
            <a:endParaRPr lang="hr-HR" altLang="sr-Latn-RS" sz="2400" b="1" dirty="0" smtClean="0"/>
          </a:p>
          <a:p>
            <a:pPr marL="1881188" lvl="3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400" b="1" dirty="0" smtClean="0"/>
              <a:t>Pristup putem mrežnih stranica (Ministarstva financija i FINA-e)</a:t>
            </a:r>
            <a:endParaRPr lang="hr-HR" altLang="sr-Latn-RS" sz="2400" b="1" dirty="0"/>
          </a:p>
        </p:txBody>
      </p:sp>
    </p:spTree>
    <p:extLst>
      <p:ext uri="{BB962C8B-B14F-4D97-AF65-F5344CB8AC3E}">
        <p14:creationId xmlns:p14="http://schemas.microsoft.com/office/powerpoint/2010/main" val="36822876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6574" y="75433"/>
            <a:ext cx="10515600" cy="648129"/>
          </a:xfrm>
        </p:spPr>
        <p:txBody>
          <a:bodyPr/>
          <a:lstStyle/>
          <a:p>
            <a:r>
              <a:rPr lang="hr-HR" dirty="0"/>
              <a:t>Upis </a:t>
            </a:r>
            <a:r>
              <a:rPr lang="hr-HR" dirty="0" smtClean="0"/>
              <a:t>Obveznica </a:t>
            </a:r>
            <a:r>
              <a:rPr lang="hr-HR" dirty="0"/>
              <a:t>u prvom krugu – općenite informacije</a:t>
            </a:r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8</a:t>
            </a:fld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83029" y="919116"/>
            <a:ext cx="11331447" cy="54784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544512" lvl="1" indent="-4572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 err="1" smtClean="0"/>
              <a:t>Ulagatelj</a:t>
            </a:r>
            <a:r>
              <a:rPr lang="hr-HR" altLang="sr-Latn-RS" sz="2800" b="1" dirty="0" smtClean="0"/>
              <a:t> </a:t>
            </a:r>
            <a:r>
              <a:rPr lang="hr-HR" altLang="sr-Latn-RS" sz="2800" b="1" dirty="0"/>
              <a:t>mora imati: </a:t>
            </a:r>
          </a:p>
          <a:p>
            <a:pPr marL="1001712" lvl="2" indent="-4572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800" dirty="0"/>
              <a:t>osobni identifikacijski broj (OIB)</a:t>
            </a:r>
          </a:p>
          <a:p>
            <a:pPr marL="1001712" lvl="2" indent="-4572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800" dirty="0"/>
              <a:t>otvoren transakcijski račun (IBAN) za isplatu sredstava otvoren u banci u RH</a:t>
            </a:r>
          </a:p>
          <a:p>
            <a:pPr marL="544512" lvl="2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defRPr/>
            </a:pPr>
            <a:endParaRPr lang="hr-HR" altLang="sr-Latn-RS" sz="2800" dirty="0" smtClean="0"/>
          </a:p>
          <a:p>
            <a:pPr marL="544512" lvl="1" indent="-4572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 smtClean="0"/>
              <a:t>Jedan </a:t>
            </a:r>
            <a:r>
              <a:rPr lang="hr-HR" altLang="sr-Latn-RS" sz="2800" dirty="0"/>
              <a:t>ulagatelj (OIB) može upisati samo jednu ponudu za istu emisiju bilo </a:t>
            </a:r>
            <a:r>
              <a:rPr lang="it-IT" altLang="sr-Latn-RS" sz="2800" b="1" dirty="0"/>
              <a:t>u </a:t>
            </a:r>
            <a:r>
              <a:rPr lang="it-IT" altLang="sr-Latn-RS" sz="2800" b="1" dirty="0" err="1"/>
              <a:t>poslovnici</a:t>
            </a:r>
            <a:r>
              <a:rPr lang="it-IT" altLang="sr-Latn-RS" sz="2800" b="1" dirty="0"/>
              <a:t> F</a:t>
            </a:r>
            <a:r>
              <a:rPr lang="hr-HR" altLang="sr-Latn-RS" sz="2800" b="1" dirty="0"/>
              <a:t>INA-e </a:t>
            </a:r>
            <a:r>
              <a:rPr lang="hr-HR" altLang="sr-Latn-RS" sz="2800" dirty="0"/>
              <a:t>ili </a:t>
            </a:r>
            <a:r>
              <a:rPr lang="it-IT" altLang="sr-Latn-RS" sz="2800" b="1" dirty="0" err="1"/>
              <a:t>putem</a:t>
            </a:r>
            <a:r>
              <a:rPr lang="it-IT" altLang="sr-Latn-RS" sz="2800" b="1" dirty="0"/>
              <a:t> </a:t>
            </a:r>
            <a:r>
              <a:rPr lang="it-IT" altLang="sr-Latn-RS" sz="2800" b="1" dirty="0" err="1"/>
              <a:t>internetskog</a:t>
            </a:r>
            <a:r>
              <a:rPr lang="it-IT" altLang="sr-Latn-RS" sz="2800" b="1" dirty="0"/>
              <a:t> (</a:t>
            </a:r>
            <a:r>
              <a:rPr lang="it-IT" altLang="sr-Latn-RS" sz="2800" b="1" dirty="0" err="1"/>
              <a:t>mrežnog</a:t>
            </a:r>
            <a:r>
              <a:rPr lang="it-IT" altLang="sr-Latn-RS" sz="2800" b="1" dirty="0"/>
              <a:t>) </a:t>
            </a:r>
            <a:r>
              <a:rPr lang="it-IT" altLang="sr-Latn-RS" sz="2800" b="1" dirty="0" err="1"/>
              <a:t>upisa</a:t>
            </a:r>
            <a:endParaRPr lang="hr-HR" altLang="sr-Latn-RS" sz="2800" b="1" dirty="0"/>
          </a:p>
          <a:p>
            <a:pPr marL="544512" lvl="1" indent="-4572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hr-HR" altLang="sr-Latn-RS" sz="2800" dirty="0" smtClean="0"/>
          </a:p>
          <a:p>
            <a:pPr marL="544512" lvl="1" indent="-4572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 smtClean="0"/>
              <a:t>Minimalni </a:t>
            </a:r>
            <a:r>
              <a:rPr lang="hr-HR" altLang="sr-Latn-RS" sz="2800" dirty="0"/>
              <a:t>iznos ulaganja:</a:t>
            </a:r>
          </a:p>
          <a:p>
            <a:pPr marL="1001712" lvl="2" indent="-4572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800" dirty="0" smtClean="0"/>
              <a:t>500,00 eura</a:t>
            </a:r>
            <a:endParaRPr lang="hr-HR" altLang="sr-Latn-RS" sz="2800" dirty="0"/>
          </a:p>
        </p:txBody>
      </p:sp>
    </p:spTree>
    <p:extLst>
      <p:ext uri="{BB962C8B-B14F-4D97-AF65-F5344CB8AC3E}">
        <p14:creationId xmlns:p14="http://schemas.microsoft.com/office/powerpoint/2010/main" val="825657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Upis ponude putem poslovnica FINA-e - </a:t>
            </a:r>
            <a:r>
              <a:rPr lang="hr-HR" b="1" dirty="0"/>
              <a:t>Dokumenti potrebni za upis</a:t>
            </a:r>
            <a:endParaRPr lang="hr-HR" dirty="0"/>
          </a:p>
        </p:txBody>
      </p:sp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F75B-A5E7-44A2-B27F-42D94401328D}" type="slidenum">
              <a:rPr lang="hr-HR" smtClean="0"/>
              <a:pPr/>
              <a:t>9</a:t>
            </a:fld>
            <a:endParaRPr lang="hr-HR" dirty="0"/>
          </a:p>
        </p:txBody>
      </p:sp>
      <p:grpSp>
        <p:nvGrpSpPr>
          <p:cNvPr id="20" name="Group 19"/>
          <p:cNvGrpSpPr>
            <a:grpSpLocks noChangeAspect="1"/>
          </p:cNvGrpSpPr>
          <p:nvPr/>
        </p:nvGrpSpPr>
        <p:grpSpPr>
          <a:xfrm>
            <a:off x="677535" y="1191783"/>
            <a:ext cx="10936941" cy="5139533"/>
            <a:chOff x="1259115" y="2225816"/>
            <a:chExt cx="8502217" cy="3995396"/>
          </a:xfrm>
        </p:grpSpPr>
        <p:grpSp>
          <p:nvGrpSpPr>
            <p:cNvPr id="11" name="Group 10"/>
            <p:cNvGrpSpPr/>
            <p:nvPr/>
          </p:nvGrpSpPr>
          <p:grpSpPr>
            <a:xfrm>
              <a:off x="1259115" y="2225816"/>
              <a:ext cx="3746043" cy="2242869"/>
              <a:chOff x="1320800" y="2091380"/>
              <a:chExt cx="3860800" cy="2311577"/>
            </a:xfrm>
          </p:grpSpPr>
          <p:sp>
            <p:nvSpPr>
              <p:cNvPr id="10" name="Down Arrow 9"/>
              <p:cNvSpPr/>
              <p:nvPr/>
            </p:nvSpPr>
            <p:spPr>
              <a:xfrm>
                <a:off x="2569028" y="3033485"/>
                <a:ext cx="1364343" cy="1369472"/>
              </a:xfrm>
              <a:prstGeom prst="downArrow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1320800" y="2091380"/>
                <a:ext cx="3860800" cy="1377534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2400" b="1" dirty="0">
                    <a:solidFill>
                      <a:srgbClr val="002060"/>
                    </a:solidFill>
                  </a:rPr>
                  <a:t>Punoljetne fizičke osobe državljani Republike Hrvatske </a:t>
                </a:r>
              </a:p>
            </p:txBody>
          </p:sp>
        </p:grpSp>
        <p:sp>
          <p:nvSpPr>
            <p:cNvPr id="9" name="Rounded Rectangle 8"/>
            <p:cNvSpPr/>
            <p:nvPr/>
          </p:nvSpPr>
          <p:spPr>
            <a:xfrm>
              <a:off x="1259115" y="4501829"/>
              <a:ext cx="3746043" cy="171938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571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2400" b="1" dirty="0">
                  <a:solidFill>
                    <a:srgbClr val="002060"/>
                  </a:solidFill>
                </a:rPr>
                <a:t>Važeća osobna iskaznica ili putovnica Republike Hrvatske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6015289" y="2225816"/>
              <a:ext cx="3746043" cy="3995396"/>
              <a:chOff x="6899304" y="2225816"/>
              <a:chExt cx="3746043" cy="3995396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6899304" y="2225816"/>
                <a:ext cx="3746043" cy="2242870"/>
                <a:chOff x="7133771" y="2091380"/>
                <a:chExt cx="3860800" cy="2311578"/>
              </a:xfrm>
            </p:grpSpPr>
            <p:sp>
              <p:nvSpPr>
                <p:cNvPr id="14" name="Down Arrow 13"/>
                <p:cNvSpPr/>
                <p:nvPr/>
              </p:nvSpPr>
              <p:spPr>
                <a:xfrm>
                  <a:off x="8381999" y="3033486"/>
                  <a:ext cx="1364343" cy="1369472"/>
                </a:xfrm>
                <a:prstGeom prst="downArrow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Rounded Rectangle 7"/>
                <p:cNvSpPr/>
                <p:nvPr/>
              </p:nvSpPr>
              <p:spPr>
                <a:xfrm>
                  <a:off x="7133771" y="2091380"/>
                  <a:ext cx="3860800" cy="1377534"/>
                </a:xfrm>
                <a:prstGeom prst="roundRect">
                  <a:avLst/>
                </a:prstGeom>
                <a:solidFill>
                  <a:schemeClr val="bg1"/>
                </a:solidFill>
                <a:ln w="57150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2400" b="1" dirty="0">
                      <a:solidFill>
                        <a:srgbClr val="002060"/>
                      </a:solidFill>
                    </a:rPr>
                    <a:t>Punoljetne fizičke osobe strani državljani rezidenti u Republici Hrvatskoj </a:t>
                  </a:r>
                </a:p>
              </p:txBody>
            </p:sp>
          </p:grpSp>
          <p:sp>
            <p:nvSpPr>
              <p:cNvPr id="12" name="Rounded Rectangle 11"/>
              <p:cNvSpPr/>
              <p:nvPr/>
            </p:nvSpPr>
            <p:spPr>
              <a:xfrm>
                <a:off x="6899304" y="4501829"/>
                <a:ext cx="3746043" cy="171938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5715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2400" b="1" dirty="0">
                    <a:solidFill>
                      <a:srgbClr val="002060"/>
                    </a:solidFill>
                  </a:rPr>
                  <a:t>Važeća osobna iskaznica ili putovnica matične države ili boravišna iskaznica stranca</a:t>
                </a:r>
              </a:p>
              <a:p>
                <a:pPr algn="ctr"/>
                <a:r>
                  <a:rPr lang="hr-HR" sz="2400" b="1" dirty="0">
                    <a:solidFill>
                      <a:srgbClr val="002060"/>
                    </a:solidFill>
                  </a:rPr>
                  <a:t>+</a:t>
                </a:r>
              </a:p>
              <a:p>
                <a:pPr algn="ctr"/>
                <a:r>
                  <a:rPr lang="hr-HR" sz="2400" b="1" dirty="0">
                    <a:solidFill>
                      <a:srgbClr val="002060"/>
                    </a:solidFill>
                  </a:rPr>
                  <a:t>Potvrda o rezidentnosti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83494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2436</TotalTime>
  <Words>1060</Words>
  <Application>Microsoft Office PowerPoint</Application>
  <PresentationFormat>Široki zaslon</PresentationFormat>
  <Paragraphs>198</Paragraphs>
  <Slides>17</Slides>
  <Notes>4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Georgia</vt:lpstr>
      <vt:lpstr>Times New Roman</vt:lpstr>
      <vt:lpstr>UniCredit</vt:lpstr>
      <vt:lpstr>Wingdings</vt:lpstr>
      <vt:lpstr>Tema sustava Office</vt:lpstr>
      <vt:lpstr>Ponuda obveznica Republike Hrvatske  uz uključivanje sektora građanstva</vt:lpstr>
      <vt:lpstr>PowerPoint prezentacija</vt:lpstr>
      <vt:lpstr>Osnovni uvjeti novog izdanja obveznica</vt:lpstr>
      <vt:lpstr>Ilustracija novčanog toka </vt:lpstr>
      <vt:lpstr>Razdoblje ponude obveznica</vt:lpstr>
      <vt:lpstr>Vremenski plan izdanja obveznica</vt:lpstr>
      <vt:lpstr>Upis obveznica u prvom krugu</vt:lpstr>
      <vt:lpstr>Upis Obveznica u prvom krugu – općenite informacije</vt:lpstr>
      <vt:lpstr>Upis ponude putem poslovnica FINA-e - Dokumenti potrebni za upis</vt:lpstr>
      <vt:lpstr>Upis ponude putem poslovnica FINA-e</vt:lpstr>
      <vt:lpstr>Upis ponude putem digitalne platforme za vrijednosne papire: E-RIZNICA</vt:lpstr>
      <vt:lpstr>Upis ponude putem digitalne platforme za vrijednosne papire: E-RIZNICA</vt:lpstr>
      <vt:lpstr>Obavijesti za ulagatelje za oba kanala upisa</vt:lpstr>
      <vt:lpstr>Koraci za realizaciju ponude za upis u prvom krugu</vt:lpstr>
      <vt:lpstr>Upis obveznica u drugom krugu</vt:lpstr>
      <vt:lpstr>Više informacija</vt:lpstr>
      <vt:lpstr>POČETNA STRANICA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Ministry of Finance</dc:creator>
  <cp:lastModifiedBy>Davor Zoričić</cp:lastModifiedBy>
  <cp:revision>316</cp:revision>
  <cp:lastPrinted>2024-06-25T11:10:48Z</cp:lastPrinted>
  <dcterms:created xsi:type="dcterms:W3CDTF">2023-10-11T07:00:45Z</dcterms:created>
  <dcterms:modified xsi:type="dcterms:W3CDTF">2024-06-26T13:56:10Z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1ab742f-39a8-4a62-9744-1e8791e01e71_Enabled">
    <vt:lpwstr>true</vt:lpwstr>
  </property>
  <property fmtid="{D5CDD505-2E9C-101B-9397-08002B2CF9AE}" pid="3" name="MSIP_Label_d1ab742f-39a8-4a62-9744-1e8791e01e71_SetDate">
    <vt:lpwstr>2024-02-07T14:38:43Z</vt:lpwstr>
  </property>
  <property fmtid="{D5CDD505-2E9C-101B-9397-08002B2CF9AE}" pid="4" name="MSIP_Label_d1ab742f-39a8-4a62-9744-1e8791e01e71_Method">
    <vt:lpwstr>Privileged</vt:lpwstr>
  </property>
  <property fmtid="{D5CDD505-2E9C-101B-9397-08002B2CF9AE}" pid="5" name="MSIP_Label_d1ab742f-39a8-4a62-9744-1e8791e01e71_Name">
    <vt:lpwstr>test</vt:lpwstr>
  </property>
  <property fmtid="{D5CDD505-2E9C-101B-9397-08002B2CF9AE}" pid="6" name="MSIP_Label_d1ab742f-39a8-4a62-9744-1e8791e01e71_SiteId">
    <vt:lpwstr>f48894ec-930b-40d5-9326-43383e17b59f</vt:lpwstr>
  </property>
  <property fmtid="{D5CDD505-2E9C-101B-9397-08002B2CF9AE}" pid="7" name="MSIP_Label_d1ab742f-39a8-4a62-9744-1e8791e01e71_ActionId">
    <vt:lpwstr>1c67c104-fdf4-445b-b7bb-280447f859bb</vt:lpwstr>
  </property>
  <property fmtid="{D5CDD505-2E9C-101B-9397-08002B2CF9AE}" pid="8" name="MSIP_Label_d1ab742f-39a8-4a62-9744-1e8791e01e71_ContentBits">
    <vt:lpwstr>0</vt:lpwstr>
  </property>
</Properties>
</file>